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450" r:id="rId2"/>
    <p:sldId id="451" r:id="rId3"/>
    <p:sldId id="452" r:id="rId4"/>
    <p:sldId id="453" r:id="rId5"/>
    <p:sldId id="454" r:id="rId6"/>
    <p:sldId id="456" r:id="rId7"/>
    <p:sldId id="457" r:id="rId8"/>
    <p:sldId id="458" r:id="rId9"/>
    <p:sldId id="469" r:id="rId10"/>
    <p:sldId id="365" r:id="rId11"/>
    <p:sldId id="459" r:id="rId12"/>
    <p:sldId id="470" r:id="rId13"/>
    <p:sldId id="460" r:id="rId14"/>
    <p:sldId id="440" r:id="rId15"/>
    <p:sldId id="461" r:id="rId16"/>
    <p:sldId id="462" r:id="rId17"/>
    <p:sldId id="478" r:id="rId18"/>
    <p:sldId id="447" r:id="rId19"/>
    <p:sldId id="471" r:id="rId20"/>
    <p:sldId id="439" r:id="rId21"/>
    <p:sldId id="397" r:id="rId22"/>
    <p:sldId id="463" r:id="rId23"/>
    <p:sldId id="464" r:id="rId24"/>
    <p:sldId id="472" r:id="rId25"/>
    <p:sldId id="473" r:id="rId26"/>
    <p:sldId id="474" r:id="rId27"/>
    <p:sldId id="475" r:id="rId28"/>
    <p:sldId id="476" r:id="rId29"/>
    <p:sldId id="477" r:id="rId30"/>
    <p:sldId id="479" r:id="rId31"/>
    <p:sldId id="465" r:id="rId32"/>
    <p:sldId id="466" r:id="rId33"/>
    <p:sldId id="395" r:id="rId34"/>
    <p:sldId id="467" r:id="rId35"/>
    <p:sldId id="468" r:id="rId36"/>
    <p:sldId id="480" r:id="rId3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4731" autoAdjust="0"/>
  </p:normalViewPr>
  <p:slideViewPr>
    <p:cSldViewPr snapToGrid="0">
      <p:cViewPr>
        <p:scale>
          <a:sx n="62" d="100"/>
          <a:sy n="62" d="100"/>
        </p:scale>
        <p:origin x="-159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959690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ملاحظة: يتكفّل </a:t>
            </a:r>
            <a:r>
              <a:rPr lang="ar-DZ" sz="1200" b="0" dirty="0" err="1" smtClean="0">
                <a:latin typeface="+mn-lt"/>
                <a:ea typeface="+mn-ea"/>
                <a:cs typeface="+mn-cs"/>
                <a:sym typeface="Calibri"/>
              </a:rPr>
              <a:t>المؤطّر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 والمشاركون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 بملء الجدول.</a:t>
            </a:r>
            <a:endParaRPr lang="fr-FR" sz="1200" b="0" dirty="0" smtClean="0"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30 دقيقة</a:t>
            </a:r>
          </a:p>
          <a:p>
            <a:pPr lvl="0" algn="r" rtl="1"/>
            <a:r>
              <a:rPr lang="ar-DZ" sz="1200" dirty="0" err="1" smtClean="0"/>
              <a:t>الاستراتيجية</a:t>
            </a:r>
            <a:r>
              <a:rPr lang="ar-DZ" sz="1200" dirty="0" smtClean="0"/>
              <a:t>: </a:t>
            </a:r>
            <a:r>
              <a:rPr lang="ar-DZ" sz="1200" dirty="0" err="1" smtClean="0">
                <a:solidFill>
                  <a:schemeClr val="tx1"/>
                </a:solidFill>
                <a:cs typeface="Arabic Typesetting" pitchFamily="66" charset="-78"/>
              </a:rPr>
              <a:t>جيكسو</a:t>
            </a:r>
            <a:r>
              <a:rPr lang="ar-DZ" sz="1200" dirty="0" smtClean="0">
                <a:solidFill>
                  <a:schemeClr val="tx1"/>
                </a:solidFill>
                <a:cs typeface="Arabic Typesetting" pitchFamily="66" charset="-78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cs typeface="Arabic Typesetting" pitchFamily="66" charset="-78"/>
              </a:rPr>
              <a:t>    JIGSAW</a:t>
            </a:r>
            <a:endParaRPr lang="ar-DZ" sz="1200" dirty="0" smtClean="0">
              <a:solidFill>
                <a:schemeClr val="tx1"/>
              </a:solidFill>
              <a:cs typeface="Arabic Typesetting" pitchFamily="66" charset="-78"/>
            </a:endParaRPr>
          </a:p>
          <a:p>
            <a:pPr lvl="0" algn="r" rtl="1"/>
            <a:r>
              <a:rPr lang="ar-DZ" sz="1200" dirty="0" err="1" smtClean="0">
                <a:solidFill>
                  <a:schemeClr val="tx1"/>
                </a:solidFill>
                <a:cs typeface="Arabic Typesetting" pitchFamily="66" charset="-78"/>
              </a:rPr>
              <a:t>ملايحظة</a:t>
            </a:r>
            <a:r>
              <a:rPr lang="ar-DZ" sz="1200" dirty="0" smtClean="0">
                <a:solidFill>
                  <a:schemeClr val="tx1"/>
                </a:solidFill>
                <a:cs typeface="Arabic Typesetting" pitchFamily="66" charset="-78"/>
              </a:rPr>
              <a:t>: يقوم </a:t>
            </a:r>
            <a:r>
              <a:rPr lang="ar-DZ" sz="1200" dirty="0" err="1" smtClean="0">
                <a:solidFill>
                  <a:schemeClr val="tx1"/>
                </a:solidFill>
                <a:cs typeface="Arabic Typesetting" pitchFamily="66" charset="-78"/>
              </a:rPr>
              <a:t>المؤطّر</a:t>
            </a:r>
            <a:r>
              <a:rPr lang="ar-DZ" sz="1200" dirty="0" smtClean="0">
                <a:solidFill>
                  <a:schemeClr val="tx1"/>
                </a:solidFill>
                <a:cs typeface="Arabic Typesetting" pitchFamily="66" charset="-78"/>
              </a:rPr>
              <a:t> بتشكيل 7 أفواج (حسب مجالات النّموّ)</a:t>
            </a:r>
            <a:r>
              <a:rPr lang="ar-DZ" sz="1200" baseline="0" dirty="0" smtClean="0">
                <a:solidFill>
                  <a:schemeClr val="tx1"/>
                </a:solidFill>
                <a:cs typeface="Arabic Typesetting" pitchFamily="66" charset="-78"/>
              </a:rPr>
              <a:t>، كلّ فوج يتكفّل بتحديد الإجراءات (من القائمة) الّتي يمكن القيام </a:t>
            </a:r>
            <a:r>
              <a:rPr lang="ar-DZ" sz="1200" baseline="0" dirty="0" err="1" smtClean="0">
                <a:solidFill>
                  <a:schemeClr val="tx1"/>
                </a:solidFill>
                <a:cs typeface="Arabic Typesetting" pitchFamily="66" charset="-78"/>
              </a:rPr>
              <a:t>بها</a:t>
            </a:r>
            <a:r>
              <a:rPr lang="ar-DZ" sz="1200" baseline="0" dirty="0" smtClean="0">
                <a:solidFill>
                  <a:schemeClr val="tx1"/>
                </a:solidFill>
                <a:cs typeface="Arabic Typesetting" pitchFamily="66" charset="-78"/>
              </a:rPr>
              <a:t> لتنمية خصائص نموّ الطّفل ورعايته حسب </a:t>
            </a:r>
            <a:r>
              <a:rPr lang="ar-DZ" sz="1200" dirty="0" smtClean="0">
                <a:solidFill>
                  <a:schemeClr val="tx1"/>
                </a:solidFill>
                <a:cs typeface="Arabic Typesetting" pitchFamily="66" charset="-78"/>
              </a:rPr>
              <a:t> المجال المسند إليه.</a:t>
            </a:r>
            <a:endParaRPr lang="fr-FR" sz="1200" dirty="0" smtClean="0">
              <a:solidFill>
                <a:schemeClr val="tx1"/>
              </a:solidFill>
              <a:cs typeface="Arabic Typesetting" pitchFamily="66" charset="-7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20 دقيقة</a:t>
            </a:r>
          </a:p>
          <a:p>
            <a:pPr rtl="1"/>
            <a:r>
              <a:rPr lang="ar-DZ" dirty="0" smtClean="0"/>
              <a:t>ملاحظة: ينجز هذا</a:t>
            </a:r>
            <a:r>
              <a:rPr lang="ar-DZ" baseline="0" dirty="0" smtClean="0"/>
              <a:t> النّشاط فرديّا على كرّاس التكوين.</a:t>
            </a:r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20 دقيقة</a:t>
            </a:r>
          </a:p>
          <a:p>
            <a:pPr rtl="1"/>
            <a:r>
              <a:rPr lang="ar-DZ" sz="1200" b="0" baseline="0" dirty="0" smtClean="0"/>
              <a:t>ملاحظة: الفكرة الكبرى من هذا النّشاط هي اختلاف نظرة المراهق لنفسه ونظرة المجتمع له.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40 دقيقة</a:t>
            </a:r>
          </a:p>
          <a:p>
            <a:pPr lvl="0" algn="r" rtl="1"/>
            <a:r>
              <a:rPr lang="ar-DZ" sz="1200" dirty="0" err="1" smtClean="0"/>
              <a:t>الاستراتيجية</a:t>
            </a:r>
            <a:r>
              <a:rPr lang="ar-DZ" sz="1200" dirty="0" smtClean="0"/>
              <a:t>: فكّر،زاوج.، شارك </a:t>
            </a:r>
            <a:r>
              <a:rPr lang="fr-FR" sz="1200" dirty="0" smtClean="0"/>
              <a:t>TPS</a:t>
            </a:r>
            <a:endParaRPr lang="ar-DZ" sz="1200" dirty="0" smtClean="0"/>
          </a:p>
          <a:p>
            <a:pPr lvl="0" algn="r" rtl="1"/>
            <a:r>
              <a:rPr lang="ar-DZ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نشكّل ثلاثة أفواج</a:t>
            </a:r>
            <a:r>
              <a:rPr lang="ar-DZ" baseline="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أو أربعة حسب العدد، نعطي التّعليمة، كلّ عنصر من الفوج يفكّر في الإجابة لوحده ثمّ يزاوج مع زميله الأفكار، ثمّ يشارك الأفكار داخل الفوج. يتقدّم ممثّل لكلّ فوج لعرض </a:t>
            </a:r>
            <a:r>
              <a:rPr lang="ar-DZ" baseline="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المنتوج</a:t>
            </a:r>
            <a:r>
              <a:rPr lang="ar-DZ" baseline="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fr-FR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40 دقيقة</a:t>
            </a:r>
          </a:p>
          <a:p>
            <a:pPr lvl="0" algn="r" rtl="1"/>
            <a:r>
              <a:rPr lang="ar-DZ" sz="1200" dirty="0" smtClean="0"/>
              <a:t>طريقة العمل: جماعيّ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20 دقيقة</a:t>
            </a:r>
          </a:p>
          <a:p>
            <a:pPr rtl="1"/>
            <a:r>
              <a:rPr lang="ar-DZ" dirty="0" smtClean="0"/>
              <a:t>ملاحظة: ينجز هذا</a:t>
            </a:r>
            <a:r>
              <a:rPr lang="ar-DZ" baseline="0" dirty="0" smtClean="0"/>
              <a:t> النّشاط فرديّا على كرّاس التكوين.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AA946385-E814-489B-B69D-D03C799EDEFB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6818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20 دقيقة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40 دقيقة</a:t>
            </a:r>
          </a:p>
          <a:p>
            <a:pPr rtl="1"/>
            <a:r>
              <a:rPr lang="ar-DZ" sz="1200" b="0" baseline="0" dirty="0" smtClean="0"/>
              <a:t>ملاحظة: توزّع استمارة </a:t>
            </a:r>
            <a:r>
              <a:rPr lang="fr-FR" sz="1200" b="0" baseline="0" dirty="0" smtClean="0"/>
              <a:t>VARK	</a:t>
            </a:r>
            <a:r>
              <a:rPr lang="ar-DZ" sz="1200" b="0" baseline="0" dirty="0" smtClean="0"/>
              <a:t>على المشاركين وتشرح بالتّفصيل، تملأ فرديّا، تصبّ النّتائج في جدول تحليل النّتائج، يتمّ تحديد نمط التّعلّم لكلّ فرد بأخذ أعلى عدد في جدول تحليل النّتائج.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هذه مجموعة من التّوقّعات يُتوخّى</a:t>
            </a:r>
            <a:r>
              <a:rPr lang="ar-DZ" baseline="0" dirty="0" smtClean="0"/>
              <a:t> الالتزام </a:t>
            </a:r>
            <a:r>
              <a:rPr lang="ar-DZ" baseline="0" dirty="0" err="1" smtClean="0"/>
              <a:t>بها</a:t>
            </a:r>
            <a:r>
              <a:rPr lang="ar-DZ" baseline="0" dirty="0" smtClean="0"/>
              <a:t>.</a:t>
            </a:r>
          </a:p>
          <a:p>
            <a:pPr algn="r" rtl="1">
              <a:buFontTx/>
              <a:buChar char="-"/>
            </a:pPr>
            <a:r>
              <a:rPr lang="ar-DZ" baseline="0" dirty="0" smtClean="0"/>
              <a:t>احترام الوقت، عدم استعمال الهاتف، الإصغاء، تسجيل رؤوس أقلام، فضاء لتسجيل الأسئلة والانشغالات.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/>
          <a:lstStyle/>
          <a:p>
            <a:fld id="{4A46493E-8A2A-694E-96BE-B4203822C1C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311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40 دقيقة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</a:t>
            </a:r>
            <a:r>
              <a:rPr lang="ar-DZ" sz="1200" b="0" baseline="0" smtClean="0"/>
              <a:t>15 دقيقة</a:t>
            </a:r>
            <a:endParaRPr lang="ar-DZ" sz="1200" b="0" baseline="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</a:t>
            </a:r>
            <a:r>
              <a:rPr lang="ar-DZ" sz="1200" b="0" baseline="0" smtClean="0"/>
              <a:t>15 دقيقة</a:t>
            </a:r>
            <a:endParaRPr lang="ar-DZ" sz="1200" b="0" baseline="0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</a:t>
            </a:r>
            <a:r>
              <a:rPr lang="ar-DZ" sz="1200" b="0" baseline="0" smtClean="0"/>
              <a:t>15 دقيقة</a:t>
            </a:r>
            <a:endParaRPr lang="ar-DZ" sz="1200" b="0" baseline="0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</a:t>
            </a:r>
            <a:r>
              <a:rPr lang="ar-DZ" sz="1200" b="0" baseline="0" smtClean="0"/>
              <a:t>15 دقيقة</a:t>
            </a:r>
            <a:endParaRPr lang="ar-DZ" sz="1200" b="0" baseline="0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20 دقيقة</a:t>
            </a:r>
          </a:p>
          <a:p>
            <a:pPr rtl="1"/>
            <a:r>
              <a:rPr lang="ar-DZ" dirty="0" smtClean="0"/>
              <a:t>ملاحظة: ينجز هذا</a:t>
            </a:r>
            <a:r>
              <a:rPr lang="ar-DZ" baseline="0" dirty="0" smtClean="0"/>
              <a:t> النّشاط فرديّا على كرّاس التكوين.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dirty="0" smtClean="0"/>
              <a:t>مدة</a:t>
            </a:r>
            <a:r>
              <a:rPr lang="ar-DZ" baseline="0" dirty="0" smtClean="0"/>
              <a:t> النشاط: 25 دقائق.</a:t>
            </a:r>
          </a:p>
          <a:p>
            <a:pPr rtl="1"/>
            <a:endParaRPr lang="ar-DZ" baseline="0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مدة</a:t>
            </a:r>
            <a:r>
              <a:rPr lang="ar-DZ" baseline="0" dirty="0" smtClean="0"/>
              <a:t> النشاط: 25 دقائق.</a:t>
            </a:r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15 دقيقة</a:t>
            </a:r>
            <a:endParaRPr lang="fr-FR" sz="1200" b="0" baseline="0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مدة</a:t>
            </a:r>
            <a:r>
              <a:rPr lang="ar-DZ" sz="1200" b="0" baseline="0" dirty="0" smtClean="0"/>
              <a:t> النشاط: 30 دقيقة</a:t>
            </a:r>
            <a:endParaRPr lang="fr-FR" sz="1200" b="0" baseline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20 دقيقة</a:t>
            </a:r>
          </a:p>
          <a:p>
            <a:pPr rtl="1"/>
            <a:r>
              <a:rPr lang="ar-DZ" dirty="0" smtClean="0"/>
              <a:t>ملاحظة: ينجز هذا</a:t>
            </a:r>
            <a:r>
              <a:rPr lang="ar-DZ" baseline="0" dirty="0" smtClean="0"/>
              <a:t> النّشاط فرديّا على كرّاس التكوين.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/>
          <a:lstStyle/>
          <a:p>
            <a:fld id="{4A46493E-8A2A-694E-96BE-B4203822C1C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31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AA946385-E814-489B-B69D-D03C799EDEFB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681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20 دقيقة</a:t>
            </a:r>
          </a:p>
          <a:p>
            <a:pPr lvl="0" algn="r" rtl="1"/>
            <a:r>
              <a:rPr lang="ar-DZ" sz="1200" dirty="0" smtClean="0"/>
              <a:t>طريقة العمل: فرديّ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20 دقيقة</a:t>
            </a:r>
          </a:p>
          <a:p>
            <a:pPr lvl="0" algn="r" rtl="1"/>
            <a:r>
              <a:rPr lang="ar-DZ" sz="1200" dirty="0" err="1" smtClean="0"/>
              <a:t>الاستراتيجيّة</a:t>
            </a:r>
            <a:r>
              <a:rPr lang="ar-DZ" sz="1200" dirty="0" smtClean="0"/>
              <a:t>: عصف</a:t>
            </a:r>
            <a:r>
              <a:rPr lang="ar-DZ" sz="1200" baseline="0" dirty="0" smtClean="0"/>
              <a:t> ذهنيّ (جمع التّصوّرات)</a:t>
            </a:r>
            <a:endParaRPr lang="ar-DZ" sz="1200" dirty="0" smtClean="0"/>
          </a:p>
          <a:p>
            <a:pPr rtl="1"/>
            <a:endParaRPr lang="ar-DZ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DZ" sz="1200" b="0" dirty="0" smtClean="0"/>
              <a:t>مدّة</a:t>
            </a:r>
            <a:r>
              <a:rPr lang="ar-DZ" sz="1200" b="0" baseline="0" dirty="0" smtClean="0"/>
              <a:t> النّشاط: 30 دقيقة</a:t>
            </a:r>
          </a:p>
          <a:p>
            <a:pPr lvl="0" algn="r" rtl="1"/>
            <a:r>
              <a:rPr lang="ar-DZ" sz="1200" dirty="0" smtClean="0"/>
              <a:t>طريقة العمل: فوجيّ (تشكيل</a:t>
            </a:r>
            <a:r>
              <a:rPr lang="ar-DZ" sz="1200" baseline="0" dirty="0" smtClean="0"/>
              <a:t> 7 أفواج حسب عدد مجالات النّموّ)</a:t>
            </a:r>
            <a:endParaRPr lang="fr-FR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rtl="1"/>
            <a:r>
              <a:rPr lang="ar-DZ" b="0" dirty="0" smtClean="0"/>
              <a:t>خطوات</a:t>
            </a:r>
            <a:r>
              <a:rPr lang="ar-DZ" b="0" baseline="0" dirty="0" smtClean="0"/>
              <a:t> التّنفيذ:</a:t>
            </a:r>
            <a:endParaRPr lang="ar-DZ" b="0" dirty="0" smtClean="0"/>
          </a:p>
          <a:p>
            <a:pPr rtl="1"/>
            <a:r>
              <a:rPr lang="ar-DZ" b="0" dirty="0" smtClean="0"/>
              <a:t>1- كتابة مجالات النّمو (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الن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مو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 الجسمي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، 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الن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موّ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 الحركيّ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، 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النموّ الحسي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، 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الن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مو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 الانفعاليّ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، 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الن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مو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الل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غوي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، 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الن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مو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 الاجتماعي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، 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الن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err="1" smtClean="0">
                <a:latin typeface="+mn-lt"/>
                <a:ea typeface="+mn-ea"/>
                <a:cs typeface="+mn-cs"/>
                <a:sym typeface="Calibri"/>
              </a:rPr>
              <a:t>مو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</a:t>
            </a:r>
            <a:r>
              <a:rPr lang="ar-SA" sz="1200" b="0" dirty="0" smtClean="0">
                <a:latin typeface="+mn-lt"/>
                <a:ea typeface="+mn-ea"/>
                <a:cs typeface="+mn-cs"/>
                <a:sym typeface="Calibri"/>
              </a:rPr>
              <a:t> العقلي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ّ) على ورقة كبيرة </a:t>
            </a:r>
            <a:r>
              <a:rPr lang="ar-DZ" sz="1200" b="0" baseline="0" dirty="0" err="1" smtClean="0">
                <a:latin typeface="+mn-lt"/>
                <a:ea typeface="+mn-ea"/>
                <a:cs typeface="+mn-cs"/>
                <a:sym typeface="Calibri"/>
              </a:rPr>
              <a:t>و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 إلصاقها على طاولة كلّ فوج.</a:t>
            </a:r>
          </a:p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2- توزيع قصاصات 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خاصّة بالخصائص </a:t>
            </a:r>
            <a:r>
              <a:rPr lang="ar-DZ" sz="1200" b="0" dirty="0" err="1" smtClean="0">
                <a:latin typeface="+mn-lt"/>
                <a:ea typeface="+mn-ea"/>
                <a:cs typeface="+mn-cs"/>
                <a:sym typeface="Calibri"/>
              </a:rPr>
              <a:t>النّمائية</a:t>
            </a:r>
            <a:r>
              <a:rPr lang="ar-DZ" sz="1200" b="0" dirty="0" smtClean="0">
                <a:latin typeface="+mn-lt"/>
                <a:ea typeface="+mn-ea"/>
                <a:cs typeface="+mn-cs"/>
                <a:sym typeface="Calibri"/>
              </a:rPr>
              <a:t> للطّفل مرحلة التّعليم الابتدائيّ ،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على المشاركين حيث يأخذ كل أستاذ قصاصة واحدة.</a:t>
            </a:r>
          </a:p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3- بعد قراءتها، يطلب </a:t>
            </a:r>
            <a:r>
              <a:rPr lang="ar-DZ" sz="1200" b="0" baseline="0" dirty="0" err="1" smtClean="0">
                <a:latin typeface="+mn-lt"/>
                <a:ea typeface="+mn-ea"/>
                <a:cs typeface="+mn-cs"/>
                <a:sym typeface="Calibri"/>
              </a:rPr>
              <a:t>المؤطّر</a:t>
            </a: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 من الأساتذة بالاتّجاه إلى الفوج الّذي يراه مناسبا لمجال النّموّ.</a:t>
            </a:r>
          </a:p>
          <a:p>
            <a:pPr marL="0" marR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1200" b="0" baseline="0" dirty="0" smtClean="0">
                <a:latin typeface="+mn-lt"/>
                <a:ea typeface="+mn-ea"/>
                <a:cs typeface="+mn-cs"/>
                <a:sym typeface="Calibri"/>
              </a:rPr>
              <a:t>4-  رسم جدول على السّبورة وتصنيف الخصائص حسب مجالات النّموّ. و تقديم تغذية راجعة.</a:t>
            </a:r>
            <a:endParaRPr lang="fr-FR" sz="1200" b="0" dirty="0" smtClean="0"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E48C2AF-0E72-4C49-AB78-D23C12BEF0A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8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9F460-91AB-4847-A603-4EC8564F3D77}" type="slidenum">
              <a:rPr lang="ar-IQ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7736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744" r:id="rId10"/>
    <p:sldLayoutId id="2147483745" r:id="rId11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03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04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8;&#1585;&#1575;&#1602;%20&#1593;&#1605;&#1604;%20&#1593;&#1604;&#1605;%20&#1575;&#1604;&#1606;&#1601;&#1587;/&#1578;&#1593;&#1604;&#1605;&#1610;%20&#1608;%20&#1575;&#1604;&#1578;&#1582;&#1591;&#1610;&#1591;%20&#1575;&#1604;&#1573;&#1580;&#1585;&#1575;&#1574;&#1610;.doc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06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4vector.com/free-vector/time-temps-10017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8;&#1585;&#1575;&#1602;%20&#1593;&#1605;&#1604;%20&#1593;&#1604;&#1605;%20&#1575;&#1604;&#1606;&#1601;&#1587;/&#1578;&#1593;&#1604;&#1605;&#1610;%20&#1608;%20&#1575;&#1604;&#1578;&#1582;&#1591;&#1610;&#1591;%20&#1575;&#1604;&#1573;&#1580;&#1585;&#1575;&#1574;&#1610;.doc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08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recruitments.com/resources/4979-Soft-skills-for-how-to-communicate-effectively-through-presentations.asp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8;&#1585;&#1575;&#1602;%20&#1593;&#1605;&#1604;%20&#1593;&#1604;&#1605;%20&#1575;&#1604;&#1606;&#1601;&#1587;/&#1578;&#1593;&#1604;&#1605;&#1610;%20&#1608;%20&#1575;&#1604;&#1578;&#1582;&#1591;&#1610;&#1591;%20&#1575;&#1604;&#1573;&#1580;&#1585;&#1575;&#1574;&#1610;.doc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09.pdf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jpeg"/><Relationship Id="rId4" Type="http://schemas.openxmlformats.org/officeDocument/2006/relationships/hyperlink" Target="http://4vector.com/free-vector/time-temps-100179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jpeg"/><Relationship Id="rId4" Type="http://schemas.openxmlformats.org/officeDocument/2006/relationships/hyperlink" Target="http://4vector.com/free-vector/time-temps-100179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Group2/&#1605;&#1601;&#1607;&#1608;&#1605;%20&#1575;&#1604;&#1581;&#1608;&#1575;&#1601;&#1586;.docx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28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11.pdf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8;&#1585;&#1575;&#1602;%20&#1593;&#1605;&#1604;%20&#1593;&#1604;&#1605;%20&#1575;&#1604;&#1606;&#1601;&#1587;/&#1578;&#1593;&#1604;&#1605;&#1610;%20&#1608;%20&#1575;&#1604;&#1578;&#1582;&#1591;&#1610;&#1591;%20&#1575;&#1604;&#1573;&#1580;&#1585;&#1575;&#1574;&#1610;.doc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8;&#1585;&#1602;&#1577;%20&#1606;%2001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0BF899E-5B7B-49D5-982A-90A4DA47C528}"/>
              </a:ext>
            </a:extLst>
          </p:cNvPr>
          <p:cNvSpPr/>
          <p:nvPr/>
        </p:nvSpPr>
        <p:spPr>
          <a:xfrm>
            <a:off x="1642087" y="2239346"/>
            <a:ext cx="6435113" cy="15706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3200" b="1" dirty="0" smtClean="0">
                <a:solidFill>
                  <a:schemeClr val="tx1"/>
                </a:solidFill>
              </a:rPr>
              <a:t>التّكوين البيداغوجيّ التّحضيريّ أثناء</a:t>
            </a:r>
            <a:endParaRPr lang="fr-FR" sz="32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DZ" sz="3200" b="1" dirty="0" smtClean="0">
                <a:solidFill>
                  <a:schemeClr val="tx1"/>
                </a:solidFill>
              </a:rPr>
              <a:t> التّربّص التّجريبيّ</a:t>
            </a:r>
            <a:r>
              <a:rPr lang="fr-FR" sz="3200" b="1" dirty="0" smtClean="0">
                <a:solidFill>
                  <a:schemeClr val="tx1"/>
                </a:solidFill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</a:rPr>
              <a:t>للأساتذة</a:t>
            </a:r>
            <a:endParaRPr lang="fr-FR" sz="3200" b="1" dirty="0">
              <a:solidFill>
                <a:schemeClr val="tx1"/>
              </a:solidFill>
            </a:endParaRPr>
          </a:p>
          <a:p>
            <a:pPr algn="ctr" rtl="1"/>
            <a:r>
              <a:rPr lang="fr-FR" sz="3200" b="1" dirty="0" smtClean="0">
                <a:solidFill>
                  <a:schemeClr val="tx1"/>
                </a:solidFill>
              </a:rPr>
              <a:t>-</a:t>
            </a:r>
            <a:r>
              <a:rPr lang="ar-DZ" sz="3200" b="1" dirty="0" smtClean="0">
                <a:solidFill>
                  <a:schemeClr val="tx1"/>
                </a:solidFill>
              </a:rPr>
              <a:t>الدّورة الأولى</a:t>
            </a:r>
            <a:r>
              <a:rPr lang="fr-FR" sz="3200" b="1" dirty="0" smtClean="0">
                <a:solidFill>
                  <a:schemeClr val="tx1"/>
                </a:solidFill>
              </a:rPr>
              <a:t>-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="" xmlns:a16="http://schemas.microsoft.com/office/drawing/2014/main" id="{E901D3E9-7B94-41D2-B313-FCB9AF29355F}"/>
              </a:ext>
            </a:extLst>
          </p:cNvPr>
          <p:cNvSpPr/>
          <p:nvPr/>
        </p:nvSpPr>
        <p:spPr>
          <a:xfrm>
            <a:off x="2063930" y="4242390"/>
            <a:ext cx="5525589" cy="12178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4800" b="1" dirty="0">
                <a:solidFill>
                  <a:schemeClr val="tx1"/>
                </a:solidFill>
              </a:rPr>
              <a:t> </a:t>
            </a:r>
            <a:r>
              <a:rPr lang="ar-DZ" sz="4800" b="1" dirty="0" smtClean="0">
                <a:solidFill>
                  <a:schemeClr val="tx1"/>
                </a:solidFill>
              </a:rPr>
              <a:t>مجال</a:t>
            </a:r>
            <a:r>
              <a:rPr lang="ar-DZ" sz="4800" b="1" dirty="0" smtClean="0">
                <a:solidFill>
                  <a:schemeClr val="tx1"/>
                </a:solidFill>
              </a:rPr>
              <a:t>: الالتزام المهنيّ</a:t>
            </a:r>
          </a:p>
          <a:p>
            <a:pPr algn="ctr" rtl="1"/>
            <a:r>
              <a:rPr lang="ar-DZ" sz="2800" b="1" smtClean="0">
                <a:solidFill>
                  <a:schemeClr val="tx1"/>
                </a:solidFill>
              </a:rPr>
              <a:t>مقياس</a:t>
            </a:r>
            <a:r>
              <a:rPr lang="ar-DZ" sz="2800" b="1" dirty="0" smtClean="0">
                <a:solidFill>
                  <a:schemeClr val="tx1"/>
                </a:solidFill>
              </a:rPr>
              <a:t>: علوم التّربية وعلم النّفس</a:t>
            </a:r>
            <a:endParaRPr lang="fr-FR" sz="28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2023" y="316148"/>
            <a:ext cx="1424337" cy="15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1602038" y="243960"/>
            <a:ext cx="5755554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A" sz="3200" b="1" dirty="0" smtClean="0"/>
              <a:t>ا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لجمهوري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ة الجزائري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ة </a:t>
            </a:r>
            <a:r>
              <a:rPr lang="ar-SA" sz="3200" b="1" dirty="0" err="1" smtClean="0">
                <a:latin typeface="MS Mincho" pitchFamily="49" charset="-128"/>
                <a:ea typeface="MS Mincho" pitchFamily="49" charset="-128"/>
              </a:rPr>
              <a:t>الد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err="1" smtClean="0">
                <a:latin typeface="MS Mincho" pitchFamily="49" charset="-128"/>
                <a:ea typeface="MS Mincho" pitchFamily="49" charset="-128"/>
              </a:rPr>
              <a:t>يمقراطي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ة </a:t>
            </a:r>
            <a:r>
              <a:rPr lang="ar-SA" sz="3200" b="1" dirty="0" err="1" smtClean="0">
                <a:latin typeface="MS Mincho" pitchFamily="49" charset="-128"/>
                <a:ea typeface="MS Mincho" pitchFamily="49" charset="-128"/>
              </a:rPr>
              <a:t>الش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عبي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ة</a:t>
            </a:r>
            <a:endParaRPr lang="ar-SA" sz="3200" b="1" dirty="0">
              <a:latin typeface="MS Mincho" pitchFamily="49" charset="-128"/>
              <a:ea typeface="MS Mincho" pitchFamily="49" charset="-128"/>
            </a:endParaRPr>
          </a:p>
          <a:p>
            <a:pPr algn="ctr" rtl="1"/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وزارة </a:t>
            </a:r>
            <a:r>
              <a:rPr lang="ar-SA" sz="3200" b="1" dirty="0" err="1" smtClean="0">
                <a:latin typeface="MS Mincho" pitchFamily="49" charset="-128"/>
                <a:ea typeface="MS Mincho" pitchFamily="49" charset="-128"/>
              </a:rPr>
              <a:t>الت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err="1" smtClean="0">
                <a:latin typeface="MS Mincho" pitchFamily="49" charset="-128"/>
                <a:ea typeface="MS Mincho" pitchFamily="49" charset="-128"/>
              </a:rPr>
              <a:t>ربية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 الوطني</a:t>
            </a:r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ّ</a:t>
            </a:r>
            <a:r>
              <a:rPr lang="ar-SA" sz="3200" b="1" dirty="0" smtClean="0">
                <a:latin typeface="MS Mincho" pitchFamily="49" charset="-128"/>
                <a:ea typeface="MS Mincho" pitchFamily="49" charset="-128"/>
              </a:rPr>
              <a:t>ة</a:t>
            </a:r>
            <a:endParaRPr lang="ar-DZ" sz="3200" b="1" dirty="0" smtClean="0">
              <a:latin typeface="MS Mincho" pitchFamily="49" charset="-128"/>
              <a:ea typeface="MS Mincho" pitchFamily="49" charset="-128"/>
            </a:endParaRPr>
          </a:p>
          <a:p>
            <a:pPr algn="ctr" rtl="1"/>
            <a:r>
              <a:rPr lang="ar-DZ" sz="3200" b="1" dirty="0" smtClean="0">
                <a:latin typeface="MS Mincho" pitchFamily="49" charset="-128"/>
                <a:ea typeface="MS Mincho" pitchFamily="49" charset="-128"/>
              </a:rPr>
              <a:t>المفتّشيّة العامّة للبيداغوجيا</a:t>
            </a:r>
            <a:endParaRPr lang="fr-FR" sz="32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" y="259140"/>
            <a:ext cx="1424337" cy="151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543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eur\Downloads\image-2fe3574e2d04fe8a9b0e74d5ef40fcbe1d5809628459eddbd95e885fa5c5f192-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Ellipse 7"/>
          <p:cNvSpPr/>
          <p:nvPr/>
        </p:nvSpPr>
        <p:spPr>
          <a:xfrm>
            <a:off x="2377440" y="4066032"/>
            <a:ext cx="810768" cy="7254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1</a:t>
            </a:r>
            <a:endParaRPr lang="fr-FR" sz="2400" b="1" dirty="0"/>
          </a:p>
        </p:txBody>
      </p:sp>
      <p:sp>
        <p:nvSpPr>
          <p:cNvPr id="9" name="Ellipse 8"/>
          <p:cNvSpPr/>
          <p:nvPr/>
        </p:nvSpPr>
        <p:spPr>
          <a:xfrm>
            <a:off x="4614672" y="4126992"/>
            <a:ext cx="810768" cy="7254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2</a:t>
            </a:r>
            <a:endParaRPr lang="fr-FR" sz="2400" b="1" dirty="0"/>
          </a:p>
        </p:txBody>
      </p:sp>
      <p:sp>
        <p:nvSpPr>
          <p:cNvPr id="10" name="Ellipse 9"/>
          <p:cNvSpPr/>
          <p:nvPr/>
        </p:nvSpPr>
        <p:spPr>
          <a:xfrm>
            <a:off x="1139952" y="2316480"/>
            <a:ext cx="810768" cy="7254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3</a:t>
            </a:r>
            <a:endParaRPr lang="fr-FR" sz="2400" b="1" dirty="0"/>
          </a:p>
        </p:txBody>
      </p:sp>
      <p:sp>
        <p:nvSpPr>
          <p:cNvPr id="11" name="Ellipse 10"/>
          <p:cNvSpPr/>
          <p:nvPr/>
        </p:nvSpPr>
        <p:spPr>
          <a:xfrm>
            <a:off x="6089904" y="2676144"/>
            <a:ext cx="810768" cy="7254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4</a:t>
            </a:r>
            <a:endParaRPr lang="fr-FR" sz="2400" b="1" dirty="0"/>
          </a:p>
        </p:txBody>
      </p:sp>
      <p:sp>
        <p:nvSpPr>
          <p:cNvPr id="12" name="Ellipse 11"/>
          <p:cNvSpPr/>
          <p:nvPr/>
        </p:nvSpPr>
        <p:spPr>
          <a:xfrm>
            <a:off x="4962144" y="1959864"/>
            <a:ext cx="810768" cy="7254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5</a:t>
            </a:r>
            <a:endParaRPr lang="fr-FR" sz="24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128687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03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961" y="720101"/>
            <a:ext cx="8424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يصنّف المتكوّن الخصائص </a:t>
            </a:r>
            <a:r>
              <a:rPr lang="ar-DZ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النّمائية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لطّفل مرحلة التّعليم الابتدائيّ حسب مجالاتها.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2920" y="1980666"/>
            <a:ext cx="84081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باستعمال القصاصات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(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03)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صنّف الخصائص </a:t>
            </a:r>
            <a:r>
              <a:rPr lang="ar-DZ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النّمائية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حسب مجالاتها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fr-FR" sz="3200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2" name="Imag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568457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2000" dirty="0" smtClean="0"/>
              <a:t>طريقة العمل: فوجيّ</a:t>
            </a:r>
            <a:endParaRPr lang="fr-FR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128687"/>
            <a:ext cx="3601942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هيكلة النّشاط 03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670560" y="1295400"/>
          <a:ext cx="7833360" cy="4297680"/>
        </p:xfrm>
        <a:graphic>
          <a:graphicData uri="http://schemas.openxmlformats.org/drawingml/2006/table">
            <a:tbl>
              <a:tblPr rtl="1"/>
              <a:tblGrid>
                <a:gridCol w="1416975"/>
                <a:gridCol w="6416385"/>
              </a:tblGrid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 dirty="0">
                          <a:solidFill>
                            <a:srgbClr val="222222"/>
                          </a:solidFill>
                          <a:latin typeface="Calibri"/>
                          <a:ea typeface="Calibri"/>
                          <a:cs typeface="Arial"/>
                        </a:rPr>
                        <a:t>مجال النّمو</a:t>
                      </a:r>
                      <a:endParaRPr lang="fr-FR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خصائصه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النّموّ الجسميّ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النّموّ الحركيّ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النّموّ الحسيّ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النّموّ الانفعاليّ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 اللّغويّ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 الاجتماعيّ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300" b="1">
                          <a:solidFill>
                            <a:srgbClr val="333333"/>
                          </a:solidFill>
                          <a:latin typeface="Calibri"/>
                          <a:ea typeface="Calibri"/>
                          <a:cs typeface="Arial"/>
                        </a:rPr>
                        <a:t>النّموّ العقليّ</a:t>
                      </a:r>
                      <a:endParaRPr lang="fr-FR" sz="9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982" marR="56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285443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04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496389" y="2469407"/>
            <a:ext cx="82886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من خلال القائمة التّالية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(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04)،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حدّد الإجراءات التّربويّة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تي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يمكن القيام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بها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في التّدريس والخاصّة بالمجال المسند إلى الفوج .</a:t>
            </a:r>
            <a:endParaRPr lang="ar-DZ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9503" y="1386314"/>
            <a:ext cx="7846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4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يخطّط المتكوّن للإجراءات 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تي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يمكن القيام 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بها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ل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تنمية خصائص نمو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طفل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مرحلة التّعليم الابتدائيّ ورعايته.</a:t>
            </a:r>
            <a:endParaRPr lang="fr-FR" sz="40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14749" y="610125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2000" dirty="0" err="1" smtClean="0"/>
              <a:t>الاستراتيجية</a:t>
            </a:r>
            <a:r>
              <a:rPr lang="ar-DZ" sz="2000" dirty="0" smtClean="0"/>
              <a:t>: </a:t>
            </a:r>
            <a:r>
              <a:rPr lang="ar-DZ" sz="2000" dirty="0" err="1" smtClean="0">
                <a:solidFill>
                  <a:schemeClr val="tx1"/>
                </a:solidFill>
                <a:cs typeface="Arabic Typesetting" pitchFamily="66" charset="-78"/>
              </a:rPr>
              <a:t>جيكسو</a:t>
            </a:r>
            <a:r>
              <a:rPr lang="fr-FR" sz="2000" dirty="0" smtClean="0">
                <a:solidFill>
                  <a:schemeClr val="tx1"/>
                </a:solidFill>
                <a:cs typeface="Arabic Typesetting" pitchFamily="66" charset="-78"/>
              </a:rPr>
              <a:t>JIGSAW</a:t>
            </a:r>
            <a:endParaRPr lang="fr-FR" dirty="0">
              <a:solidFill>
                <a:schemeClr val="tx1"/>
              </a:solidFill>
              <a:cs typeface="Arabic Typesetting" pitchFamily="66" charset="-78"/>
            </a:endParaRPr>
          </a:p>
        </p:txBody>
      </p:sp>
      <p:pic>
        <p:nvPicPr>
          <p:cNvPr id="11" name="Image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" y="565409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29968" y="219456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تعلّميّ </a:t>
            </a:r>
            <a:r>
              <a:rPr lang="ar-DZ" sz="4400" b="1" dirty="0" err="1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و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 تخطيطي الإجرائي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ّ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33728" y="1378712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ماذا تعلّمت وما هي الأفكار الجديدة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39824" y="328676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منها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45920" y="490220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القيام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Imag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57763" y="286792"/>
            <a:ext cx="4078224" cy="1143001"/>
          </a:xfrm>
        </p:spPr>
        <p:txBody>
          <a:bodyPr>
            <a:normAutofit/>
          </a:bodyPr>
          <a:lstStyle/>
          <a:p>
            <a:pPr rtl="1"/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أهداف</a:t>
            </a:r>
            <a:r>
              <a:rPr lang="fr-FR" sz="4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الحصّة الثّانية</a:t>
            </a:r>
            <a:endParaRPr lang="fr-FR" sz="4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2051" name="Picture 3" descr="C:\Users\PC-PORTABLE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982" y="310650"/>
            <a:ext cx="2619375" cy="1743075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390503" y="1828800"/>
            <a:ext cx="8360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380746" y="2313829"/>
            <a:ext cx="8509547" cy="216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/>
          <a:p>
            <a:pPr lvl="0" algn="r" rtl="1">
              <a:buFont typeface="Wingdings" pitchFamily="2" charset="2"/>
              <a:buChar char="ü"/>
            </a:pPr>
            <a:r>
              <a:rPr lang="ar-DZ" sz="4400" b="1" dirty="0" smtClean="0">
                <a:latin typeface="Arabic Typesetting" pitchFamily="66" charset="-78"/>
                <a:cs typeface="Arabic Typesetting" pitchFamily="66" charset="-78"/>
              </a:rPr>
              <a:t>يخطّط المتكوّن للإجراءات </a:t>
            </a:r>
            <a:r>
              <a:rPr lang="ar-EG" sz="4400" b="1" dirty="0" smtClean="0">
                <a:latin typeface="Arabic Typesetting" pitchFamily="66" charset="-78"/>
                <a:cs typeface="Arabic Typesetting" pitchFamily="66" charset="-78"/>
              </a:rPr>
              <a:t>الّتي يمكن القيام </a:t>
            </a:r>
            <a:r>
              <a:rPr lang="ar-EG" sz="4400" b="1" dirty="0" err="1" smtClean="0">
                <a:latin typeface="Arabic Typesetting" pitchFamily="66" charset="-78"/>
                <a:cs typeface="Arabic Typesetting" pitchFamily="66" charset="-78"/>
              </a:rPr>
              <a:t>بها</a:t>
            </a:r>
            <a:r>
              <a:rPr lang="ar-EG" sz="4400" b="1" dirty="0" smtClean="0">
                <a:latin typeface="Arabic Typesetting" pitchFamily="66" charset="-78"/>
                <a:cs typeface="Arabic Typesetting" pitchFamily="66" charset="-78"/>
              </a:rPr>
              <a:t> لرعاية خصائص</a:t>
            </a:r>
            <a:r>
              <a:rPr lang="ar-DZ" sz="4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EG" sz="4400" b="1" dirty="0" smtClean="0">
                <a:latin typeface="Arabic Typesetting" pitchFamily="66" charset="-78"/>
                <a:cs typeface="Arabic Typesetting" pitchFamily="66" charset="-78"/>
              </a:rPr>
              <a:t> نموّ</a:t>
            </a:r>
            <a:r>
              <a:rPr lang="ar-DZ" sz="4400" b="1" dirty="0" smtClean="0">
                <a:latin typeface="Arabic Typesetting" pitchFamily="66" charset="-78"/>
                <a:cs typeface="Arabic Typesetting" pitchFamily="66" charset="-78"/>
              </a:rPr>
              <a:t> المراهق</a:t>
            </a:r>
            <a:r>
              <a:rPr lang="ar-EG" sz="4400" b="1" dirty="0" smtClean="0">
                <a:latin typeface="Arabic Typesetting" pitchFamily="66" charset="-78"/>
                <a:cs typeface="Arabic Typesetting" pitchFamily="66" charset="-78"/>
              </a:rPr>
              <a:t> وتنمي</a:t>
            </a:r>
            <a:r>
              <a:rPr lang="ar-DZ" sz="4400" b="1" dirty="0" err="1" smtClean="0">
                <a:latin typeface="Arabic Typesetting" pitchFamily="66" charset="-78"/>
                <a:cs typeface="Arabic Typesetting" pitchFamily="66" charset="-78"/>
              </a:rPr>
              <a:t>تها</a:t>
            </a:r>
            <a:r>
              <a:rPr lang="ar-DZ" sz="4400" b="1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fr-FR" sz="44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342900" marR="0" lvl="0" indent="-342900" algn="just" defTabSz="4572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tabLst/>
              <a:defRPr/>
            </a:pP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285443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نشاط تأمّليّ</a:t>
            </a:r>
            <a:endParaRPr lang="fr-FR" sz="5400" dirty="0"/>
          </a:p>
        </p:txBody>
      </p:sp>
      <p:sp>
        <p:nvSpPr>
          <p:cNvPr id="5" name="Rectangle 4"/>
          <p:cNvSpPr/>
          <p:nvPr/>
        </p:nvSpPr>
        <p:spPr>
          <a:xfrm>
            <a:off x="1019503" y="1142474"/>
            <a:ext cx="78464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4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التّمييز بين النّظرة الذّاتية للشّخص ونظرة الآخر له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fr-FR" sz="40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11911"/>
            <a:ext cx="88046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latin typeface="Arabic Typesetting" pitchFamily="66" charset="-78"/>
                <a:cs typeface="Arabic Typesetting" pitchFamily="66" charset="-78"/>
              </a:rPr>
              <a:t>التّعليمة: ما هي الأفكار الجديدة الّتي لا تظهر في الصّورة، ويمكن التّعبير عنها بعمق من خلال الخيال</a:t>
            </a:r>
            <a:r>
              <a:rPr lang="ar-DZ" sz="3200" b="1" dirty="0" smtClean="0"/>
              <a:t>. </a:t>
            </a:r>
            <a:endParaRPr lang="fr-FR" sz="3200" dirty="0" smtClean="0"/>
          </a:p>
          <a:p>
            <a:pPr lvl="0" algn="r" rtl="1"/>
            <a:endParaRPr lang="ar-DZ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5440" y="2590801"/>
            <a:ext cx="5013960" cy="397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Imag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285443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05</a:t>
            </a:r>
            <a:endParaRPr lang="fr-FR" sz="5400" dirty="0"/>
          </a:p>
        </p:txBody>
      </p:sp>
      <p:sp>
        <p:nvSpPr>
          <p:cNvPr id="5" name="Rectangle 4"/>
          <p:cNvSpPr/>
          <p:nvPr/>
        </p:nvSpPr>
        <p:spPr>
          <a:xfrm>
            <a:off x="1019503" y="1386314"/>
            <a:ext cx="78464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4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يحدّد المشكلات الّتي يعيشها  المراهق.</a:t>
            </a:r>
            <a:endParaRPr lang="fr-FR" sz="40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2183" y="2909190"/>
            <a:ext cx="82886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من خلال مشاهدتك “لألبوم الصّور” حدّد المشكلات الّتي يعيشها المراهق. </a:t>
            </a:r>
            <a:endParaRPr lang="ar-DZ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1" name="Image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" y="573029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1" y="5730239"/>
            <a:ext cx="46482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2614749" y="610125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2000" dirty="0" err="1" smtClean="0"/>
              <a:t>الاستراتيجية</a:t>
            </a:r>
            <a:r>
              <a:rPr lang="ar-DZ" sz="2000" dirty="0" smtClean="0"/>
              <a:t>: </a:t>
            </a:r>
            <a:r>
              <a:rPr lang="ar-DZ" sz="2000" dirty="0" smtClean="0">
                <a:solidFill>
                  <a:schemeClr val="tx1"/>
                </a:solidFill>
                <a:cs typeface="Arabic Typesetting" pitchFamily="66" charset="-78"/>
              </a:rPr>
              <a:t>فكّر، زاوج، شارك </a:t>
            </a:r>
            <a:r>
              <a:rPr lang="fr-FR" sz="2000" dirty="0" smtClean="0">
                <a:solidFill>
                  <a:schemeClr val="tx1"/>
                </a:solidFill>
                <a:cs typeface="Arabic Typesetting" pitchFamily="66" charset="-78"/>
              </a:rPr>
              <a:t>TPS</a:t>
            </a:r>
            <a:endParaRPr lang="fr-FR" dirty="0">
              <a:solidFill>
                <a:schemeClr val="tx1"/>
              </a:solidFill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81623"/>
            <a:ext cx="2125662" cy="200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2320" y="4571999"/>
            <a:ext cx="2636520" cy="17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518343"/>
            <a:ext cx="22860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663" y="4526279"/>
            <a:ext cx="2385377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Ellipse 9"/>
          <p:cNvSpPr/>
          <p:nvPr/>
        </p:nvSpPr>
        <p:spPr>
          <a:xfrm>
            <a:off x="7452360" y="2435352"/>
            <a:ext cx="810768" cy="7254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1</a:t>
            </a:r>
            <a:endParaRPr lang="fr-FR" sz="2400" b="1" dirty="0"/>
          </a:p>
        </p:txBody>
      </p:sp>
      <p:sp>
        <p:nvSpPr>
          <p:cNvPr id="11" name="Ellipse 10"/>
          <p:cNvSpPr/>
          <p:nvPr/>
        </p:nvSpPr>
        <p:spPr>
          <a:xfrm>
            <a:off x="853440" y="3745992"/>
            <a:ext cx="810768" cy="7254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2</a:t>
            </a:r>
            <a:endParaRPr lang="fr-FR" sz="2400" b="1" dirty="0"/>
          </a:p>
        </p:txBody>
      </p:sp>
      <p:sp>
        <p:nvSpPr>
          <p:cNvPr id="12" name="Ellipse 11"/>
          <p:cNvSpPr/>
          <p:nvPr/>
        </p:nvSpPr>
        <p:spPr>
          <a:xfrm>
            <a:off x="4114800" y="3745992"/>
            <a:ext cx="810768" cy="7254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3</a:t>
            </a:r>
            <a:endParaRPr lang="fr-FR" sz="2400" b="1" dirty="0"/>
          </a:p>
        </p:txBody>
      </p:sp>
      <p:sp>
        <p:nvSpPr>
          <p:cNvPr id="13" name="Ellipse 12"/>
          <p:cNvSpPr/>
          <p:nvPr/>
        </p:nvSpPr>
        <p:spPr>
          <a:xfrm>
            <a:off x="7406640" y="3700272"/>
            <a:ext cx="810768" cy="7254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4</a:t>
            </a:r>
            <a:endParaRPr lang="fr-FR" sz="2400" b="1" dirty="0"/>
          </a:p>
        </p:txBody>
      </p:sp>
      <p:sp>
        <p:nvSpPr>
          <p:cNvPr id="14" name="Ellipse 13"/>
          <p:cNvSpPr/>
          <p:nvPr/>
        </p:nvSpPr>
        <p:spPr>
          <a:xfrm>
            <a:off x="944880" y="2343912"/>
            <a:ext cx="810768" cy="7254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5</a:t>
            </a:r>
            <a:endParaRPr lang="fr-FR" sz="2400" b="1" dirty="0"/>
          </a:p>
        </p:txBody>
      </p:sp>
      <p:sp>
        <p:nvSpPr>
          <p:cNvPr id="15" name="Ellipse 14"/>
          <p:cNvSpPr/>
          <p:nvPr/>
        </p:nvSpPr>
        <p:spPr>
          <a:xfrm>
            <a:off x="4221480" y="2389632"/>
            <a:ext cx="810768" cy="7254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2400" b="1" dirty="0" smtClean="0"/>
              <a:t>6</a:t>
            </a:r>
            <a:endParaRPr lang="fr-FR" sz="2400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22319" y="235903"/>
            <a:ext cx="2937193" cy="197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 descr="G:\téléchargement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0505" y="282893"/>
            <a:ext cx="2558415" cy="1896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285443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06</a:t>
            </a:r>
            <a:endParaRPr lang="fr-FR" sz="5400" dirty="0"/>
          </a:p>
        </p:txBody>
      </p:sp>
      <p:sp>
        <p:nvSpPr>
          <p:cNvPr id="5" name="Rectangle 4"/>
          <p:cNvSpPr/>
          <p:nvPr/>
        </p:nvSpPr>
        <p:spPr>
          <a:xfrm>
            <a:off x="1019503" y="1386314"/>
            <a:ext cx="7846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4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يخطّط المتكوّن للإجراءات 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تي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يمكن القيام 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بها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للتّكفل بالمشاكل الّتي يعيشها  المراهق.</a:t>
            </a:r>
            <a:endParaRPr lang="fr-FR" sz="40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2000" dirty="0" smtClean="0"/>
              <a:t>طريقة العمل: جماعيّ</a:t>
            </a:r>
            <a:endParaRPr lang="fr-FR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2183" y="2909190"/>
            <a:ext cx="82886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latin typeface="Arabic Typesetting" pitchFamily="66" charset="-78"/>
                <a:cs typeface="Arabic Typesetting" pitchFamily="66" charset="-78"/>
              </a:rPr>
              <a:t>بعد تحديد المشكلات الّتي يعيشها المراهق،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اقترح الإجراءات التّربوية </a:t>
            </a:r>
            <a:r>
              <a:rPr lang="ar-DZ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والبيداغوجيّة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EG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تي</a:t>
            </a:r>
            <a:r>
              <a:rPr lang="ar-EG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تراها مناسبة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(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06).</a:t>
            </a:r>
            <a:endParaRPr lang="ar-DZ" sz="3200" dirty="0" smtClean="0">
              <a:latin typeface="Arabic Typesetting" pitchFamily="66" charset="-78"/>
              <a:cs typeface="Arabic Typesetting" pitchFamily="66" charset="-78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2" name="Image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" y="573029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1" y="5730239"/>
            <a:ext cx="46482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62656" y="695759"/>
            <a:ext cx="3310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التّوقـعات</a:t>
            </a:r>
            <a:r>
              <a:rPr lang="ar-AE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AE" sz="2400" dirty="0" smtClean="0">
                <a:solidFill>
                  <a:schemeClr val="tx1"/>
                </a:solidFill>
              </a:rPr>
              <a:t>                                             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448" y="1903084"/>
            <a:ext cx="1857388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375648" y="1872604"/>
            <a:ext cx="178595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316" y="4087182"/>
            <a:ext cx="2209800" cy="20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230" y="4158620"/>
            <a:ext cx="2000264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" y="191685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532" y="1569721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6560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29968" y="219456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تعلّميّ </a:t>
            </a:r>
            <a:r>
              <a:rPr lang="ar-DZ" sz="4400" b="1" dirty="0" err="1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و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 تخطيطي الإجرائي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ّ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33728" y="1378712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ماذا تعلّمت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 ما هي الأفكار الجديدة؟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39824" y="328676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منها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45920" y="490220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القيام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504049" y="920496"/>
            <a:ext cx="3911991" cy="954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4400" b="1" dirty="0" smtClean="0">
                <a:latin typeface="Arabic Typesetting" pitchFamily="66" charset="-78"/>
                <a:cs typeface="Arabic Typesetting" pitchFamily="66" charset="-78"/>
              </a:rPr>
              <a:t>مبادئ علم النّفس التّربويّ</a:t>
            </a:r>
            <a:endParaRPr lang="fr-FR" sz="4400" b="1" dirty="0"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1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4202362"/>
              </p:ext>
            </p:extLst>
          </p:nvPr>
        </p:nvGraphicFramePr>
        <p:xfrm>
          <a:off x="168812" y="2602744"/>
          <a:ext cx="8736035" cy="3339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36035"/>
              </a:tblGrid>
              <a:tr h="86812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ar-AE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مُخرجات </a:t>
                      </a:r>
                      <a:r>
                        <a:rPr kumimoji="0" lang="ar-AE" sz="5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الت</a:t>
                      </a:r>
                      <a:r>
                        <a:rPr kumimoji="0" lang="ar-DZ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ّ</a:t>
                      </a:r>
                      <a:r>
                        <a:rPr kumimoji="0" lang="ar-AE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عل</a:t>
                      </a:r>
                      <a:r>
                        <a:rPr kumimoji="0" lang="ar-DZ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ّ</a:t>
                      </a:r>
                      <a:r>
                        <a:rPr kumimoji="0" lang="ar-AE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م</a:t>
                      </a:r>
                      <a:r>
                        <a:rPr kumimoji="0" lang="en-US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 </a:t>
                      </a:r>
                      <a:r>
                        <a:rPr kumimoji="0" lang="ar-AE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681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5400" b="1" i="0" dirty="0" smtClean="0"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سيكون </a:t>
                      </a:r>
                      <a:r>
                        <a:rPr lang="ar-DZ" sz="5400" b="1" i="0" dirty="0" err="1" smtClean="0"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المتكوّنون</a:t>
                      </a:r>
                      <a:r>
                        <a:rPr lang="ar-AE" sz="5400" b="1" i="0" dirty="0" smtClean="0"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قادرين على:</a:t>
                      </a:r>
                      <a:endParaRPr lang="en-GB" sz="5400" b="1" i="0" dirty="0" smtClean="0"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4635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Tx/>
                        <a:buNone/>
                      </a:pP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استخدام أدوات للت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عر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ف عل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ى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أنماط 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الت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عل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 </a:t>
                      </a:r>
                      <a:r>
                        <a:rPr lang="ar-DZ" sz="4000" b="1" baseline="0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و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تكييف 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عملية 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الت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ّعلّم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لتعكس استراتيجيات 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الت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عل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 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الن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شط 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ال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تي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تتماش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ى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 وأساليب تعل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ّ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 </a:t>
                      </a:r>
                      <a:r>
                        <a:rPr lang="ar-SA" sz="4000" b="1" dirty="0" err="1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ا</a:t>
                      </a:r>
                      <a:r>
                        <a:rPr lang="ar-DZ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لتّلاميذ</a:t>
                      </a:r>
                      <a:r>
                        <a:rPr lang="ar-SA" sz="4000" b="1" dirty="0" smtClean="0">
                          <a:solidFill>
                            <a:schemeClr val="tx1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.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6951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57763" y="286792"/>
            <a:ext cx="4078224" cy="1143001"/>
          </a:xfrm>
        </p:spPr>
        <p:txBody>
          <a:bodyPr>
            <a:normAutofit/>
          </a:bodyPr>
          <a:lstStyle/>
          <a:p>
            <a:pPr rtl="1"/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أهداف</a:t>
            </a:r>
            <a:r>
              <a:rPr lang="fr-FR" sz="4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الحصّة الثّالثة</a:t>
            </a:r>
            <a:endParaRPr lang="fr-FR" sz="4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2051" name="Picture 3" descr="C:\Users\PC-PORTABLE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982" y="310650"/>
            <a:ext cx="2619375" cy="1743075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390503" y="1828800"/>
            <a:ext cx="8360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380746" y="2313829"/>
            <a:ext cx="8509547" cy="216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/>
          <a:p>
            <a:pPr lvl="0" algn="r" rtl="1">
              <a:buFont typeface="Wingdings" pitchFamily="2" charset="2"/>
              <a:buChar char="ü"/>
            </a:pPr>
            <a:r>
              <a:rPr lang="ar-DZ" sz="4400" b="1" dirty="0" smtClean="0">
                <a:latin typeface="Arabic Typesetting" pitchFamily="66" charset="-78"/>
                <a:cs typeface="Arabic Typesetting" pitchFamily="66" charset="-78"/>
              </a:rPr>
              <a:t>يتّعرّف المتكوّن على أنماط المتعلّمين من أجل توجيه الممارسات التّعليميّة.</a:t>
            </a:r>
            <a:endParaRPr lang="fr-FR" sz="4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128687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07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7251" y="942172"/>
            <a:ext cx="7846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جمع تصوّرات المشاركين حول أنماط المتعلّمين.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9023" y="1917503"/>
            <a:ext cx="784647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كيف تفسّر تعدّد الألوان في البيئة الصّفيّة ؟</a:t>
            </a:r>
          </a:p>
          <a:p>
            <a:pPr lvl="0" algn="r" rtl="1"/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         </a:t>
            </a:r>
            <a:endParaRPr lang="ar-DZ" sz="32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20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الاستراتيجية</a:t>
            </a:r>
            <a:r>
              <a:rPr lang="ar-DZ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fr-FR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العصف الّذهنيّ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326675" y="3535679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5" name="Picture 1" descr="C:\Users\PC\Desktop\محتويات المكتب\صور القيم\meeting-480x38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8760" y="3239635"/>
            <a:ext cx="3550920" cy="2627765"/>
          </a:xfrm>
          <a:prstGeom prst="rect">
            <a:avLst/>
          </a:prstGeom>
          <a:noFill/>
        </p:spPr>
      </p:pic>
      <p:pic>
        <p:nvPicPr>
          <p:cNvPr id="16" name="Image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128687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08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7251" y="942172"/>
            <a:ext cx="7846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يتعرّف المتكوّن على أنماط المتعلّمين من أجل توجيه الممارسات التّعليميّة.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9023" y="1917503"/>
            <a:ext cx="7846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</a:t>
            </a:r>
            <a:r>
              <a:rPr lang="ar-DZ" sz="3200" b="1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kern="1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املأ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kern="1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استبانة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fr-FR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VARK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(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08)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؟</a:t>
            </a:r>
            <a:endParaRPr lang="ar-DZ" sz="3200" kern="1200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العمل: </a:t>
            </a:r>
            <a:r>
              <a:rPr lang="fr-FR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فرديّ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326675" y="3535679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6" name="Image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" y="573029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1" y="5730239"/>
            <a:ext cx="46482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2951258" y="52487"/>
            <a:ext cx="3556222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هيكلة النّشاط 08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326675" y="3535679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5" name="Picture 2" descr="C:\Users\PC\Desktop\شرائح الأنماط\CTjiPOJWUAAsUx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0560"/>
            <a:ext cx="9144000" cy="597408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</p:pic>
      <p:pic>
        <p:nvPicPr>
          <p:cNvPr id="18" name="Image 1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" y="592841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1" y="5928359"/>
            <a:ext cx="46482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27909" y="3553097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58240" y="5377542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14058" y="5429794"/>
            <a:ext cx="54864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43070" y="1397726"/>
            <a:ext cx="2264833" cy="1489165"/>
          </a:xfrm>
          <a:prstGeom prst="rect">
            <a:avLst/>
          </a:prstGeom>
          <a:solidFill>
            <a:schemeClr val="tx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2400" b="1" dirty="0" smtClean="0">
                <a:solidFill>
                  <a:schemeClr val="tx1"/>
                </a:solidFill>
              </a:rPr>
              <a:t>المراحل العمريّة للمتعلّم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hlinkClick r:id="rId3"/>
          </p:cNvPr>
          <p:cNvPicPr/>
          <p:nvPr/>
        </p:nvPicPr>
        <p:blipFill>
          <a:blip r:embed="rId4">
            <a:alphaModFix am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09" y="4307480"/>
            <a:ext cx="2852298" cy="2121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6669196" y="3099889"/>
            <a:ext cx="2264833" cy="13937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/>
                </a:solidFill>
              </a:rPr>
              <a:t>مبادئ علم النّفس التّربويّ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35085" y="1333501"/>
            <a:ext cx="3156617" cy="157733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مرحلة الطّفولة للتّعليم الابتدائيّ</a:t>
            </a:r>
            <a:endParaRPr lang="fr-FR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أهمّ خصائصها </a:t>
            </a:r>
            <a:r>
              <a:rPr lang="ar-DZ" b="1" dirty="0" err="1" smtClean="0">
                <a:solidFill>
                  <a:schemeClr val="tx1"/>
                </a:solidFill>
              </a:rPr>
              <a:t>النّمائيّة</a:t>
            </a:r>
            <a:r>
              <a:rPr lang="ar-DZ" b="1" dirty="0" smtClean="0">
                <a:solidFill>
                  <a:schemeClr val="tx1"/>
                </a:solidFill>
              </a:rPr>
              <a:t> </a:t>
            </a:r>
            <a:endParaRPr lang="fr-FR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مرحلة المراهقة</a:t>
            </a:r>
            <a:endParaRPr lang="fr-FR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أهم خصائصها </a:t>
            </a:r>
            <a:r>
              <a:rPr lang="ar-DZ" b="1" dirty="0" err="1" smtClean="0">
                <a:solidFill>
                  <a:schemeClr val="tx1"/>
                </a:solidFill>
              </a:rPr>
              <a:t>النّمائيّة</a:t>
            </a:r>
            <a:endParaRPr lang="ar-DZ" b="1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العوامل المؤثّرة في تكوينها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79223" y="3069772"/>
            <a:ext cx="2705582" cy="14630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ar-DZ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الفروق الفرديّة</a:t>
            </a:r>
            <a:endParaRPr lang="fr-FR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التّعليم والتّعلم</a:t>
            </a:r>
            <a:endParaRPr lang="fr-FR" dirty="0" smtClean="0">
              <a:solidFill>
                <a:schemeClr val="tx1"/>
              </a:solidFill>
            </a:endParaRPr>
          </a:p>
          <a:p>
            <a:pPr algn="r" rtl="1">
              <a:buFont typeface="Wingdings" pitchFamily="2" charset="2"/>
              <a:buChar char="§"/>
            </a:pPr>
            <a:r>
              <a:rPr lang="ar-DZ" b="1" dirty="0" smtClean="0">
                <a:solidFill>
                  <a:schemeClr val="tx1"/>
                </a:solidFill>
              </a:rPr>
              <a:t> الدّافعيّة</a:t>
            </a:r>
            <a:endParaRPr lang="fr-FR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248194" y="416817"/>
            <a:ext cx="8659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DZ" sz="3200" b="1" smtClean="0">
                <a:solidFill>
                  <a:srgbClr val="FF0000"/>
                </a:solidFill>
              </a:rPr>
              <a:t>برنامج </a:t>
            </a:r>
            <a:r>
              <a:rPr lang="ar-DZ" sz="3200" b="1" dirty="0" smtClean="0">
                <a:solidFill>
                  <a:srgbClr val="FF0000"/>
                </a:solidFill>
              </a:rPr>
              <a:t>وحدة: علم النّفس العامّ</a:t>
            </a:r>
            <a:r>
              <a:rPr lang="ar-JO" sz="3200" b="1" dirty="0" smtClean="0">
                <a:solidFill>
                  <a:srgbClr val="FF0000"/>
                </a:solidFill>
              </a:rPr>
              <a:t>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58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29968" y="219456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تعلّميّ </a:t>
            </a:r>
            <a:r>
              <a:rPr lang="ar-DZ" sz="4400" b="1" dirty="0" err="1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و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 تخطيطي الإجرائي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ّ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33728" y="1378712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ماذا تعلّمت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 ما هي الأفكار الجديدة؟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39824" y="328676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منها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45920" y="490220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القيام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57763" y="286792"/>
            <a:ext cx="4078224" cy="1143001"/>
          </a:xfrm>
        </p:spPr>
        <p:txBody>
          <a:bodyPr>
            <a:normAutofit/>
          </a:bodyPr>
          <a:lstStyle/>
          <a:p>
            <a:pPr rtl="1"/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أهداف</a:t>
            </a:r>
            <a:r>
              <a:rPr lang="fr-FR" sz="4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الحصّة الرّابعة</a:t>
            </a:r>
            <a:endParaRPr lang="fr-FR" sz="4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2051" name="Picture 3" descr="C:\Users\PC-PORTABLE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982" y="310650"/>
            <a:ext cx="2619375" cy="1743075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390503" y="1828800"/>
            <a:ext cx="8360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380746" y="2313829"/>
            <a:ext cx="8509547" cy="216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/>
          <a:p>
            <a:pPr lvl="0" algn="r" rtl="1">
              <a:buFont typeface="Wingdings" pitchFamily="2" charset="2"/>
              <a:buChar char="ü"/>
            </a:pPr>
            <a:r>
              <a:rPr lang="ar-DZ" sz="4400" b="1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DZ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مّيز المتكوّن بين التّعلم النّشط  والتّعلّم التّقليديّ</a:t>
            </a:r>
            <a:r>
              <a:rPr lang="ar-DZ" sz="44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0" algn="r" rtl="1">
              <a:buFont typeface="Wingdings" pitchFamily="2" charset="2"/>
              <a:buChar char="ü"/>
            </a:pPr>
            <a:r>
              <a:rPr lang="ar-DZ" sz="4400" b="1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DZ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وظّف المتكوّن </a:t>
            </a:r>
            <a:r>
              <a:rPr lang="ar-SA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أساليب إثارة دافعية </a:t>
            </a:r>
            <a:r>
              <a:rPr lang="ar-SA" sz="4400" b="1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</a:t>
            </a:r>
            <a:r>
              <a:rPr lang="ar-DZ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SA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علم لدى </a:t>
            </a:r>
            <a:r>
              <a:rPr lang="ar-DZ" sz="4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التّلاميذ</a:t>
            </a:r>
            <a:r>
              <a:rPr lang="ar-DZ" sz="4400" b="1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0" algn="r" rtl="1">
              <a:buFont typeface="Wingdings" pitchFamily="2" charset="2"/>
              <a:buChar char="ü"/>
            </a:pPr>
            <a:endParaRPr lang="fr-FR" sz="4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2385848" y="285443"/>
            <a:ext cx="394558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09</a:t>
            </a:r>
            <a:endParaRPr lang="fr-FR" sz="5400" dirty="0"/>
          </a:p>
        </p:txBody>
      </p:sp>
      <p:sp>
        <p:nvSpPr>
          <p:cNvPr id="5" name="Rectangle 4"/>
          <p:cNvSpPr/>
          <p:nvPr/>
        </p:nvSpPr>
        <p:spPr>
          <a:xfrm>
            <a:off x="433777" y="1973392"/>
            <a:ext cx="84245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4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صنّف العبارات الواردة في السّند 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(</a:t>
            </a:r>
            <a:r>
              <a:rPr lang="ar-DZ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09)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 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في الجدول.</a:t>
            </a:r>
            <a:endParaRPr lang="fr-FR" sz="36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4582" y="1185265"/>
            <a:ext cx="81512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48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3600" b="1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مّيز المتكوّن بين التّعلّم النّشط  والتّعلّم التّقليديّ</a:t>
            </a:r>
            <a:r>
              <a:rPr lang="ar-DZ" sz="36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0" algn="r" rtl="1"/>
            <a:endParaRPr lang="fr-FR" sz="36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37805" y="5839997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TN" sz="2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</a:t>
            </a:r>
            <a:r>
              <a:rPr lang="ar-DZ" sz="20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فرديّ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" y="5681133"/>
            <a:ext cx="863600" cy="872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2.bp.blogspot.com/-NK33eGjGi24/VhlSWGP1HrI/AAAAAAAAAhI/LAsP2Oyn6fg/s1600/%25D8%25A7%25D8%25B3%25D8%25AA%25D8%25B1%25D8%25A7%25D8%25AA%25D9%258A%25D8%25AC%25D9%258A%25D8%25A7%25D8%25A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245" y="829456"/>
            <a:ext cx="6858000" cy="5372100"/>
          </a:xfrm>
          <a:prstGeom prst="rect">
            <a:avLst/>
          </a:prstGeom>
          <a:noFill/>
        </p:spPr>
      </p:pic>
      <p:sp>
        <p:nvSpPr>
          <p:cNvPr id="3" name="Titre 3"/>
          <p:cNvSpPr txBox="1">
            <a:spLocks/>
          </p:cNvSpPr>
          <p:nvPr/>
        </p:nvSpPr>
        <p:spPr>
          <a:xfrm>
            <a:off x="3012218" y="220128"/>
            <a:ext cx="3573639" cy="56364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40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هيكلة النّشاط 09</a:t>
            </a:r>
            <a:endParaRPr lang="fr-FR" sz="4000" dirty="0"/>
          </a:p>
        </p:txBody>
      </p:sp>
      <p:pic>
        <p:nvPicPr>
          <p:cNvPr id="5" name="Picture 7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" y="5681133"/>
            <a:ext cx="863600" cy="872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128687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10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7251" y="942172"/>
            <a:ext cx="78464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وظّف المتكوّن </a:t>
            </a:r>
            <a:r>
              <a:rPr lang="ar-SA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أساليب إثارة دافعية </a:t>
            </a:r>
            <a:r>
              <a:rPr lang="ar-SA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SA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عل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SA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 لدى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التّلاميذ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0" algn="r" rtl="1"/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3709" y="1852189"/>
            <a:ext cx="7846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ماذا تعني </a:t>
            </a:r>
            <a:r>
              <a:rPr lang="ar-DZ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لك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المفاهيم التّالية : التّحفيز؟ الحاجة؟ الدّافعية؟</a:t>
            </a:r>
            <a:endParaRPr lang="ar-DZ" sz="32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2000" dirty="0" err="1" smtClean="0"/>
              <a:t>الاستراتيجية</a:t>
            </a:r>
            <a:r>
              <a:rPr lang="ar-DZ" sz="2000" dirty="0" smtClean="0"/>
              <a:t>: </a:t>
            </a:r>
            <a:r>
              <a:rPr lang="ar-DZ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العصف الذهنيّ</a:t>
            </a:r>
            <a:endParaRPr lang="fr-FR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2" name="Picture 2" descr="Résultat de recherche d'images pour &quot;‫صور عن العصف الذهني‬‎&quot;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2702" y="2887932"/>
            <a:ext cx="4040858" cy="2687778"/>
          </a:xfrm>
          <a:prstGeom prst="rect">
            <a:avLst/>
          </a:prstGeom>
          <a:noFill/>
        </p:spPr>
      </p:pic>
      <p:pic>
        <p:nvPicPr>
          <p:cNvPr id="11" name="Image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128687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54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 11</a:t>
            </a:r>
            <a:endParaRPr lang="fr-FR" sz="5400" dirty="0"/>
          </a:p>
        </p:txBody>
      </p:sp>
      <p:sp>
        <p:nvSpPr>
          <p:cNvPr id="4" name="Rectangle 3"/>
          <p:cNvSpPr/>
          <p:nvPr/>
        </p:nvSpPr>
        <p:spPr>
          <a:xfrm>
            <a:off x="177099" y="2469406"/>
            <a:ext cx="86079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DZ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rtl="1"/>
            <a:endParaRPr lang="fr-FR" sz="32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7251" y="942172"/>
            <a:ext cx="78464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وظّف </a:t>
            </a:r>
            <a:r>
              <a:rPr lang="ar-SA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أساليب إثارة دافعية </a:t>
            </a:r>
            <a:r>
              <a:rPr lang="ar-SA" sz="32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SA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عل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ّ</a:t>
            </a:r>
            <a:r>
              <a:rPr lang="ar-SA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 لدى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التّلاميذ</a:t>
            </a:r>
            <a:r>
              <a:rPr lang="ar-DZ" sz="3200" kern="1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0" algn="r" rtl="1"/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041" y="1852189"/>
            <a:ext cx="84501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صنّف في الجدول ممارسات المعلّم حول دافعية التّعلّم لدى المتعلّم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(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11).</a:t>
            </a:r>
            <a:endParaRPr lang="ar-DZ" sz="32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TN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</a:t>
            </a:r>
            <a:r>
              <a:rPr lang="ar-DZ" sz="20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فرديّ</a:t>
            </a: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227623"/>
              </p:ext>
            </p:extLst>
          </p:nvPr>
        </p:nvGraphicFramePr>
        <p:xfrm>
          <a:off x="289560" y="2758440"/>
          <a:ext cx="8460546" cy="27232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0560"/>
                <a:gridCol w="3979986"/>
              </a:tblGrid>
              <a:tr h="609600">
                <a:tc>
                  <a:txBody>
                    <a:bodyPr/>
                    <a:lstStyle/>
                    <a:p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ممارسات ينبغي للمعلم أن يقوم بها لإثارة دافعية </a:t>
                      </a:r>
                      <a:r>
                        <a:rPr lang="ar-SA" sz="2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الت</a:t>
                      </a:r>
                      <a:r>
                        <a:rPr lang="ar-DZ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ّ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عل</a:t>
                      </a:r>
                      <a:r>
                        <a:rPr lang="ar-DZ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ّ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م</a:t>
                      </a:r>
                      <a:endParaRPr lang="fr-FR" sz="2800" b="1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ممارسات يقوم </a:t>
                      </a:r>
                      <a:r>
                        <a:rPr lang="ar-SA" sz="2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بها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 </a:t>
                      </a:r>
                      <a:r>
                        <a:rPr lang="ar-SA" sz="2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المعل</a:t>
                      </a:r>
                      <a:r>
                        <a:rPr lang="ar-DZ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ّ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م تسهم في تدن</a:t>
                      </a:r>
                      <a:r>
                        <a:rPr lang="ar-DZ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ّ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ي دافعية </a:t>
                      </a:r>
                      <a:r>
                        <a:rPr lang="ar-SA" sz="28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الت</a:t>
                      </a:r>
                      <a:r>
                        <a:rPr lang="ar-DZ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ّ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عل</a:t>
                      </a:r>
                      <a:r>
                        <a:rPr lang="ar-DZ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ّ</a:t>
                      </a:r>
                      <a:r>
                        <a:rPr lang="ar-SA" sz="2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م</a:t>
                      </a:r>
                      <a:endParaRPr lang="fr-FR" sz="2800" b="1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211363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Image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" y="5654090"/>
            <a:ext cx="1238216" cy="88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29968" y="219456"/>
            <a:ext cx="512064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rtl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تعلّميّ </a:t>
            </a:r>
            <a:r>
              <a:rPr lang="ar-DZ" sz="4400" b="1" dirty="0" err="1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و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 تخطيطي الإجرائي</a:t>
            </a:r>
            <a:r>
              <a:rPr lang="ar-DZ" sz="4400" b="1" dirty="0" smtClean="0">
                <a:solidFill>
                  <a:srgbClr val="008000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ّ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633728" y="1378712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ماذا تعلّمت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و</a:t>
                      </a:r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 ما هي الأفكار الجديدة؟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639824" y="328676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اكتشاف المزيد منها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45920" y="4902200"/>
          <a:ext cx="6096000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DZ" sz="2800" dirty="0" smtClean="0">
                          <a:latin typeface="Arial" pitchFamily="34" charset="0"/>
                          <a:cs typeface="Arial" pitchFamily="34" charset="0"/>
                        </a:rPr>
                        <a:t>أشياء يجب عليّ القيام </a:t>
                      </a:r>
                      <a:r>
                        <a:rPr lang="ar-DZ" sz="2800" dirty="0" err="1" smtClean="0">
                          <a:latin typeface="Arial" pitchFamily="34" charset="0"/>
                          <a:cs typeface="Arial" pitchFamily="34" charset="0"/>
                        </a:rPr>
                        <a:t>بها</a:t>
                      </a:r>
                      <a:endParaRPr lang="fr-F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ar-DZ" dirty="0" smtClean="0"/>
                    </a:p>
                    <a:p>
                      <a:endParaRPr lang="ar-DZ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Titre 3"/>
          <p:cNvSpPr>
            <a:spLocks noGrp="1"/>
          </p:cNvSpPr>
          <p:nvPr>
            <p:ph type="title"/>
          </p:nvPr>
        </p:nvSpPr>
        <p:spPr>
          <a:xfrm>
            <a:off x="1371600" y="232435"/>
            <a:ext cx="6492239" cy="11430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DZ" sz="6000" b="1" dirty="0" smtClean="0">
                <a:latin typeface="Arabic Typesetting" pitchFamily="66" charset="-78"/>
                <a:cs typeface="Arabic Typesetting" pitchFamily="66" charset="-78"/>
              </a:rPr>
              <a:t>علوم التّربية وعلم النّفس</a:t>
            </a:r>
            <a:endParaRPr lang="fr-FR" sz="60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Titre 3"/>
          <p:cNvSpPr txBox="1">
            <a:spLocks/>
          </p:cNvSpPr>
          <p:nvPr/>
        </p:nvSpPr>
        <p:spPr>
          <a:xfrm>
            <a:off x="4921569" y="1894119"/>
            <a:ext cx="3060131" cy="1541416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الأولى</a:t>
            </a:r>
          </a:p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04 أنشطة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6" name="Titre 3"/>
          <p:cNvSpPr txBox="1">
            <a:spLocks/>
          </p:cNvSpPr>
          <p:nvPr/>
        </p:nvSpPr>
        <p:spPr>
          <a:xfrm>
            <a:off x="1287919" y="1861459"/>
            <a:ext cx="3060131" cy="15283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الثّانية</a:t>
            </a:r>
          </a:p>
          <a:p>
            <a:pPr algn="ctr" rtl="1"/>
            <a:r>
              <a:rPr lang="fr-FR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03</a:t>
            </a:r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أنشطة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Titre 3"/>
          <p:cNvSpPr txBox="1">
            <a:spLocks/>
          </p:cNvSpPr>
          <p:nvPr/>
        </p:nvSpPr>
        <p:spPr>
          <a:xfrm>
            <a:off x="4899799" y="4010299"/>
            <a:ext cx="3060131" cy="15283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الثّالثة</a:t>
            </a:r>
          </a:p>
          <a:p>
            <a:pPr algn="ctr" rtl="1"/>
            <a:r>
              <a:rPr lang="ar-DZ" sz="5400" b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02 </a:t>
            </a:r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أنشطة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" name="Titre 3"/>
          <p:cNvSpPr txBox="1">
            <a:spLocks/>
          </p:cNvSpPr>
          <p:nvPr/>
        </p:nvSpPr>
        <p:spPr>
          <a:xfrm>
            <a:off x="1287919" y="3995059"/>
            <a:ext cx="3060131" cy="15283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الحصّة الرّابعة</a:t>
            </a:r>
          </a:p>
          <a:p>
            <a:pPr algn="ctr" rtl="1"/>
            <a:r>
              <a:rPr lang="fr-FR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03</a:t>
            </a:r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أنشطة</a:t>
            </a:r>
            <a:endParaRPr lang="fr-FR" sz="5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526560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2A9F8256-7AA8-4B00-8FED-AA01FA1B7A52}"/>
              </a:ext>
            </a:extLst>
          </p:cNvPr>
          <p:cNvSpPr/>
          <p:nvPr/>
        </p:nvSpPr>
        <p:spPr>
          <a:xfrm>
            <a:off x="2224454" y="200069"/>
            <a:ext cx="4695092" cy="54451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لوحة القيادة</a:t>
            </a:r>
            <a:endParaRPr lang="fr-FR" sz="40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xmlns="" id="{45068E43-D800-40B1-A4EA-F1B36FBA9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485444"/>
              </p:ext>
            </p:extLst>
          </p:nvPr>
        </p:nvGraphicFramePr>
        <p:xfrm>
          <a:off x="198119" y="966653"/>
          <a:ext cx="8747761" cy="569033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64035">
                  <a:extLst>
                    <a:ext uri="{9D8B030D-6E8A-4147-A177-3AD203B41FA5}">
                      <a16:colId xmlns:a16="http://schemas.microsoft.com/office/drawing/2014/main" xmlns="" val="421677339"/>
                    </a:ext>
                  </a:extLst>
                </a:gridCol>
                <a:gridCol w="1221966">
                  <a:extLst>
                    <a:ext uri="{9D8B030D-6E8A-4147-A177-3AD203B41FA5}">
                      <a16:colId xmlns:a16="http://schemas.microsoft.com/office/drawing/2014/main" xmlns="" val="1406313669"/>
                    </a:ext>
                  </a:extLst>
                </a:gridCol>
                <a:gridCol w="518160">
                  <a:extLst>
                    <a:ext uri="{9D8B030D-6E8A-4147-A177-3AD203B41FA5}">
                      <a16:colId xmlns:a16="http://schemas.microsoft.com/office/drawing/2014/main" xmlns="" val="3100565910"/>
                    </a:ext>
                  </a:extLst>
                </a:gridCol>
                <a:gridCol w="426720">
                  <a:extLst>
                    <a:ext uri="{9D8B030D-6E8A-4147-A177-3AD203B41FA5}">
                      <a16:colId xmlns:a16="http://schemas.microsoft.com/office/drawing/2014/main" xmlns="" val="4094917582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xmlns="" val="360017978"/>
                    </a:ext>
                  </a:extLst>
                </a:gridCol>
                <a:gridCol w="1735879">
                  <a:extLst>
                    <a:ext uri="{9D8B030D-6E8A-4147-A177-3AD203B41FA5}">
                      <a16:colId xmlns:a16="http://schemas.microsoft.com/office/drawing/2014/main" xmlns="" val="499931394"/>
                    </a:ext>
                  </a:extLst>
                </a:gridCol>
                <a:gridCol w="1631865">
                  <a:extLst>
                    <a:ext uri="{9D8B030D-6E8A-4147-A177-3AD203B41FA5}">
                      <a16:colId xmlns:a16="http://schemas.microsoft.com/office/drawing/2014/main" xmlns="" val="2628242103"/>
                    </a:ext>
                  </a:extLst>
                </a:gridCol>
                <a:gridCol w="773105">
                  <a:extLst>
                    <a:ext uri="{9D8B030D-6E8A-4147-A177-3AD203B41FA5}">
                      <a16:colId xmlns:a16="http://schemas.microsoft.com/office/drawing/2014/main" xmlns="" val="4074242309"/>
                    </a:ext>
                  </a:extLst>
                </a:gridCol>
                <a:gridCol w="522591">
                  <a:extLst>
                    <a:ext uri="{9D8B030D-6E8A-4147-A177-3AD203B41FA5}">
                      <a16:colId xmlns:a16="http://schemas.microsoft.com/office/drawing/2014/main" xmlns="" val="2822637951"/>
                    </a:ext>
                  </a:extLst>
                </a:gridCol>
              </a:tblGrid>
              <a:tr h="43265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رقم ورقة العمل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err="1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الاستراتيجيّة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رقم الشّريحة</a:t>
                      </a:r>
                      <a:endParaRPr lang="fr-FR" sz="1400" b="1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المدّة 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رقم النّشاط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الأهداف</a:t>
                      </a:r>
                      <a:endParaRPr lang="fr-FR" sz="1400" b="1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المحتوى 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المحاور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الحصّة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222954068"/>
                  </a:ext>
                </a:extLst>
              </a:tr>
              <a:tr h="1828715"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ن1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ن3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fr-FR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ن4</a:t>
                      </a:r>
                      <a:endParaRPr lang="fr-FR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dirty="0" smtClean="0">
                          <a:solidFill>
                            <a:schemeClr val="tx1"/>
                          </a:solidFill>
                        </a:rPr>
                        <a:t>عصف ذهنيّ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smtClean="0">
                          <a:solidFill>
                            <a:schemeClr val="tx1"/>
                          </a:solidFill>
                          <a:cs typeface="Arabic Typesetting" pitchFamily="66" charset="-78"/>
                        </a:rPr>
                        <a:t>جيكسو</a:t>
                      </a:r>
                      <a:r>
                        <a:rPr lang="ar-DZ" sz="1400" dirty="0" smtClean="0">
                          <a:solidFill>
                            <a:schemeClr val="tx1"/>
                          </a:solidFill>
                          <a:cs typeface="Arabic Typesetting" pitchFamily="66" charset="-78"/>
                        </a:rPr>
                        <a:t>  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  <a:cs typeface="Arabic Typesetting" pitchFamily="66" charset="-78"/>
                        </a:rPr>
                        <a:t>JIGSAW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من</a:t>
                      </a: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7</a:t>
                      </a:r>
                      <a:endParaRPr lang="ar-DZ" sz="1400" b="1" baseline="0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إلى </a:t>
                      </a: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14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النّشاط1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النّشاط2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النّشاط3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النّشاط4</a:t>
                      </a: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</a:t>
                      </a: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lvl="0" algn="r" rtl="1"/>
                      <a:endParaRPr lang="ar-DZ" sz="1600" b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algn="r" rtl="1"/>
                      <a:r>
                        <a:rPr lang="ar-DZ" sz="16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يميّز المتكوّن بين المراحل العمريّة للطّفل بتحديد الخصائص </a:t>
                      </a:r>
                      <a:r>
                        <a:rPr lang="ar-DZ" sz="1600" b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النّمائيّة</a:t>
                      </a:r>
                      <a:r>
                        <a:rPr lang="ar-DZ" sz="16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لطّفل مرحلة التّعليم الابتدائيّ .</a:t>
                      </a:r>
                      <a:endParaRPr lang="fr-FR" sz="1600" b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المراحل </a:t>
                      </a:r>
                      <a:r>
                        <a:rPr lang="ar-DZ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العمريّة للطّفل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.</a:t>
                      </a: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الخصائص </a:t>
                      </a:r>
                      <a:r>
                        <a:rPr lang="ar-DZ" sz="1400" b="0" dirty="0" err="1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النّمائيّة</a:t>
                      </a:r>
                      <a:r>
                        <a:rPr lang="ar-DZ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 لطفل مرحلة التّعليم الابتدائيّ.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الإجراءات </a:t>
                      </a:r>
                      <a:r>
                        <a:rPr lang="ar-EG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الّتي يمكن القيام </a:t>
                      </a:r>
                      <a:r>
                        <a:rPr lang="ar-EG" sz="1400" b="0" dirty="0" err="1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بها</a:t>
                      </a:r>
                      <a:r>
                        <a:rPr lang="ar-EG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 لرعاية </a:t>
                      </a:r>
                      <a:r>
                        <a:rPr lang="ar-EG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خصائص </a:t>
                      </a:r>
                      <a:r>
                        <a:rPr lang="ar-EG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نموّ </a:t>
                      </a:r>
                      <a:r>
                        <a:rPr lang="ar-DZ" sz="1400" b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</a:t>
                      </a:r>
                      <a:r>
                        <a:rPr lang="ar-EG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طفل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 </a:t>
                      </a:r>
                      <a:r>
                        <a:rPr lang="ar-EG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وتنمي</a:t>
                      </a:r>
                      <a:r>
                        <a:rPr lang="ar-DZ" sz="1400" b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تها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.</a:t>
                      </a:r>
                      <a:endParaRPr lang="ar-DZ" sz="1400" b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المراحل</a:t>
                      </a: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 العمريّة للمتعلّم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الحصة الأولى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/>
                </a:tc>
                <a:extLst>
                  <a:ext uri="{0D108BD9-81ED-4DB2-BD59-A6C34878D82A}">
                    <a16:rowId xmlns:a16="http://schemas.microsoft.com/office/drawing/2014/main" xmlns="" val="3507771639"/>
                  </a:ext>
                </a:extLst>
              </a:tr>
              <a:tr h="1081642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6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6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ن5</a:t>
                      </a:r>
                      <a:endParaRPr lang="fr-FR" sz="16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6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6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dirty="0" smtClean="0">
                          <a:solidFill>
                            <a:schemeClr val="tx1"/>
                          </a:solidFill>
                          <a:cs typeface="Arabic Typesetting" pitchFamily="66" charset="-78"/>
                        </a:rPr>
                        <a:t>فكّر، زاوج، شارك 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  <a:cs typeface="Arabic Typesetting" pitchFamily="66" charset="-78"/>
                        </a:rPr>
                        <a:t>TPS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400" dirty="0" smtClean="0">
                        <a:solidFill>
                          <a:schemeClr val="tx1"/>
                        </a:solidFill>
                        <a:cs typeface="Arabic Typesetting" pitchFamily="66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من</a:t>
                      </a: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15</a:t>
                      </a:r>
                      <a:endParaRPr lang="ar-DZ" sz="1400" b="1" baseline="0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إلى </a:t>
                      </a: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نشاط تأمّليّ</a:t>
                      </a: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النّشاط5</a:t>
                      </a: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النّشاط6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lvl="0" algn="r" rtl="1"/>
                      <a:endParaRPr lang="ar-DZ" sz="1400" b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algn="r" rtl="1"/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يخطّط المتكوّن للإجراءات </a:t>
                      </a:r>
                      <a:r>
                        <a:rPr lang="ar-EG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الّتي يمكن القيام </a:t>
                      </a:r>
                      <a:r>
                        <a:rPr lang="ar-EG" sz="1400" b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بها</a:t>
                      </a:r>
                      <a:r>
                        <a:rPr lang="ar-EG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لرعاية وتنمية خصائص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r>
                        <a:rPr lang="ar-EG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نموّ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المراهق.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lang="ar-DZ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الخصائص </a:t>
                      </a:r>
                      <a:r>
                        <a:rPr lang="ar-DZ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النّمائيّة</a:t>
                      </a:r>
                      <a:r>
                        <a:rPr lang="ar-DZ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 للمراهق </a:t>
                      </a:r>
                      <a:endParaRPr lang="fr-FR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الإجراءات </a:t>
                      </a:r>
                      <a:r>
                        <a:rPr lang="ar-EG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الّتي يمكن القيام </a:t>
                      </a:r>
                      <a:r>
                        <a:rPr lang="ar-EG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بها</a:t>
                      </a:r>
                      <a:r>
                        <a:rPr lang="ar-EG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 لرعاية وتنمية خصائص نموّ</a:t>
                      </a:r>
                      <a:r>
                        <a:rPr lang="ar-DZ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 المراهق.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fr-FR" sz="14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الحصة الثانية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/>
                </a:tc>
              </a:tr>
              <a:tr h="1081642"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ar-DZ" sz="16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ن8</a:t>
                      </a:r>
                      <a:endParaRPr lang="fr-FR" sz="16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dirty="0" smtClean="0">
                          <a:solidFill>
                            <a:schemeClr val="tx1"/>
                          </a:solidFill>
                        </a:rPr>
                        <a:t>عصف ذهنيّ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من</a:t>
                      </a: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21</a:t>
                      </a:r>
                      <a:endParaRPr lang="ar-DZ" sz="1400" b="1" baseline="0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إلى </a:t>
                      </a: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30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النّشاط7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النّشاط8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lvl="0" algn="r" rtl="1"/>
                      <a:endParaRPr lang="ar-DZ" sz="1400" b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algn="r" rtl="1"/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يتّعرّف المتكوّن على أنماط المتعلّمين من أجل توجيه الممارسات التّعليميّة.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DZ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أنماط المتعلّمين من أجل توجيه الممارسات التّعليميّة.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ar-DZ" sz="16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مبادئ علم النّفس التّربويّ</a:t>
                      </a:r>
                      <a:endParaRPr lang="en-US" sz="1000" b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الحصة </a:t>
                      </a:r>
                      <a:r>
                        <a:rPr lang="ar-DZ" sz="1400" b="1" dirty="0" err="1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الثاالثة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/>
                </a:tc>
              </a:tr>
              <a:tr h="1207610"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ن9</a:t>
                      </a:r>
                      <a:endParaRPr lang="fr-FR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ورقة ن11</a:t>
                      </a:r>
                      <a:endParaRPr lang="fr-FR" sz="16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ar-DZ" sz="16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dirty="0" smtClean="0">
                          <a:solidFill>
                            <a:schemeClr val="tx1"/>
                          </a:solidFill>
                        </a:rPr>
                        <a:t>عصف ذهنيّ</a:t>
                      </a:r>
                      <a:endParaRPr lang="fr-F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من</a:t>
                      </a: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31</a:t>
                      </a:r>
                      <a:endParaRPr lang="ar-DZ" sz="1400" b="1" baseline="0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baseline="0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إلى </a:t>
                      </a: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36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2سا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النّشاط9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النّشاط10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ea typeface="Calibri" panose="020F0502020204030204" pitchFamily="34" charset="0"/>
                          <a:cs typeface="Traditional Arabic" pitchFamily="18" charset="-78"/>
                        </a:rPr>
                        <a:t>النّشاط11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ar-DZ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DZ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التّمييز بين التعلّم النّشط  والتّعلّم التّقليديّ.</a:t>
                      </a:r>
                      <a:endParaRPr lang="fr-FR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DZ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توظيف </a:t>
                      </a:r>
                      <a:r>
                        <a:rPr lang="ar-SA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أساليب إثارة دافعية التّعلّم لدى </a:t>
                      </a:r>
                      <a:r>
                        <a:rPr lang="ar-DZ" sz="14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raditional Arabic" pitchFamily="18" charset="-78"/>
                          <a:ea typeface="+mn-ea"/>
                          <a:cs typeface="Traditional Arabic" pitchFamily="18" charset="-78"/>
                          <a:sym typeface="Calibri"/>
                        </a:rPr>
                        <a:t>التّلاميذ.</a:t>
                      </a:r>
                      <a:endParaRPr lang="fr-FR" sz="14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raditional Arabic" pitchFamily="18" charset="-78"/>
                        <a:ea typeface="+mn-ea"/>
                        <a:cs typeface="Traditional Arabic" pitchFamily="18" charset="-78"/>
                        <a:sym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التّعلّم </a:t>
                      </a:r>
                      <a:r>
                        <a:rPr lang="ar-DZ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النشط والتّعلّم التّقليدي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.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SA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أساليب إثارة دافعية التّعلّم لدى </a:t>
                      </a:r>
                      <a:r>
                        <a:rPr lang="ar-DZ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التّلاميذ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.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ar-DZ" sz="1400" b="0" u="none" strike="noStrike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ممارسات المعلم </a:t>
                      </a:r>
                      <a:r>
                        <a:rPr lang="ar-DZ" sz="14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حول </a:t>
                      </a:r>
                      <a:r>
                        <a:rPr lang="ar-DZ" sz="1400" b="0" dirty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Calibri"/>
                          <a:cs typeface="Traditional Arabic" pitchFamily="18" charset="-78"/>
                        </a:rPr>
                        <a:t>دافعية التعلم لدى المتعلم.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Traditional Arabic" pitchFamily="18" charset="-78"/>
                        <a:ea typeface="Calibri"/>
                        <a:cs typeface="Traditional Arabic" pitchFamily="18" charset="-78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fr-FR" sz="1400" b="1" dirty="0"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DZ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marL="0" marR="0" indent="0" algn="ctr" defTabSz="4572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1400" b="1" dirty="0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الحصة </a:t>
                      </a:r>
                      <a:r>
                        <a:rPr lang="ar-DZ" sz="1400" b="1" dirty="0" err="1" smtClean="0">
                          <a:solidFill>
                            <a:schemeClr val="tx1"/>
                          </a:solidFill>
                          <a:effectLst/>
                          <a:latin typeface="Traditional Arabic" pitchFamily="18" charset="-78"/>
                          <a:cs typeface="Traditional Arabic" pitchFamily="18" charset="-78"/>
                        </a:rPr>
                        <a:t>الرّابعثة</a:t>
                      </a:r>
                      <a:endParaRPr lang="fr-FR" sz="1400" b="1" dirty="0" smtClean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raditional Arabic" pitchFamily="18" charset="-78"/>
                        <a:ea typeface="Calibri" panose="020F0502020204030204" pitchFamily="34" charset="0"/>
                        <a:cs typeface="Traditional Arabic" pitchFamily="18" charset="-78"/>
                      </a:endParaRPr>
                    </a:p>
                  </a:txBody>
                  <a:tcPr marL="51435" marR="51435" marT="0" marB="0" vert="vert" anchor="ctr"/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4202362"/>
              </p:ext>
            </p:extLst>
          </p:nvPr>
        </p:nvGraphicFramePr>
        <p:xfrm>
          <a:off x="196947" y="3015879"/>
          <a:ext cx="8707901" cy="3075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07901"/>
              </a:tblGrid>
              <a:tr h="7897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ar-AE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مُخرجات التعلم</a:t>
                      </a:r>
                      <a:r>
                        <a:rPr kumimoji="0" lang="en-US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 </a:t>
                      </a:r>
                      <a:r>
                        <a:rPr kumimoji="0" lang="ar-AE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</a:rPr>
                        <a:t>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23929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AE" sz="4400" b="1" i="0" dirty="0" smtClean="0"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سيكون </a:t>
                      </a:r>
                      <a:r>
                        <a:rPr lang="ar-DZ" sz="4400" b="1" i="0" dirty="0" err="1" smtClean="0"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المتكوّنون</a:t>
                      </a:r>
                      <a:r>
                        <a:rPr lang="ar-AE" sz="4400" b="1" i="0" dirty="0" smtClean="0">
                          <a:solidFill>
                            <a:schemeClr val="tx1"/>
                          </a:solidFill>
                          <a:effectLst/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قادرين على:</a:t>
                      </a:r>
                      <a:endParaRPr lang="en-GB" sz="4400" b="1" i="0" dirty="0" smtClean="0">
                        <a:solidFill>
                          <a:schemeClr val="tx1"/>
                        </a:solidFill>
                        <a:effectLst/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84276">
                <a:tc>
                  <a:txBody>
                    <a:bodyPr/>
                    <a:lstStyle/>
                    <a:p>
                      <a:pPr algn="just" rtl="1"/>
                      <a:r>
                        <a:rPr lang="ar-DZ" sz="4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تحديد مجالات النمو، واكتشاف خصائصها لدى المتعلم قصد </a:t>
                      </a:r>
                      <a:r>
                        <a:rPr lang="ar-SA" sz="4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تحديد نوع التعلم الذي </a:t>
                      </a:r>
                      <a:r>
                        <a:rPr lang="ar-DZ" sz="4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ي</a:t>
                      </a:r>
                      <a:r>
                        <a:rPr lang="ar-SA" sz="4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لائم مستوى نمو</a:t>
                      </a:r>
                      <a:r>
                        <a:rPr lang="ar-DZ" sz="48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abic Typesetting" pitchFamily="66" charset="-78"/>
                          <a:ea typeface="+mn-ea"/>
                          <a:cs typeface="Arabic Typesetting" pitchFamily="66" charset="-78"/>
                          <a:sym typeface="Calibri"/>
                        </a:rPr>
                        <a:t>ه.</a:t>
                      </a:r>
                      <a:endParaRPr lang="ar-DZ" sz="3200" dirty="0" smtClean="0">
                        <a:solidFill>
                          <a:schemeClr val="tx1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743200" y="1667490"/>
            <a:ext cx="3283400" cy="8013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4000" b="1" dirty="0" smtClean="0">
                <a:latin typeface="Arabic Typesetting" pitchFamily="66" charset="-78"/>
                <a:cs typeface="Arabic Typesetting" pitchFamily="66" charset="-78"/>
              </a:rPr>
              <a:t>المراحل العمرية للمتعلم</a:t>
            </a:r>
            <a:endParaRPr lang="fr-FR" sz="4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66951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57763" y="286792"/>
            <a:ext cx="4078224" cy="1143001"/>
          </a:xfrm>
        </p:spPr>
        <p:txBody>
          <a:bodyPr>
            <a:normAutofit/>
          </a:bodyPr>
          <a:lstStyle/>
          <a:p>
            <a:pPr rtl="1"/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أهداف</a:t>
            </a:r>
            <a:r>
              <a:rPr lang="fr-FR" sz="4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4800" b="1" dirty="0" smtClean="0">
                <a:latin typeface="Arabic Typesetting" pitchFamily="66" charset="-78"/>
                <a:cs typeface="Arabic Typesetting" pitchFamily="66" charset="-78"/>
              </a:rPr>
              <a:t>الحصّة الأولى</a:t>
            </a:r>
            <a:endParaRPr lang="fr-FR" sz="4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2051" name="Picture 3" descr="C:\Users\PC-PORTABLE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982" y="310650"/>
            <a:ext cx="2619375" cy="1743075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2390503" y="1828800"/>
            <a:ext cx="8360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380746" y="2313829"/>
            <a:ext cx="8509547" cy="216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/>
          <a:p>
            <a:pPr marL="342900" marR="0" lvl="0" indent="-342900" algn="just" defTabSz="4572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ar-DZ" sz="44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يميّ</a:t>
            </a:r>
            <a:r>
              <a:rPr kumimoji="0" lang="ar-DZ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ز بين مختلف المراحل العمرية للطفل.</a:t>
            </a:r>
            <a:endParaRPr kumimoji="0" lang="ar-DZ" sz="4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  <a:p>
            <a:pPr marL="342900" marR="0" lvl="0" indent="-342900" algn="just" defTabSz="4572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ü"/>
              <a:tabLst/>
              <a:defRPr/>
            </a:pPr>
            <a:r>
              <a:rPr kumimoji="0" lang="ar-DZ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 </a:t>
            </a:r>
            <a:r>
              <a:rPr kumimoji="0" lang="ar-DZ" sz="44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يخطط</a:t>
            </a:r>
            <a:r>
              <a:rPr kumimoji="0" lang="ar-DZ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abic Typesetting" pitchFamily="66" charset="-78"/>
                <a:ea typeface="+mn-ea"/>
                <a:cs typeface="Arabic Typesetting" pitchFamily="66" charset="-78"/>
                <a:sym typeface="Calibri"/>
              </a:rPr>
              <a:t> لممارساته التربوية بمراعاة مبادئ علم النفس التربوي .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ea typeface="+mn-ea"/>
              <a:cs typeface="Arabic Typesetting" pitchFamily="66" charset="-78"/>
              <a:sym typeface="Calibri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207066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النّشاط01</a:t>
            </a:r>
            <a:endParaRPr lang="fr-FR" sz="4800" dirty="0"/>
          </a:p>
        </p:txBody>
      </p:sp>
      <p:sp>
        <p:nvSpPr>
          <p:cNvPr id="4" name="Rectangle 3"/>
          <p:cNvSpPr/>
          <p:nvPr/>
        </p:nvSpPr>
        <p:spPr>
          <a:xfrm>
            <a:off x="0" y="2571728"/>
            <a:ext cx="87259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من خلال 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  <a:hlinkClick r:id="rId3" action="ppaction://hlinkfile"/>
              </a:rPr>
              <a:t>ورقة العمل 01</a:t>
            </a:r>
            <a:r>
              <a:rPr lang="ar-DZ" sz="32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صنّف المراحل العمرية التالية حسب مراحل التّعليم.</a:t>
            </a:r>
            <a:endParaRPr lang="fr-FR" sz="2400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7383" y="1229561"/>
            <a:ext cx="8552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TN" sz="36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</a:t>
            </a:r>
            <a:r>
              <a:rPr lang="ar-DZ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هدف</a:t>
            </a:r>
            <a:r>
              <a:rPr lang="ar-TN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DZ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يميّز المتكوّن بين المراحل العمرية للطفل.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1759" y="6162214"/>
            <a:ext cx="4184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TN" sz="2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طريقة العمل</a:t>
            </a:r>
            <a:r>
              <a:rPr lang="ar-DZ" sz="2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: فرديّ</a:t>
            </a:r>
          </a:p>
        </p:txBody>
      </p:sp>
      <p:pic>
        <p:nvPicPr>
          <p:cNvPr id="8" name="Imag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245" y="561338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/>
          <p:cNvSpPr txBox="1">
            <a:spLocks/>
          </p:cNvSpPr>
          <p:nvPr/>
        </p:nvSpPr>
        <p:spPr>
          <a:xfrm>
            <a:off x="3271298" y="207066"/>
            <a:ext cx="3060131" cy="728347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5719" rIns="45719" rtlCol="0" anchor="ctr">
            <a:noAutofit/>
          </a:bodyPr>
          <a:lstStyle/>
          <a:p>
            <a:pPr algn="ctr"/>
            <a:r>
              <a:rPr lang="ar-DZ" sz="4800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النّشاط02</a:t>
            </a:r>
            <a:endParaRPr lang="fr-FR" sz="4800" dirty="0"/>
          </a:p>
        </p:txBody>
      </p:sp>
      <p:sp>
        <p:nvSpPr>
          <p:cNvPr id="4" name="Rectangle 3"/>
          <p:cNvSpPr/>
          <p:nvPr/>
        </p:nvSpPr>
        <p:spPr>
          <a:xfrm>
            <a:off x="0" y="2739368"/>
            <a:ext cx="87259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32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التّعليمة: </a:t>
            </a:r>
            <a:r>
              <a:rPr lang="ar-DZ" sz="3200" dirty="0" smtClean="0">
                <a:latin typeface="Traditional Arabic" pitchFamily="18" charset="-78"/>
                <a:cs typeface="Traditional Arabic" pitchFamily="18" charset="-78"/>
              </a:rPr>
              <a:t>في رأيك ما هي خصائص المتّعلّمين المرقّمين في الصّورة المبيّنة في الشّريحة الموالية؟</a:t>
            </a:r>
            <a:endParaRPr lang="fr-FR" sz="32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endParaRPr lang="fr-FR" sz="2400" b="1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" y="1321001"/>
            <a:ext cx="8552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54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DZ" sz="3600" b="1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الهدف: </a:t>
            </a:r>
            <a:r>
              <a:rPr lang="ar-DZ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يحدّد الخصائص </a:t>
            </a:r>
            <a:r>
              <a:rPr lang="ar-DZ" sz="3600" dirty="0" err="1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النّمائيّة</a:t>
            </a:r>
            <a:r>
              <a:rPr lang="ar-DZ" sz="36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لكلّ متعلّم.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7AABA-7D6A-40F4-9237-F16BC6E235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6709" y="6192694"/>
            <a:ext cx="475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DZ" sz="2000" dirty="0" err="1" smtClean="0"/>
              <a:t>الاستراتيجية</a:t>
            </a:r>
            <a:r>
              <a:rPr lang="ar-DZ" sz="2000" dirty="0" smtClean="0"/>
              <a:t>: عصف ذهنيّ</a:t>
            </a:r>
            <a:endParaRPr lang="fr-FR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8" name="Imag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205" y="5704823"/>
            <a:ext cx="882503" cy="8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5545</TotalTime>
  <Words>1557</Words>
  <Application>Microsoft Office PowerPoint</Application>
  <PresentationFormat>Affichage à l'écran (4:3)</PresentationFormat>
  <Paragraphs>335</Paragraphs>
  <Slides>36</Slides>
  <Notes>30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Office Theme</vt:lpstr>
      <vt:lpstr>Présentation PowerPoint</vt:lpstr>
      <vt:lpstr>Présentation PowerPoint</vt:lpstr>
      <vt:lpstr>Présentation PowerPoint</vt:lpstr>
      <vt:lpstr>علوم التّربية وعلم النّفس</vt:lpstr>
      <vt:lpstr>Présentation PowerPoint</vt:lpstr>
      <vt:lpstr>Présentation PowerPoint</vt:lpstr>
      <vt:lpstr>أهداف الحصّة الأولى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أهداف الحصّة الثّانية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أهداف الحصّة الثّالثة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أهداف الحصّة الرّابعة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hbb</dc:creator>
  <cp:lastModifiedBy>brm</cp:lastModifiedBy>
  <cp:revision>729</cp:revision>
  <dcterms:modified xsi:type="dcterms:W3CDTF">2018-07-08T09:21:32Z</dcterms:modified>
</cp:coreProperties>
</file>