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312" r:id="rId6"/>
    <p:sldId id="296" r:id="rId7"/>
    <p:sldId id="288" r:id="rId8"/>
    <p:sldId id="289" r:id="rId9"/>
    <p:sldId id="290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297" r:id="rId18"/>
    <p:sldId id="298" r:id="rId19"/>
    <p:sldId id="299" r:id="rId20"/>
    <p:sldId id="300" r:id="rId21"/>
    <p:sldId id="293" r:id="rId22"/>
    <p:sldId id="294" r:id="rId23"/>
    <p:sldId id="295" r:id="rId24"/>
    <p:sldId id="285" r:id="rId25"/>
    <p:sldId id="286" r:id="rId26"/>
    <p:sldId id="266" r:id="rId27"/>
    <p:sldId id="304" r:id="rId28"/>
    <p:sldId id="305" r:id="rId29"/>
    <p:sldId id="306" r:id="rId30"/>
    <p:sldId id="307" r:id="rId31"/>
    <p:sldId id="308" r:id="rId32"/>
    <p:sldId id="309" r:id="rId33"/>
    <p:sldId id="310" r:id="rId34"/>
    <p:sldId id="311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3" d="100"/>
          <a:sy n="33" d="100"/>
        </p:scale>
        <p:origin x="-1051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image" Target="../media/image37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12" Type="http://schemas.openxmlformats.org/officeDocument/2006/relationships/image" Target="../media/image36.wmf"/><Relationship Id="rId2" Type="http://schemas.openxmlformats.org/officeDocument/2006/relationships/image" Target="../media/image26.wmf"/><Relationship Id="rId16" Type="http://schemas.openxmlformats.org/officeDocument/2006/relationships/image" Target="../media/image40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11" Type="http://schemas.openxmlformats.org/officeDocument/2006/relationships/image" Target="../media/image35.wmf"/><Relationship Id="rId5" Type="http://schemas.openxmlformats.org/officeDocument/2006/relationships/image" Target="../media/image29.wmf"/><Relationship Id="rId15" Type="http://schemas.openxmlformats.org/officeDocument/2006/relationships/image" Target="../media/image39.wmf"/><Relationship Id="rId10" Type="http://schemas.openxmlformats.org/officeDocument/2006/relationships/image" Target="../media/image34.wmf"/><Relationship Id="rId4" Type="http://schemas.openxmlformats.org/officeDocument/2006/relationships/image" Target="../media/image28.wmf"/><Relationship Id="rId9" Type="http://schemas.openxmlformats.org/officeDocument/2006/relationships/image" Target="../media/image33.wmf"/><Relationship Id="rId14" Type="http://schemas.openxmlformats.org/officeDocument/2006/relationships/image" Target="../media/image38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3" Type="http://schemas.openxmlformats.org/officeDocument/2006/relationships/image" Target="../media/image50.wmf"/><Relationship Id="rId7" Type="http://schemas.openxmlformats.org/officeDocument/2006/relationships/image" Target="../media/image54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6" Type="http://schemas.openxmlformats.org/officeDocument/2006/relationships/image" Target="../media/image53.wmf"/><Relationship Id="rId11" Type="http://schemas.openxmlformats.org/officeDocument/2006/relationships/image" Target="../media/image58.wmf"/><Relationship Id="rId5" Type="http://schemas.openxmlformats.org/officeDocument/2006/relationships/image" Target="../media/image52.wmf"/><Relationship Id="rId10" Type="http://schemas.openxmlformats.org/officeDocument/2006/relationships/image" Target="../media/image57.wmf"/><Relationship Id="rId4" Type="http://schemas.openxmlformats.org/officeDocument/2006/relationships/image" Target="../media/image51.wmf"/><Relationship Id="rId9" Type="http://schemas.openxmlformats.org/officeDocument/2006/relationships/image" Target="../media/image5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Relationship Id="rId4" Type="http://schemas.openxmlformats.org/officeDocument/2006/relationships/image" Target="../media/image6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0401F7-E55D-4C57-BCBB-CED071B1917F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AD9D1-B43C-47BC-B2C1-CBC2691E0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AD9D1-B43C-47BC-B2C1-CBC2691E088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D13CA0-FD6C-48DD-BFE0-D8DCD609E1A6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91D6AD82-F3D4-4B29-9986-B2B9939152F4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DE492A4-626A-4C9E-8AE2-C6D90C2C1F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6AD82-F3D4-4B29-9986-B2B9939152F4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92A4-626A-4C9E-8AE2-C6D90C2C1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6AD82-F3D4-4B29-9986-B2B9939152F4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92A4-626A-4C9E-8AE2-C6D90C2C1F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44462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2338" y="1981200"/>
            <a:ext cx="4044462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44462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338" y="4000500"/>
            <a:ext cx="4044462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MA1114 Kalkulus I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1776061-02E5-4460-8352-80B24EDA9F4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44462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2338" y="1981200"/>
            <a:ext cx="4044462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2338" y="4000500"/>
            <a:ext cx="4044462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MA1114 Kalkulus 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97B9D52-7E07-40C8-8103-4F9878A424B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6AD82-F3D4-4B29-9986-B2B9939152F4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92A4-626A-4C9E-8AE2-C6D90C2C1F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1D6AD82-F3D4-4B29-9986-B2B9939152F4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DE492A4-626A-4C9E-8AE2-C6D90C2C1F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6AD82-F3D4-4B29-9986-B2B9939152F4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92A4-626A-4C9E-8AE2-C6D90C2C1F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6AD82-F3D4-4B29-9986-B2B9939152F4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92A4-626A-4C9E-8AE2-C6D90C2C1F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6AD82-F3D4-4B29-9986-B2B9939152F4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92A4-626A-4C9E-8AE2-C6D90C2C1F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6AD82-F3D4-4B29-9986-B2B9939152F4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92A4-626A-4C9E-8AE2-C6D90C2C1F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6AD82-F3D4-4B29-9986-B2B9939152F4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92A4-626A-4C9E-8AE2-C6D90C2C1F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6AD82-F3D4-4B29-9986-B2B9939152F4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92A4-626A-4C9E-8AE2-C6D90C2C1F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1D6AD82-F3D4-4B29-9986-B2B9939152F4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DE492A4-626A-4C9E-8AE2-C6D90C2C1F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Relationship Id="rId9" Type="http://schemas.openxmlformats.org/officeDocument/2006/relationships/oleObject" Target="../embeddings/oleObject17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oleObject" Target="../embeddings/oleObject28.bin"/><Relationship Id="rId18" Type="http://schemas.openxmlformats.org/officeDocument/2006/relationships/oleObject" Target="../embeddings/oleObject33.bin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2.bin"/><Relationship Id="rId12" Type="http://schemas.openxmlformats.org/officeDocument/2006/relationships/oleObject" Target="../embeddings/oleObject27.bin"/><Relationship Id="rId17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1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1.bin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0.bin"/><Relationship Id="rId15" Type="http://schemas.openxmlformats.org/officeDocument/2006/relationships/oleObject" Target="../embeddings/oleObject30.bin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19.bin"/><Relationship Id="rId9" Type="http://schemas.openxmlformats.org/officeDocument/2006/relationships/oleObject" Target="../embeddings/oleObject24.bin"/><Relationship Id="rId14" Type="http://schemas.openxmlformats.org/officeDocument/2006/relationships/oleObject" Target="../embeddings/oleObject29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13" Type="http://schemas.openxmlformats.org/officeDocument/2006/relationships/oleObject" Target="../embeddings/oleObject44.bin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8.bin"/><Relationship Id="rId12" Type="http://schemas.openxmlformats.org/officeDocument/2006/relationships/oleObject" Target="../embeddings/oleObject4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7.bin"/><Relationship Id="rId11" Type="http://schemas.openxmlformats.org/officeDocument/2006/relationships/oleObject" Target="../embeddings/oleObject42.bin"/><Relationship Id="rId5" Type="http://schemas.openxmlformats.org/officeDocument/2006/relationships/oleObject" Target="../embeddings/oleObject36.bin"/><Relationship Id="rId10" Type="http://schemas.openxmlformats.org/officeDocument/2006/relationships/oleObject" Target="../embeddings/oleObject41.bin"/><Relationship Id="rId4" Type="http://schemas.openxmlformats.org/officeDocument/2006/relationships/oleObject" Target="../embeddings/oleObject35.bin"/><Relationship Id="rId9" Type="http://schemas.openxmlformats.org/officeDocument/2006/relationships/oleObject" Target="../embeddings/oleObject40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47.bin"/><Relationship Id="rId4" Type="http://schemas.openxmlformats.org/officeDocument/2006/relationships/oleObject" Target="../embeddings/oleObject46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51.bin"/><Relationship Id="rId5" Type="http://schemas.openxmlformats.org/officeDocument/2006/relationships/oleObject" Target="../embeddings/oleObject50.bin"/><Relationship Id="rId4" Type="http://schemas.openxmlformats.org/officeDocument/2006/relationships/oleObject" Target="../embeddings/oleObject49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52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54.bin"/><Relationship Id="rId4" Type="http://schemas.openxmlformats.org/officeDocument/2006/relationships/image" Target="../media/image7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BAB 4 TURUNAN DAN APLIKASINYA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4"/>
          <p:cNvSpPr>
            <a:spLocks noGrp="1"/>
          </p:cNvSpPr>
          <p:nvPr>
            <p:ph type="title"/>
          </p:nvPr>
        </p:nvSpPr>
        <p:spPr>
          <a:xfrm>
            <a:off x="531488" y="206829"/>
            <a:ext cx="8603079" cy="783771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i-FI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Menentukan Turunan dengan </a:t>
            </a:r>
            <a:br>
              <a:rPr lang="fi-FI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fi-FI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Aturan Rantai </a:t>
            </a:r>
            <a:r>
              <a:rPr lang="en-US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b="1" cap="none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Pengayaan</a:t>
            </a:r>
            <a:r>
              <a:rPr lang="en-US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22531" name="Content Placeholder 5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5638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Misal terdapat fungsi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)), turunan fungsinya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ditentukan dengan rumus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Misalkan terdapat fungsi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 = f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)))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turunan fungsinya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dapat ditentukan dengan</a:t>
            </a:r>
          </a:p>
        </p:txBody>
      </p:sp>
      <p:sp>
        <p:nvSpPr>
          <p:cNvPr id="2355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314825"/>
            <a:ext cx="2362200" cy="7905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</p:pic>
      <p:sp>
        <p:nvSpPr>
          <p:cNvPr id="2355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2355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quarter" idx="10"/>
          </p:nvPr>
        </p:nvSpPr>
        <p:spPr>
          <a:xfrm>
            <a:off x="6629400" y="6569075"/>
            <a:ext cx="2514600" cy="288925"/>
          </a:xfrm>
        </p:spPr>
        <p:txBody>
          <a:bodyPr/>
          <a:lstStyle/>
          <a:p>
            <a:pPr>
              <a:defRPr/>
            </a:pPr>
            <a:fld id="{ECB04B1E-EDE2-4D75-A55A-4E79EE4DAE3B}" type="datetime3">
              <a:rPr lang="en-US"/>
              <a:pPr>
                <a:defRPr/>
              </a:pPr>
              <a:t>13 October 2016</a:t>
            </a:fld>
            <a:endParaRPr lang="en-US" dirty="0"/>
          </a:p>
        </p:txBody>
      </p:sp>
      <p:sp>
        <p:nvSpPr>
          <p:cNvPr id="2356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/>
          </a:p>
        </p:txBody>
      </p:sp>
      <p:pic>
        <p:nvPicPr>
          <p:cNvPr id="22538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2286000"/>
            <a:ext cx="18192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534400" cy="59436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sz="2400" u="sng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Contoh 1:</a:t>
            </a:r>
          </a:p>
          <a:p>
            <a:pPr eaLnBrk="1" hangingPunct="1"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Tentukan turunan fungsi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 =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(3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 –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2)</a:t>
            </a:r>
            <a:r>
              <a:rPr lang="en-US" sz="2400" baseline="30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" sz="2400" i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s-ES" sz="2400" u="sng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Jawab:</a:t>
            </a:r>
            <a:endParaRPr lang="en-US" sz="2400" u="sng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sv-SE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Misalkan </a:t>
            </a:r>
            <a:r>
              <a:rPr lang="sv-SE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 = </a:t>
            </a:r>
            <a:r>
              <a:rPr lang="sv-SE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sv-SE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 – </a:t>
            </a:r>
            <a:r>
              <a:rPr lang="sv-SE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sv-SE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sv-SE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Dengan demikian</a:t>
            </a:r>
            <a:r>
              <a:rPr lang="sv-SE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eaLnBrk="1" hangingPunct="1">
              <a:buFont typeface="Arial" pitchFamily="34" charset="0"/>
              <a:buNone/>
            </a:pPr>
            <a:endParaRPr lang="sv-SE" sz="2400" i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 = u</a:t>
            </a:r>
            <a:r>
              <a:rPr lang="es-ES" sz="2400" baseline="30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</a:t>
            </a: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</a:t>
            </a:r>
          </a:p>
          <a:p>
            <a:pPr eaLnBrk="1" hangingPunct="1">
              <a:lnSpc>
                <a:spcPct val="200000"/>
              </a:lnSpc>
              <a:buFont typeface="Arial" pitchFamily="34" charset="0"/>
              <a:buNone/>
            </a:pP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 = </a:t>
            </a:r>
            <a:r>
              <a:rPr lang="es-E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 – </a:t>
            </a:r>
            <a:r>
              <a:rPr lang="es-E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</a:t>
            </a:r>
          </a:p>
          <a:p>
            <a:pPr eaLnBrk="1" hangingPunct="1">
              <a:buFont typeface="Arial" pitchFamily="34" charset="0"/>
              <a:buNone/>
            </a:pPr>
            <a:endParaRPr lang="es-ES" sz="2400" i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200000"/>
              </a:lnSpc>
              <a:buFont typeface="Arial" pitchFamily="34" charset="0"/>
              <a:buNone/>
            </a:pPr>
            <a:r>
              <a:rPr lang="es-E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Jadi,</a:t>
            </a: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</a:t>
            </a:r>
          </a:p>
          <a:p>
            <a:pPr eaLnBrk="1" hangingPunct="1">
              <a:lnSpc>
                <a:spcPct val="200000"/>
              </a:lnSpc>
              <a:buFont typeface="Arial" pitchFamily="34" charset="0"/>
              <a:buNone/>
            </a:pP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</a:t>
            </a:r>
            <a:r>
              <a:rPr lang="pl-PL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 2</a:t>
            </a:r>
            <a:r>
              <a:rPr lang="pl-PL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 × </a:t>
            </a:r>
            <a:r>
              <a:rPr lang="pl-PL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pl-PL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pl-PL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2(3</a:t>
            </a:r>
            <a:r>
              <a:rPr lang="pl-PL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 – </a:t>
            </a:r>
            <a:r>
              <a:rPr lang="pl-PL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2)(3)</a:t>
            </a:r>
            <a:r>
              <a:rPr lang="pl-PL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</a:t>
            </a:r>
            <a:r>
              <a:rPr lang="pl-PL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18</a:t>
            </a:r>
            <a:r>
              <a:rPr lang="pl-PL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 – </a:t>
            </a:r>
            <a:r>
              <a:rPr lang="pl-PL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</a:t>
            </a:r>
            <a:r>
              <a:rPr lang="pl-PL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2743200"/>
            <a:ext cx="121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74888" y="3386138"/>
            <a:ext cx="99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2538" y="4695825"/>
            <a:ext cx="179546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quarter" idx="10"/>
          </p:nvPr>
        </p:nvSpPr>
        <p:spPr>
          <a:xfrm>
            <a:off x="6629400" y="6569075"/>
            <a:ext cx="2514600" cy="288925"/>
          </a:xfrm>
        </p:spPr>
        <p:txBody>
          <a:bodyPr/>
          <a:lstStyle/>
          <a:p>
            <a:pPr>
              <a:defRPr/>
            </a:pPr>
            <a:fld id="{6336599D-F0AE-469E-95E7-E102469765EE}" type="datetime3">
              <a:rPr lang="en-US"/>
              <a:pPr>
                <a:defRPr/>
              </a:pPr>
              <a:t>13 October 2016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2703513" y="609600"/>
            <a:ext cx="1792287" cy="808038"/>
          </a:xfrm>
        </p:spPr>
        <p:txBody>
          <a:bodyPr/>
          <a:lstStyle/>
          <a:p>
            <a:r>
              <a:rPr lang="en-US" b="1" smtClean="0">
                <a:latin typeface="Bernard MT Condensed" pitchFamily="18" charset="0"/>
              </a:rPr>
              <a:t>SOAL :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r>
              <a:rPr lang="en-US" b="1" dirty="0" err="1" smtClean="0">
                <a:latin typeface="Arial Rounded MT Bold" pitchFamily="34" charset="0"/>
              </a:rPr>
              <a:t>Tentukan</a:t>
            </a:r>
            <a:r>
              <a:rPr lang="en-US" b="1" dirty="0" smtClean="0">
                <a:latin typeface="Arial Rounded MT Bold" pitchFamily="34" charset="0"/>
              </a:rPr>
              <a:t> </a:t>
            </a:r>
            <a:r>
              <a:rPr lang="en-US" b="1" dirty="0" err="1" smtClean="0">
                <a:latin typeface="Arial Rounded MT Bold" pitchFamily="34" charset="0"/>
              </a:rPr>
              <a:t>turunan</a:t>
            </a:r>
            <a:r>
              <a:rPr lang="en-US" b="1" dirty="0" smtClean="0">
                <a:latin typeface="Arial Rounded MT Bold" pitchFamily="34" charset="0"/>
              </a:rPr>
              <a:t> </a:t>
            </a:r>
            <a:r>
              <a:rPr lang="en-US" b="1" dirty="0" err="1" smtClean="0">
                <a:latin typeface="Arial Rounded MT Bold" pitchFamily="34" charset="0"/>
              </a:rPr>
              <a:t>pertama</a:t>
            </a:r>
            <a:r>
              <a:rPr lang="en-US" b="1" dirty="0" smtClean="0">
                <a:latin typeface="Arial Rounded MT Bold" pitchFamily="34" charset="0"/>
              </a:rPr>
              <a:t> </a:t>
            </a:r>
            <a:r>
              <a:rPr lang="en-US" b="1" dirty="0" err="1" smtClean="0">
                <a:latin typeface="Arial Rounded MT Bold" pitchFamily="34" charset="0"/>
              </a:rPr>
              <a:t>dari</a:t>
            </a:r>
            <a:r>
              <a:rPr lang="en-US" b="1" dirty="0" smtClean="0">
                <a:latin typeface="Arial Rounded MT Bold" pitchFamily="34" charset="0"/>
              </a:rPr>
              <a:t> :</a:t>
            </a:r>
          </a:p>
          <a:p>
            <a:pPr marL="457200" indent="-457200">
              <a:buFontTx/>
              <a:buAutoNum type="arabicPeriod"/>
              <a:defRPr/>
            </a:pPr>
            <a:r>
              <a:rPr lang="en-US" b="1" dirty="0" smtClean="0">
                <a:latin typeface="Arial Rounded MT Bold" pitchFamily="34" charset="0"/>
              </a:rPr>
              <a:t>Y = </a:t>
            </a:r>
            <a:r>
              <a:rPr lang="en-US" b="1" u="sng" dirty="0" smtClean="0">
                <a:latin typeface="Arial Rounded MT Bold" pitchFamily="34" charset="0"/>
              </a:rPr>
              <a:t>5X + 3</a:t>
            </a:r>
          </a:p>
          <a:p>
            <a:pPr marL="457200" indent="-457200">
              <a:buFontTx/>
              <a:buNone/>
              <a:defRPr/>
            </a:pPr>
            <a:r>
              <a:rPr lang="en-US" b="1" dirty="0" smtClean="0">
                <a:latin typeface="Arial Rounded MT Bold" pitchFamily="34" charset="0"/>
              </a:rPr>
              <a:t>             X – 4 </a:t>
            </a:r>
          </a:p>
          <a:p>
            <a:pPr marL="457200" indent="-457200">
              <a:buFontTx/>
              <a:buNone/>
              <a:defRPr/>
            </a:pPr>
            <a:endParaRPr lang="en-US" b="1" dirty="0" smtClean="0">
              <a:latin typeface="Arial Rounded MT Bold" pitchFamily="34" charset="0"/>
            </a:endParaRPr>
          </a:p>
          <a:p>
            <a:pPr marL="457200" indent="-457200">
              <a:buFontTx/>
              <a:buNone/>
              <a:defRPr/>
            </a:pPr>
            <a:r>
              <a:rPr lang="en-US" b="1" dirty="0" smtClean="0">
                <a:latin typeface="Arial Rounded MT Bold" pitchFamily="34" charset="0"/>
              </a:rPr>
              <a:t>2. Y = </a:t>
            </a:r>
            <a:r>
              <a:rPr lang="en-US" b="1" u="sng" dirty="0" smtClean="0">
                <a:latin typeface="Arial Rounded MT Bold" pitchFamily="34" charset="0"/>
              </a:rPr>
              <a:t>6 – 3X</a:t>
            </a:r>
          </a:p>
          <a:p>
            <a:pPr marL="457200" indent="-457200">
              <a:buFontTx/>
              <a:buNone/>
              <a:defRPr/>
            </a:pPr>
            <a:r>
              <a:rPr lang="en-US" b="1" dirty="0" smtClean="0">
                <a:latin typeface="Arial Rounded MT Bold" pitchFamily="34" charset="0"/>
              </a:rPr>
              <a:t>           2X + 5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2703513" y="609600"/>
            <a:ext cx="1792287" cy="808038"/>
          </a:xfrm>
        </p:spPr>
        <p:txBody>
          <a:bodyPr/>
          <a:lstStyle/>
          <a:p>
            <a:r>
              <a:rPr lang="en-US" b="1" smtClean="0">
                <a:latin typeface="Bernard MT Condensed" pitchFamily="18" charset="0"/>
              </a:rPr>
              <a:t>JAWAB  :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Tx/>
              <a:buAutoNum type="arabicPeriod"/>
            </a:pPr>
            <a:r>
              <a:rPr lang="en-US" b="1" smtClean="0">
                <a:latin typeface="Arial Rounded MT Bold" pitchFamily="34" charset="0"/>
              </a:rPr>
              <a:t>Y = </a:t>
            </a:r>
            <a:r>
              <a:rPr lang="en-US" b="1" u="sng" smtClean="0">
                <a:latin typeface="Arial Rounded MT Bold" pitchFamily="34" charset="0"/>
              </a:rPr>
              <a:t>5X + 3</a:t>
            </a:r>
          </a:p>
          <a:p>
            <a:pPr marL="457200" indent="-457200">
              <a:buFontTx/>
              <a:buNone/>
            </a:pPr>
            <a:r>
              <a:rPr lang="en-US" b="1" smtClean="0">
                <a:latin typeface="Arial Rounded MT Bold" pitchFamily="34" charset="0"/>
              </a:rPr>
              <a:t>             X – 4 </a:t>
            </a:r>
          </a:p>
          <a:p>
            <a:pPr marL="457200" indent="-457200">
              <a:buFontTx/>
              <a:buNone/>
            </a:pPr>
            <a:r>
              <a:rPr lang="en-US" b="1" smtClean="0">
                <a:latin typeface="Arial Rounded MT Bold" pitchFamily="34" charset="0"/>
              </a:rPr>
              <a:t>U = 5X + 3  maka du = 5</a:t>
            </a:r>
          </a:p>
          <a:p>
            <a:pPr marL="457200" indent="-457200">
              <a:buFontTx/>
              <a:buNone/>
            </a:pPr>
            <a:r>
              <a:rPr lang="en-US" b="1" smtClean="0">
                <a:latin typeface="Arial Rounded MT Bold" pitchFamily="34" charset="0"/>
              </a:rPr>
              <a:t>V = X – 4     maka dV  = 1</a:t>
            </a:r>
          </a:p>
          <a:p>
            <a:pPr marL="457200" indent="-457200">
              <a:buFontTx/>
              <a:buNone/>
            </a:pPr>
            <a:r>
              <a:rPr lang="en-US" b="1" smtClean="0">
                <a:latin typeface="Arial Rounded MT Bold" pitchFamily="34" charset="0"/>
              </a:rPr>
              <a:t>dy/dx = </a:t>
            </a:r>
            <a:r>
              <a:rPr lang="en-US" b="1" u="sng" smtClean="0">
                <a:latin typeface="Arial Rounded MT Bold" pitchFamily="34" charset="0"/>
              </a:rPr>
              <a:t>(X – 4).5 – (5X + 3).1</a:t>
            </a:r>
          </a:p>
          <a:p>
            <a:pPr marL="457200" indent="-457200">
              <a:buFontTx/>
              <a:buNone/>
            </a:pPr>
            <a:r>
              <a:rPr lang="en-US" b="1" smtClean="0">
                <a:latin typeface="Arial Rounded MT Bold" pitchFamily="34" charset="0"/>
              </a:rPr>
              <a:t>                        (X – 4)</a:t>
            </a:r>
            <a:r>
              <a:rPr lang="en-US" b="1" baseline="30000" smtClean="0">
                <a:latin typeface="Arial Rounded MT Bold" pitchFamily="34" charset="0"/>
              </a:rPr>
              <a:t>2</a:t>
            </a:r>
          </a:p>
          <a:p>
            <a:pPr marL="457200" indent="-457200">
              <a:buFontTx/>
              <a:buNone/>
            </a:pPr>
            <a:r>
              <a:rPr lang="en-US" b="1" smtClean="0">
                <a:latin typeface="Arial Rounded MT Bold" pitchFamily="34" charset="0"/>
              </a:rPr>
              <a:t>dy/dx = </a:t>
            </a:r>
            <a:r>
              <a:rPr lang="en-US" b="1" u="sng" smtClean="0">
                <a:latin typeface="Arial Rounded MT Bold" pitchFamily="34" charset="0"/>
              </a:rPr>
              <a:t>5X – 20 – 5X – 3</a:t>
            </a:r>
          </a:p>
          <a:p>
            <a:pPr marL="457200" indent="-457200">
              <a:buFontTx/>
              <a:buNone/>
            </a:pPr>
            <a:r>
              <a:rPr lang="en-US" b="1" smtClean="0">
                <a:latin typeface="Arial Rounded MT Bold" pitchFamily="34" charset="0"/>
              </a:rPr>
              <a:t>                     X</a:t>
            </a:r>
            <a:r>
              <a:rPr lang="en-US" b="1" baseline="30000" smtClean="0">
                <a:latin typeface="Arial Rounded MT Bold" pitchFamily="34" charset="0"/>
              </a:rPr>
              <a:t>2</a:t>
            </a:r>
            <a:r>
              <a:rPr lang="en-US" b="1" smtClean="0">
                <a:latin typeface="Arial Rounded MT Bold" pitchFamily="34" charset="0"/>
              </a:rPr>
              <a:t> – 8X + 16</a:t>
            </a:r>
          </a:p>
          <a:p>
            <a:pPr marL="457200" indent="-457200">
              <a:buFontTx/>
              <a:buNone/>
            </a:pPr>
            <a:r>
              <a:rPr lang="en-US" b="1" smtClean="0">
                <a:latin typeface="Arial Rounded MT Bold" pitchFamily="34" charset="0"/>
              </a:rPr>
              <a:t>dy/dx =            - 23</a:t>
            </a:r>
          </a:p>
          <a:p>
            <a:pPr marL="457200" indent="-457200">
              <a:buFontTx/>
              <a:buNone/>
            </a:pPr>
            <a:r>
              <a:rPr lang="en-US" b="1" smtClean="0">
                <a:latin typeface="Arial Rounded MT Bold" pitchFamily="34" charset="0"/>
              </a:rPr>
              <a:t>                 X</a:t>
            </a:r>
            <a:r>
              <a:rPr lang="en-US" b="1" baseline="30000" smtClean="0">
                <a:latin typeface="Arial Rounded MT Bold" pitchFamily="34" charset="0"/>
              </a:rPr>
              <a:t>2</a:t>
            </a:r>
            <a:r>
              <a:rPr lang="en-US" b="1" smtClean="0">
                <a:latin typeface="Arial Rounded MT Bold" pitchFamily="34" charset="0"/>
              </a:rPr>
              <a:t> – 8X + 16 </a:t>
            </a:r>
          </a:p>
          <a:p>
            <a:pPr marL="457200" indent="-457200">
              <a:buFontTx/>
              <a:buNone/>
            </a:pPr>
            <a:r>
              <a:rPr lang="en-US" b="1" smtClean="0">
                <a:latin typeface="Arial Rounded MT Bold" pitchFamily="34" charset="0"/>
              </a:rPr>
              <a:t> 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133600" y="5029200"/>
            <a:ext cx="182880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2703513" y="609600"/>
            <a:ext cx="1792287" cy="808038"/>
          </a:xfrm>
        </p:spPr>
        <p:txBody>
          <a:bodyPr/>
          <a:lstStyle/>
          <a:p>
            <a:r>
              <a:rPr lang="en-US" b="1" smtClean="0">
                <a:latin typeface="Bernard MT Condensed" pitchFamily="18" charset="0"/>
              </a:rPr>
              <a:t>JAWAB  :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5105400"/>
          </a:xfrm>
        </p:spPr>
        <p:txBody>
          <a:bodyPr>
            <a:normAutofit lnSpcReduction="10000"/>
          </a:bodyPr>
          <a:lstStyle/>
          <a:p>
            <a:pPr marL="457200" indent="-457200">
              <a:buFontTx/>
              <a:buNone/>
            </a:pPr>
            <a:r>
              <a:rPr lang="en-US" b="1" dirty="0" smtClean="0">
                <a:latin typeface="Arial Rounded MT Bold" pitchFamily="34" charset="0"/>
              </a:rPr>
              <a:t>2. Y = </a:t>
            </a:r>
            <a:r>
              <a:rPr lang="en-US" b="1" u="sng" dirty="0" smtClean="0">
                <a:latin typeface="Arial Rounded MT Bold" pitchFamily="34" charset="0"/>
              </a:rPr>
              <a:t>6 – 3X</a:t>
            </a:r>
          </a:p>
          <a:p>
            <a:pPr marL="457200" indent="-457200">
              <a:buFontTx/>
              <a:buNone/>
            </a:pPr>
            <a:r>
              <a:rPr lang="en-US" b="1" dirty="0" smtClean="0">
                <a:latin typeface="Arial Rounded MT Bold" pitchFamily="34" charset="0"/>
              </a:rPr>
              <a:t>           2X + 5 </a:t>
            </a:r>
          </a:p>
          <a:p>
            <a:pPr marL="457200" indent="-457200">
              <a:buFontTx/>
              <a:buNone/>
            </a:pPr>
            <a:r>
              <a:rPr lang="en-US" b="1" dirty="0" smtClean="0">
                <a:latin typeface="Arial Rounded MT Bold" pitchFamily="34" charset="0"/>
              </a:rPr>
              <a:t>U = 6 – 3X      </a:t>
            </a:r>
            <a:r>
              <a:rPr lang="en-US" b="1" dirty="0" err="1" smtClean="0">
                <a:latin typeface="Arial Rounded MT Bold" pitchFamily="34" charset="0"/>
              </a:rPr>
              <a:t>maka</a:t>
            </a:r>
            <a:r>
              <a:rPr lang="en-US" b="1" dirty="0" smtClean="0">
                <a:latin typeface="Arial Rounded MT Bold" pitchFamily="34" charset="0"/>
              </a:rPr>
              <a:t> </a:t>
            </a:r>
            <a:r>
              <a:rPr lang="en-US" b="1" dirty="0" err="1" smtClean="0">
                <a:latin typeface="Arial Rounded MT Bold" pitchFamily="34" charset="0"/>
              </a:rPr>
              <a:t>dU</a:t>
            </a:r>
            <a:r>
              <a:rPr lang="en-US" b="1" dirty="0" smtClean="0">
                <a:latin typeface="Arial Rounded MT Bold" pitchFamily="34" charset="0"/>
              </a:rPr>
              <a:t> = -3 </a:t>
            </a:r>
          </a:p>
          <a:p>
            <a:pPr marL="457200" indent="-457200">
              <a:buFontTx/>
              <a:buNone/>
            </a:pPr>
            <a:r>
              <a:rPr lang="en-US" b="1" dirty="0" smtClean="0">
                <a:latin typeface="Arial Rounded MT Bold" pitchFamily="34" charset="0"/>
              </a:rPr>
              <a:t>V = 2X + 5      </a:t>
            </a:r>
            <a:r>
              <a:rPr lang="en-US" b="1" dirty="0" err="1" smtClean="0">
                <a:latin typeface="Arial Rounded MT Bold" pitchFamily="34" charset="0"/>
              </a:rPr>
              <a:t>maka</a:t>
            </a:r>
            <a:r>
              <a:rPr lang="en-US" b="1" dirty="0" smtClean="0">
                <a:latin typeface="Arial Rounded MT Bold" pitchFamily="34" charset="0"/>
              </a:rPr>
              <a:t> </a:t>
            </a:r>
            <a:r>
              <a:rPr lang="en-US" b="1" dirty="0" err="1" smtClean="0">
                <a:latin typeface="Arial Rounded MT Bold" pitchFamily="34" charset="0"/>
              </a:rPr>
              <a:t>dV</a:t>
            </a:r>
            <a:r>
              <a:rPr lang="en-US" b="1" dirty="0" smtClean="0">
                <a:latin typeface="Arial Rounded MT Bold" pitchFamily="34" charset="0"/>
              </a:rPr>
              <a:t> = 2</a:t>
            </a:r>
          </a:p>
          <a:p>
            <a:pPr marL="457200" indent="-457200">
              <a:buFontTx/>
              <a:buNone/>
            </a:pPr>
            <a:endParaRPr lang="en-US" b="1" dirty="0" smtClean="0">
              <a:latin typeface="Arial Rounded MT Bold" pitchFamily="34" charset="0"/>
            </a:endParaRPr>
          </a:p>
          <a:p>
            <a:pPr marL="457200" indent="-457200">
              <a:buFontTx/>
              <a:buNone/>
            </a:pPr>
            <a:r>
              <a:rPr lang="en-US" b="1" dirty="0" err="1" smtClean="0">
                <a:latin typeface="Arial Rounded MT Bold" pitchFamily="34" charset="0"/>
              </a:rPr>
              <a:t>dy</a:t>
            </a:r>
            <a:r>
              <a:rPr lang="en-US" b="1" dirty="0" smtClean="0">
                <a:latin typeface="Arial Rounded MT Bold" pitchFamily="34" charset="0"/>
              </a:rPr>
              <a:t>/</a:t>
            </a:r>
            <a:r>
              <a:rPr lang="en-US" b="1" dirty="0" err="1" smtClean="0">
                <a:latin typeface="Arial Rounded MT Bold" pitchFamily="34" charset="0"/>
              </a:rPr>
              <a:t>dx</a:t>
            </a:r>
            <a:r>
              <a:rPr lang="en-US" b="1" dirty="0" smtClean="0">
                <a:latin typeface="Arial Rounded MT Bold" pitchFamily="34" charset="0"/>
              </a:rPr>
              <a:t> = </a:t>
            </a:r>
            <a:r>
              <a:rPr lang="en-US" b="1" u="sng" dirty="0" smtClean="0">
                <a:latin typeface="Arial Rounded MT Bold" pitchFamily="34" charset="0"/>
              </a:rPr>
              <a:t>(2X + 5).(-3) – (6 – 3X).2</a:t>
            </a:r>
          </a:p>
          <a:p>
            <a:pPr marL="457200" indent="-457200">
              <a:buFontTx/>
              <a:buNone/>
            </a:pPr>
            <a:r>
              <a:rPr lang="en-US" b="1" dirty="0" smtClean="0">
                <a:latin typeface="Arial Rounded MT Bold" pitchFamily="34" charset="0"/>
              </a:rPr>
              <a:t>                               (2X + 5)</a:t>
            </a:r>
            <a:r>
              <a:rPr lang="en-US" b="1" baseline="30000" dirty="0" smtClean="0">
                <a:latin typeface="Arial Rounded MT Bold" pitchFamily="34" charset="0"/>
              </a:rPr>
              <a:t>2</a:t>
            </a:r>
          </a:p>
          <a:p>
            <a:pPr marL="457200" indent="-457200">
              <a:buFontTx/>
              <a:buNone/>
            </a:pPr>
            <a:r>
              <a:rPr lang="en-US" b="1" dirty="0" err="1" smtClean="0">
                <a:latin typeface="Arial Rounded MT Bold" pitchFamily="34" charset="0"/>
              </a:rPr>
              <a:t>dy</a:t>
            </a:r>
            <a:r>
              <a:rPr lang="en-US" b="1" dirty="0" smtClean="0">
                <a:latin typeface="Arial Rounded MT Bold" pitchFamily="34" charset="0"/>
              </a:rPr>
              <a:t>/</a:t>
            </a:r>
            <a:r>
              <a:rPr lang="en-US" b="1" dirty="0" err="1" smtClean="0">
                <a:latin typeface="Arial Rounded MT Bold" pitchFamily="34" charset="0"/>
              </a:rPr>
              <a:t>dx</a:t>
            </a:r>
            <a:r>
              <a:rPr lang="en-US" b="1" dirty="0" smtClean="0">
                <a:latin typeface="Arial Rounded MT Bold" pitchFamily="34" charset="0"/>
              </a:rPr>
              <a:t> = </a:t>
            </a:r>
            <a:r>
              <a:rPr lang="en-US" b="1" u="sng" dirty="0" smtClean="0">
                <a:latin typeface="Arial Rounded MT Bold" pitchFamily="34" charset="0"/>
              </a:rPr>
              <a:t>-6X – 15 – 12 + 6X</a:t>
            </a:r>
          </a:p>
          <a:p>
            <a:pPr marL="457200" indent="-457200">
              <a:buFontTx/>
              <a:buNone/>
            </a:pPr>
            <a:r>
              <a:rPr lang="en-US" b="1" dirty="0" smtClean="0">
                <a:latin typeface="Arial Rounded MT Bold" pitchFamily="34" charset="0"/>
              </a:rPr>
              <a:t>                     4X</a:t>
            </a:r>
            <a:r>
              <a:rPr lang="en-US" b="1" baseline="30000" dirty="0" smtClean="0">
                <a:latin typeface="Arial Rounded MT Bold" pitchFamily="34" charset="0"/>
              </a:rPr>
              <a:t>2</a:t>
            </a:r>
            <a:r>
              <a:rPr lang="en-US" b="1" dirty="0" smtClean="0">
                <a:latin typeface="Arial Rounded MT Bold" pitchFamily="34" charset="0"/>
              </a:rPr>
              <a:t> + 20X + 25</a:t>
            </a:r>
          </a:p>
          <a:p>
            <a:pPr marL="457200" indent="-457200">
              <a:buFontTx/>
              <a:buNone/>
            </a:pPr>
            <a:r>
              <a:rPr lang="en-US" b="1" dirty="0" err="1" smtClean="0">
                <a:latin typeface="Arial Rounded MT Bold" pitchFamily="34" charset="0"/>
              </a:rPr>
              <a:t>dy</a:t>
            </a:r>
            <a:r>
              <a:rPr lang="en-US" b="1" dirty="0" smtClean="0">
                <a:latin typeface="Arial Rounded MT Bold" pitchFamily="34" charset="0"/>
              </a:rPr>
              <a:t>/</a:t>
            </a:r>
            <a:r>
              <a:rPr lang="en-US" b="1" dirty="0" err="1" smtClean="0">
                <a:latin typeface="Arial Rounded MT Bold" pitchFamily="34" charset="0"/>
              </a:rPr>
              <a:t>dx</a:t>
            </a:r>
            <a:r>
              <a:rPr lang="en-US" b="1" dirty="0" smtClean="0">
                <a:latin typeface="Arial Rounded MT Bold" pitchFamily="34" charset="0"/>
              </a:rPr>
              <a:t> =                 - 27</a:t>
            </a:r>
          </a:p>
          <a:p>
            <a:pPr marL="457200" indent="-457200">
              <a:buFontTx/>
              <a:buNone/>
            </a:pPr>
            <a:r>
              <a:rPr lang="en-US" b="1" dirty="0" smtClean="0">
                <a:latin typeface="Arial Rounded MT Bold" pitchFamily="34" charset="0"/>
              </a:rPr>
              <a:t>                   4X</a:t>
            </a:r>
            <a:r>
              <a:rPr lang="en-US" b="1" baseline="30000" dirty="0" smtClean="0">
                <a:latin typeface="Arial Rounded MT Bold" pitchFamily="34" charset="0"/>
              </a:rPr>
              <a:t>2 </a:t>
            </a:r>
            <a:r>
              <a:rPr lang="en-US" b="1" dirty="0" smtClean="0">
                <a:latin typeface="Arial Rounded MT Bold" pitchFamily="34" charset="0"/>
              </a:rPr>
              <a:t>+ 20X + 25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114800" y="5943600"/>
            <a:ext cx="236220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4"/>
          <p:cNvSpPr>
            <a:spLocks noGrp="1"/>
          </p:cNvSpPr>
          <p:nvPr>
            <p:ph type="title"/>
          </p:nvPr>
        </p:nvSpPr>
        <p:spPr>
          <a:xfrm>
            <a:off x="531488" y="206829"/>
            <a:ext cx="8603079" cy="783771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i-FI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Menentukan Turunan dengan </a:t>
            </a:r>
            <a:br>
              <a:rPr lang="fi-FI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fi-FI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Aturan Rantai </a:t>
            </a:r>
            <a:r>
              <a:rPr lang="en-US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b="1" cap="none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Pengayaan</a:t>
            </a:r>
            <a:r>
              <a:rPr lang="en-US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22531" name="Content Placeholder 5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5638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Misal terdapat fungsi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)), turunan fungsinya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ditentukan dengan rumus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Misalkan terdapat fungsi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 = f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)))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turunan fungsinya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dapat ditentukan dengan</a:t>
            </a:r>
          </a:p>
        </p:txBody>
      </p:sp>
      <p:sp>
        <p:nvSpPr>
          <p:cNvPr id="2355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314825"/>
            <a:ext cx="2362200" cy="7905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</p:pic>
      <p:sp>
        <p:nvSpPr>
          <p:cNvPr id="2355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2355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quarter" idx="10"/>
          </p:nvPr>
        </p:nvSpPr>
        <p:spPr>
          <a:xfrm>
            <a:off x="6629400" y="6569075"/>
            <a:ext cx="2514600" cy="288925"/>
          </a:xfrm>
        </p:spPr>
        <p:txBody>
          <a:bodyPr/>
          <a:lstStyle/>
          <a:p>
            <a:pPr>
              <a:defRPr/>
            </a:pPr>
            <a:fld id="{ECB04B1E-EDE2-4D75-A55A-4E79EE4DAE3B}" type="datetime3">
              <a:rPr lang="en-US"/>
              <a:pPr>
                <a:defRPr/>
              </a:pPr>
              <a:t>13 October 2016</a:t>
            </a:fld>
            <a:endParaRPr lang="en-US" dirty="0"/>
          </a:p>
        </p:txBody>
      </p:sp>
      <p:sp>
        <p:nvSpPr>
          <p:cNvPr id="2356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/>
          </a:p>
        </p:txBody>
      </p:sp>
      <p:pic>
        <p:nvPicPr>
          <p:cNvPr id="22538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2286000"/>
            <a:ext cx="18192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534400" cy="59436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sz="2400" u="sng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Contoh 1:</a:t>
            </a:r>
          </a:p>
          <a:p>
            <a:pPr eaLnBrk="1" hangingPunct="1"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Tentukan turunan fungsi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 =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(3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 –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2)</a:t>
            </a:r>
            <a:r>
              <a:rPr lang="en-US" sz="2400" baseline="30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" sz="2400" i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s-ES" sz="2400" u="sng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Jawab:</a:t>
            </a:r>
            <a:endParaRPr lang="en-US" sz="2400" u="sng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sv-SE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Misalkan </a:t>
            </a:r>
            <a:r>
              <a:rPr lang="sv-SE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 = </a:t>
            </a:r>
            <a:r>
              <a:rPr lang="sv-SE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sv-SE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 – </a:t>
            </a:r>
            <a:r>
              <a:rPr lang="sv-SE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sv-SE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sv-SE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Dengan demikian</a:t>
            </a:r>
            <a:r>
              <a:rPr lang="sv-SE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eaLnBrk="1" hangingPunct="1">
              <a:buFont typeface="Arial" pitchFamily="34" charset="0"/>
              <a:buNone/>
            </a:pPr>
            <a:endParaRPr lang="sv-SE" sz="2400" i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 = u</a:t>
            </a:r>
            <a:r>
              <a:rPr lang="es-ES" sz="2400" baseline="30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</a:t>
            </a: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</a:t>
            </a:r>
          </a:p>
          <a:p>
            <a:pPr eaLnBrk="1" hangingPunct="1">
              <a:lnSpc>
                <a:spcPct val="200000"/>
              </a:lnSpc>
              <a:buFont typeface="Arial" pitchFamily="34" charset="0"/>
              <a:buNone/>
            </a:pP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 = </a:t>
            </a:r>
            <a:r>
              <a:rPr lang="es-E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 – </a:t>
            </a:r>
            <a:r>
              <a:rPr lang="es-E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</a:t>
            </a:r>
          </a:p>
          <a:p>
            <a:pPr eaLnBrk="1" hangingPunct="1">
              <a:buFont typeface="Arial" pitchFamily="34" charset="0"/>
              <a:buNone/>
            </a:pPr>
            <a:endParaRPr lang="es-ES" sz="2400" i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200000"/>
              </a:lnSpc>
              <a:buFont typeface="Arial" pitchFamily="34" charset="0"/>
              <a:buNone/>
            </a:pPr>
            <a:r>
              <a:rPr lang="es-E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Jadi,</a:t>
            </a: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</a:t>
            </a:r>
          </a:p>
          <a:p>
            <a:pPr eaLnBrk="1" hangingPunct="1">
              <a:lnSpc>
                <a:spcPct val="200000"/>
              </a:lnSpc>
              <a:buFont typeface="Arial" pitchFamily="34" charset="0"/>
              <a:buNone/>
            </a:pP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</a:t>
            </a:r>
            <a:r>
              <a:rPr lang="pl-PL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 2</a:t>
            </a:r>
            <a:r>
              <a:rPr lang="pl-PL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 × </a:t>
            </a:r>
            <a:r>
              <a:rPr lang="pl-PL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pl-PL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pl-PL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2(3</a:t>
            </a:r>
            <a:r>
              <a:rPr lang="pl-PL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 – </a:t>
            </a:r>
            <a:r>
              <a:rPr lang="pl-PL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2)(3)</a:t>
            </a:r>
            <a:r>
              <a:rPr lang="pl-PL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</a:t>
            </a:r>
            <a:r>
              <a:rPr lang="pl-PL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18</a:t>
            </a:r>
            <a:r>
              <a:rPr lang="pl-PL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 – </a:t>
            </a:r>
            <a:r>
              <a:rPr lang="pl-PL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</a:t>
            </a:r>
            <a:r>
              <a:rPr lang="pl-PL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2743200"/>
            <a:ext cx="121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74888" y="3386138"/>
            <a:ext cx="99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2538" y="4695825"/>
            <a:ext cx="179546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quarter" idx="10"/>
          </p:nvPr>
        </p:nvSpPr>
        <p:spPr>
          <a:xfrm>
            <a:off x="6629400" y="6569075"/>
            <a:ext cx="2514600" cy="288925"/>
          </a:xfrm>
        </p:spPr>
        <p:txBody>
          <a:bodyPr/>
          <a:lstStyle/>
          <a:p>
            <a:pPr>
              <a:defRPr/>
            </a:pPr>
            <a:fld id="{6336599D-F0AE-469E-95E7-E102469765EE}" type="datetime3">
              <a:rPr lang="en-US"/>
              <a:pPr>
                <a:defRPr/>
              </a:pPr>
              <a:t>13 October 2016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>
          <a:xfrm>
            <a:off x="201612" y="152400"/>
            <a:ext cx="8229601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cap="none" dirty="0" err="1" smtClean="0">
                <a:solidFill>
                  <a:schemeClr val="tx1"/>
                </a:solidFill>
              </a:rPr>
              <a:t>Turunan</a:t>
            </a:r>
            <a:r>
              <a:rPr lang="en-US" cap="none" dirty="0" smtClean="0">
                <a:solidFill>
                  <a:schemeClr val="tx1"/>
                </a:solidFill>
              </a:rPr>
              <a:t> </a:t>
            </a:r>
            <a:r>
              <a:rPr lang="en-US" cap="none" dirty="0" err="1" smtClean="0">
                <a:solidFill>
                  <a:schemeClr val="tx1"/>
                </a:solidFill>
              </a:rPr>
              <a:t>Fungsi</a:t>
            </a:r>
            <a:r>
              <a:rPr lang="en-US" cap="none" dirty="0" smtClean="0">
                <a:solidFill>
                  <a:schemeClr val="tx1"/>
                </a:solidFill>
              </a:rPr>
              <a:t> </a:t>
            </a:r>
            <a:r>
              <a:rPr lang="en-US" cap="none" dirty="0" err="1" smtClean="0">
                <a:solidFill>
                  <a:schemeClr val="tx1"/>
                </a:solidFill>
              </a:rPr>
              <a:t>Trigonometri</a:t>
            </a:r>
            <a:endParaRPr lang="en-US" cap="none" dirty="0" smtClean="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486400"/>
          </a:xfrm>
        </p:spPr>
        <p:txBody>
          <a:bodyPr/>
          <a:lstStyle/>
          <a:p>
            <a:pPr marL="495300" indent="-495300" eaLnBrk="1" hangingPunct="1">
              <a:buClr>
                <a:schemeClr val="tx1"/>
              </a:buClr>
              <a:buFont typeface="Arial" pitchFamily="34" charset="0"/>
              <a:buNone/>
            </a:pPr>
            <a:r>
              <a:rPr lang="en-US" sz="24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Turunan Fungsi Sinus</a:t>
            </a:r>
          </a:p>
          <a:p>
            <a:pPr marL="495300" indent="-495300" eaLnBrk="1" hangingPunct="1">
              <a:buFont typeface="Arial" pitchFamily="34" charset="0"/>
              <a:buNone/>
            </a:pP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95300" indent="-495300" eaLnBrk="1" hangingPunct="1">
              <a:buFont typeface="Arial" pitchFamily="34" charset="0"/>
              <a:buNone/>
            </a:pP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95300" indent="-495300" eaLnBrk="1" hangingPunct="1">
              <a:buFont typeface="Arial" pitchFamily="34" charset="0"/>
              <a:buNone/>
            </a:pPr>
            <a:r>
              <a:rPr lang="en-US" sz="24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Turunan Fungsi Kosinus</a:t>
            </a:r>
          </a:p>
          <a:p>
            <a:pPr marL="495300" indent="-495300" eaLnBrk="1" hangingPunct="1">
              <a:buFont typeface="Arial" pitchFamily="34" charset="0"/>
              <a:buNone/>
            </a:pP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95300" indent="-495300" eaLnBrk="1" hangingPunct="1">
              <a:buFont typeface="Arial" pitchFamily="34" charset="0"/>
              <a:buNone/>
            </a:pP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95300" indent="-495300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Dengan menggunakan rumus                                            </a:t>
            </a:r>
          </a:p>
          <a:p>
            <a:pPr marL="495300" indent="-495300" eaLnBrk="1" hangingPunct="1"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akan diperoleh</a:t>
            </a:r>
          </a:p>
          <a:p>
            <a:pPr marL="495300" indent="-495300" eaLnBrk="1" hangingPunct="1">
              <a:buFont typeface="Arial" pitchFamily="34" charset="0"/>
              <a:buNone/>
            </a:pPr>
            <a:endParaRPr lang="en-US" smtClean="0">
              <a:solidFill>
                <a:schemeClr val="tx1"/>
              </a:solidFill>
            </a:endParaRPr>
          </a:p>
          <a:p>
            <a:pPr marL="495300" indent="-495300" eaLnBrk="1" hangingPunct="1">
              <a:buFont typeface="Arial" pitchFamily="34" charset="0"/>
              <a:buNone/>
            </a:pPr>
            <a:endParaRPr lang="en-US" sz="240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9" name="Date Placeholder 9"/>
          <p:cNvSpPr>
            <a:spLocks noGrp="1"/>
          </p:cNvSpPr>
          <p:nvPr>
            <p:ph type="dt" sz="quarter" idx="10"/>
          </p:nvPr>
        </p:nvSpPr>
        <p:spPr>
          <a:xfrm>
            <a:off x="6629400" y="6569075"/>
            <a:ext cx="2514600" cy="288925"/>
          </a:xfrm>
        </p:spPr>
        <p:txBody>
          <a:bodyPr/>
          <a:lstStyle/>
          <a:p>
            <a:pPr>
              <a:defRPr/>
            </a:pPr>
            <a:fld id="{854AE318-9090-4F0B-9376-DFEF805672C3}" type="datetime3">
              <a:rPr lang="en-US"/>
              <a:pPr>
                <a:defRPr/>
              </a:pPr>
              <a:t>13 October 2016</a:t>
            </a:fld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685800" y="1447800"/>
            <a:ext cx="7620000" cy="6858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Jika </a:t>
            </a:r>
            <a:r>
              <a:rPr lang="en-US" sz="2400" i="1">
                <a:solidFill>
                  <a:schemeClr val="tx1"/>
                </a:solidFill>
              </a:rPr>
              <a:t>f</a:t>
            </a:r>
            <a:r>
              <a:rPr lang="en-US" sz="2400">
                <a:solidFill>
                  <a:schemeClr val="tx1"/>
                </a:solidFill>
              </a:rPr>
              <a:t>(</a:t>
            </a:r>
            <a:r>
              <a:rPr lang="en-US" sz="2400" i="1">
                <a:solidFill>
                  <a:schemeClr val="tx1"/>
                </a:solidFill>
              </a:rPr>
              <a:t>x</a:t>
            </a:r>
            <a:r>
              <a:rPr lang="en-US" sz="2400">
                <a:solidFill>
                  <a:schemeClr val="tx1"/>
                </a:solidFill>
              </a:rPr>
              <a:t>)</a:t>
            </a:r>
            <a:r>
              <a:rPr lang="en-US" sz="2400" i="1">
                <a:solidFill>
                  <a:schemeClr val="tx1"/>
                </a:solidFill>
              </a:rPr>
              <a:t> = </a:t>
            </a:r>
            <a:r>
              <a:rPr lang="en-US" sz="2400">
                <a:solidFill>
                  <a:schemeClr val="tx1"/>
                </a:solidFill>
              </a:rPr>
              <a:t>sin</a:t>
            </a:r>
            <a:r>
              <a:rPr lang="en-US" sz="2400" i="1">
                <a:solidFill>
                  <a:schemeClr val="tx1"/>
                </a:solidFill>
              </a:rPr>
              <a:t> x, </a:t>
            </a:r>
            <a:r>
              <a:rPr lang="en-US" sz="2400">
                <a:solidFill>
                  <a:schemeClr val="tx1"/>
                </a:solidFill>
              </a:rPr>
              <a:t>maka turunannya adalah </a:t>
            </a:r>
            <a:r>
              <a:rPr lang="en-US" sz="2400" i="1">
                <a:solidFill>
                  <a:schemeClr val="tx1"/>
                </a:solidFill>
              </a:rPr>
              <a:t>f'</a:t>
            </a:r>
            <a:r>
              <a:rPr lang="en-US" sz="2400">
                <a:solidFill>
                  <a:schemeClr val="tx1"/>
                </a:solidFill>
              </a:rPr>
              <a:t>(</a:t>
            </a:r>
            <a:r>
              <a:rPr lang="en-US" sz="2400" i="1">
                <a:solidFill>
                  <a:schemeClr val="tx1"/>
                </a:solidFill>
              </a:rPr>
              <a:t>x</a:t>
            </a:r>
            <a:r>
              <a:rPr lang="en-US" sz="2400">
                <a:solidFill>
                  <a:schemeClr val="tx1"/>
                </a:solidFill>
              </a:rPr>
              <a:t>)</a:t>
            </a:r>
            <a:r>
              <a:rPr lang="en-US" sz="2400" i="1">
                <a:solidFill>
                  <a:schemeClr val="tx1"/>
                </a:solidFill>
              </a:rPr>
              <a:t> = </a:t>
            </a:r>
            <a:r>
              <a:rPr lang="en-US" sz="2400">
                <a:solidFill>
                  <a:schemeClr val="tx1"/>
                </a:solidFill>
              </a:rPr>
              <a:t>cos</a:t>
            </a:r>
            <a:r>
              <a:rPr lang="en-US" sz="2400" i="1">
                <a:solidFill>
                  <a:schemeClr val="tx1"/>
                </a:solidFill>
              </a:rPr>
              <a:t> x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33400" y="2806700"/>
            <a:ext cx="7772400" cy="6858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Jika 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cos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x, 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maka turunannya adalah 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f'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–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sin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x.</a:t>
            </a:r>
            <a:endParaRPr lang="en-US" sz="24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90800" y="4343400"/>
            <a:ext cx="5638800" cy="22098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a. Jika 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a 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sin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x 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maka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f'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a 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cos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x.</a:t>
            </a:r>
          </a:p>
          <a:p>
            <a:r>
              <a:rPr lang="es-E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b. Jika </a:t>
            </a:r>
            <a:r>
              <a:rPr lang="es-E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s-E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s-E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s-E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s-E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a </a:t>
            </a:r>
            <a:r>
              <a:rPr lang="es-E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cos </a:t>
            </a:r>
            <a:r>
              <a:rPr lang="es-E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es-E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maka</a:t>
            </a:r>
            <a:r>
              <a:rPr lang="es-E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f'</a:t>
            </a:r>
            <a:r>
              <a:rPr lang="es-E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s-E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s-E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s-E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–a </a:t>
            </a:r>
            <a:r>
              <a:rPr lang="es-E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sin</a:t>
            </a:r>
            <a:r>
              <a:rPr lang="es-E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x.</a:t>
            </a:r>
          </a:p>
          <a:p>
            <a:r>
              <a:rPr lang="sv-SE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c. Jika </a:t>
            </a:r>
            <a:r>
              <a:rPr lang="sv-SE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sv-SE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sv-SE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sv-SE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sv-SE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sv-SE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tan</a:t>
            </a:r>
            <a:r>
              <a:rPr lang="sv-SE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x </a:t>
            </a:r>
            <a:r>
              <a:rPr lang="sv-SE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maka</a:t>
            </a:r>
            <a:r>
              <a:rPr lang="sv-SE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f'</a:t>
            </a:r>
            <a:r>
              <a:rPr lang="sv-SE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sv-SE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sv-SE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sv-SE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sv-SE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sec</a:t>
            </a:r>
            <a:r>
              <a:rPr lang="sv-SE" sz="2000" i="1" baseline="30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sv-SE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x.</a:t>
            </a:r>
          </a:p>
          <a:p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d. Jika 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csc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x 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maka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f'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–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csc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x 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cot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x.</a:t>
            </a:r>
          </a:p>
          <a:p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e. Jika 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sec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x 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maka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f'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sec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x 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tan</a:t>
            </a:r>
            <a:r>
              <a:rPr lang="en-US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x.</a:t>
            </a:r>
          </a:p>
          <a:p>
            <a:r>
              <a:rPr lang="sv-SE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f. Jika </a:t>
            </a:r>
            <a:r>
              <a:rPr lang="sv-SE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sv-SE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sv-SE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sv-SE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sv-SE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sv-SE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cot</a:t>
            </a:r>
            <a:r>
              <a:rPr lang="sv-SE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x </a:t>
            </a:r>
            <a:r>
              <a:rPr lang="sv-SE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maka </a:t>
            </a:r>
            <a:r>
              <a:rPr lang="sv-SE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f'</a:t>
            </a:r>
            <a:r>
              <a:rPr lang="sv-SE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sv-SE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sv-SE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sv-SE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–</a:t>
            </a:r>
            <a:r>
              <a:rPr lang="sv-SE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csc</a:t>
            </a:r>
            <a:r>
              <a:rPr lang="sv-SE" sz="2000" i="1" baseline="30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sv-SE" sz="20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x.</a:t>
            </a:r>
            <a:endParaRPr lang="en-US" sz="20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8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/>
          </a:p>
        </p:txBody>
      </p:sp>
      <p:sp>
        <p:nvSpPr>
          <p:cNvPr id="2048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/>
          </a:p>
        </p:txBody>
      </p:sp>
      <p:sp>
        <p:nvSpPr>
          <p:cNvPr id="2049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/>
          </a:p>
        </p:txBody>
      </p:sp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38650" y="3603625"/>
            <a:ext cx="3714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allAtOnce" autoUpdateAnimBg="0"/>
      <p:bldP spid="4" grpId="0" animBg="1" autoUpdateAnimBg="0"/>
      <p:bldP spid="5" grpId="0" animBg="1" autoUpdateAnimBg="0"/>
      <p:bldP spid="6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567" y="304801"/>
            <a:ext cx="7539403" cy="582771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id-ID" b="1" dirty="0" smtClean="0">
                <a:solidFill>
                  <a:schemeClr val="folHlink"/>
                </a:solidFill>
              </a:rPr>
              <a:t>Turunan </a:t>
            </a:r>
            <a:r>
              <a:rPr lang="id-ID" b="1" dirty="0">
                <a:solidFill>
                  <a:schemeClr val="folHlink"/>
                </a:solidFill>
              </a:rPr>
              <a:t>Fungsi Sinus dan Cosinus</a:t>
            </a:r>
          </a:p>
          <a:p>
            <a:pPr lvl="2">
              <a:lnSpc>
                <a:spcPct val="90000"/>
              </a:lnSpc>
            </a:pPr>
            <a:endParaRPr lang="id-ID" sz="3200" b="1" dirty="0"/>
          </a:p>
          <a:p>
            <a:pPr>
              <a:lnSpc>
                <a:spcPct val="50000"/>
              </a:lnSpc>
              <a:buFont typeface="Wingdings" pitchFamily="2" charset="2"/>
              <a:buNone/>
            </a:pPr>
            <a:r>
              <a:rPr lang="id-ID" sz="4000" dirty="0"/>
              <a:t> </a:t>
            </a:r>
            <a:endParaRPr lang="en-US" sz="4000" dirty="0"/>
          </a:p>
          <a:p>
            <a:pPr>
              <a:lnSpc>
                <a:spcPct val="50000"/>
              </a:lnSpc>
              <a:buFont typeface="Wingdings" pitchFamily="2" charset="2"/>
              <a:buNone/>
            </a:pPr>
            <a:r>
              <a:rPr lang="id-ID" sz="4000" dirty="0"/>
              <a:t> </a:t>
            </a:r>
            <a:endParaRPr lang="en-US" sz="4000" dirty="0"/>
          </a:p>
          <a:p>
            <a:pPr>
              <a:lnSpc>
                <a:spcPct val="5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50000"/>
              </a:lnSpc>
              <a:buFont typeface="Wingdings" pitchFamily="2" charset="2"/>
              <a:buNone/>
            </a:pPr>
            <a:r>
              <a:rPr lang="en-US" sz="2000" dirty="0" err="1"/>
              <a:t>Bukti</a:t>
            </a:r>
            <a:r>
              <a:rPr lang="en-US" sz="2000" dirty="0"/>
              <a:t>:</a:t>
            </a:r>
          </a:p>
          <a:p>
            <a:pPr>
              <a:lnSpc>
                <a:spcPct val="50000"/>
              </a:lnSpc>
              <a:buFont typeface="Wingdings" pitchFamily="2" charset="2"/>
              <a:buNone/>
            </a:pPr>
            <a:endParaRPr lang="en-US" sz="1800" dirty="0"/>
          </a:p>
          <a:p>
            <a:pPr>
              <a:lnSpc>
                <a:spcPct val="50000"/>
              </a:lnSpc>
              <a:buFont typeface="Wingdings" pitchFamily="2" charset="2"/>
              <a:buNone/>
            </a:pPr>
            <a:r>
              <a:rPr lang="en-US" sz="1800" dirty="0"/>
              <a:t>a. </a:t>
            </a:r>
            <a:r>
              <a:rPr lang="en-US" sz="1800" dirty="0" err="1"/>
              <a:t>Misal</a:t>
            </a:r>
            <a:r>
              <a:rPr lang="en-US" sz="1800" dirty="0"/>
              <a:t> f(x) = sin x </a:t>
            </a:r>
            <a:r>
              <a:rPr lang="en-US" sz="1800" dirty="0" err="1"/>
              <a:t>maka</a:t>
            </a:r>
            <a:r>
              <a:rPr lang="en-US" sz="1800" dirty="0"/>
              <a:t> </a:t>
            </a:r>
            <a:r>
              <a:rPr lang="id-ID" sz="4000" dirty="0"/>
              <a:t>     </a:t>
            </a:r>
          </a:p>
          <a:p>
            <a:pPr>
              <a:lnSpc>
                <a:spcPct val="90000"/>
              </a:lnSpc>
            </a:pPr>
            <a:endParaRPr lang="id-ID" dirty="0"/>
          </a:p>
          <a:p>
            <a:pPr>
              <a:lnSpc>
                <a:spcPct val="170000"/>
              </a:lnSpc>
              <a:buFont typeface="Wingdings" pitchFamily="2" charset="2"/>
              <a:buNone/>
            </a:pPr>
            <a:r>
              <a:rPr lang="id-ID" sz="2800" dirty="0"/>
              <a:t>				      </a:t>
            </a:r>
          </a:p>
          <a:p>
            <a:pPr>
              <a:lnSpc>
                <a:spcPct val="170000"/>
              </a:lnSpc>
            </a:pPr>
            <a:endParaRPr lang="id-ID" sz="2800" dirty="0"/>
          </a:p>
          <a:p>
            <a:pPr>
              <a:lnSpc>
                <a:spcPct val="170000"/>
              </a:lnSpc>
              <a:buFont typeface="Wingdings" pitchFamily="2" charset="2"/>
              <a:buNone/>
            </a:pPr>
            <a:r>
              <a:rPr lang="id-ID" sz="2800" dirty="0"/>
              <a:t>				      </a:t>
            </a:r>
          </a:p>
        </p:txBody>
      </p:sp>
      <p:sp>
        <p:nvSpPr>
          <p:cNvPr id="2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8C611A-E0A6-403A-8751-310BD6C93FC6}" type="slidenum">
              <a:rPr lang="en-US"/>
              <a:pPr/>
              <a:t>18</a:t>
            </a:fld>
            <a:endParaRPr lang="en-US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33289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1195754" y="1349375"/>
          <a:ext cx="4076700" cy="431800"/>
        </p:xfrm>
        <a:graphic>
          <a:graphicData uri="http://schemas.openxmlformats.org/presentationml/2006/ole">
            <p:oleObj spid="_x0000_s71682" name="Equation" r:id="rId3" imgW="1892160" imgH="203040" progId="Equation.3">
              <p:embed/>
            </p:oleObj>
          </a:graphicData>
        </a:graphic>
      </p:graphicFrame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0" y="33289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1195754" y="1835150"/>
          <a:ext cx="4306766" cy="431800"/>
        </p:xfrm>
        <a:graphic>
          <a:graphicData uri="http://schemas.openxmlformats.org/presentationml/2006/ole">
            <p:oleObj spid="_x0000_s71683" name="Equation" r:id="rId4" imgW="1993680" imgH="203040" progId="Equation.3">
              <p:embed/>
            </p:oleObj>
          </a:graphicData>
        </a:graphic>
      </p:graphicFrame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315753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0" y="3700463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0" y="315753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71" name="Rectangle 15"/>
          <p:cNvSpPr>
            <a:spLocks noChangeArrowheads="1"/>
          </p:cNvSpPr>
          <p:nvPr/>
        </p:nvSpPr>
        <p:spPr bwMode="auto">
          <a:xfrm>
            <a:off x="0" y="335280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72" name="Rectangle 16"/>
          <p:cNvSpPr>
            <a:spLocks noChangeArrowheads="1"/>
          </p:cNvSpPr>
          <p:nvPr/>
        </p:nvSpPr>
        <p:spPr bwMode="auto">
          <a:xfrm>
            <a:off x="-762000" y="373380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75" name="Rectangle 19"/>
          <p:cNvSpPr>
            <a:spLocks noChangeArrowheads="1"/>
          </p:cNvSpPr>
          <p:nvPr/>
        </p:nvSpPr>
        <p:spPr bwMode="auto">
          <a:xfrm>
            <a:off x="0" y="381000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79" name="Rectangle 2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81" name="Rectangle 2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82" name="Rectangle 26"/>
          <p:cNvSpPr>
            <a:spLocks noChangeArrowheads="1"/>
          </p:cNvSpPr>
          <p:nvPr/>
        </p:nvSpPr>
        <p:spPr bwMode="auto">
          <a:xfrm>
            <a:off x="0" y="200025"/>
            <a:ext cx="319454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en-US" sz="1200">
                <a:latin typeface="Arial" charset="0"/>
                <a:cs typeface="Times New Roman" pitchFamily="18" charset="0"/>
              </a:rPr>
              <a:t>  </a:t>
            </a:r>
            <a:r>
              <a:rPr lang="en-US" sz="1400">
                <a:latin typeface="Arial" charset="0"/>
              </a:rPr>
              <a:t> </a:t>
            </a:r>
            <a:endParaRPr lang="en-US">
              <a:latin typeface="Arial" charset="0"/>
            </a:endParaRPr>
          </a:p>
        </p:txBody>
      </p:sp>
      <p:sp>
        <p:nvSpPr>
          <p:cNvPr id="19495" name="Rectangle 3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9494" name="Object 38"/>
          <p:cNvGraphicFramePr>
            <a:graphicFrameLocks noChangeAspect="1"/>
          </p:cNvGraphicFramePr>
          <p:nvPr/>
        </p:nvGraphicFramePr>
        <p:xfrm>
          <a:off x="1688123" y="3092450"/>
          <a:ext cx="3165231" cy="1036638"/>
        </p:xfrm>
        <a:graphic>
          <a:graphicData uri="http://schemas.openxmlformats.org/presentationml/2006/ole">
            <p:oleObj spid="_x0000_s71684" name="Equation" r:id="rId5" imgW="1422400" imgH="635000" progId="Equation.3">
              <p:embed/>
            </p:oleObj>
          </a:graphicData>
        </a:graphic>
      </p:graphicFrame>
      <p:sp>
        <p:nvSpPr>
          <p:cNvPr id="19497" name="Rectangle 41"/>
          <p:cNvSpPr>
            <a:spLocks noChangeArrowheads="1"/>
          </p:cNvSpPr>
          <p:nvPr/>
        </p:nvSpPr>
        <p:spPr bwMode="auto">
          <a:xfrm>
            <a:off x="0" y="2881313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9496" name="Object 40"/>
          <p:cNvGraphicFramePr>
            <a:graphicFrameLocks noChangeAspect="1"/>
          </p:cNvGraphicFramePr>
          <p:nvPr/>
        </p:nvGraphicFramePr>
        <p:xfrm>
          <a:off x="2532185" y="4027489"/>
          <a:ext cx="2883877" cy="1711325"/>
        </p:xfrm>
        <a:graphic>
          <a:graphicData uri="http://schemas.openxmlformats.org/presentationml/2006/ole">
            <p:oleObj spid="_x0000_s71685" name="Equation" r:id="rId6" imgW="1993900" imgH="1231900" progId="Equation.3">
              <p:embed/>
            </p:oleObj>
          </a:graphicData>
        </a:graphic>
      </p:graphicFrame>
      <p:sp>
        <p:nvSpPr>
          <p:cNvPr id="19499" name="Rectangle 4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9498" name="Object 42"/>
          <p:cNvGraphicFramePr>
            <a:graphicFrameLocks noChangeAspect="1"/>
          </p:cNvGraphicFramePr>
          <p:nvPr/>
        </p:nvGraphicFramePr>
        <p:xfrm>
          <a:off x="4994031" y="2819400"/>
          <a:ext cx="2672862" cy="1201738"/>
        </p:xfrm>
        <a:graphic>
          <a:graphicData uri="http://schemas.openxmlformats.org/presentationml/2006/ole">
            <p:oleObj spid="_x0000_s71686" name="Equation" r:id="rId7" imgW="1790700" imgH="838200" progId="Equation.3">
              <p:embed/>
            </p:oleObj>
          </a:graphicData>
        </a:graphic>
      </p:graphicFrame>
      <p:sp>
        <p:nvSpPr>
          <p:cNvPr id="19501" name="Rectangle 45"/>
          <p:cNvSpPr>
            <a:spLocks noChangeArrowheads="1"/>
          </p:cNvSpPr>
          <p:nvPr/>
        </p:nvSpPr>
        <p:spPr bwMode="auto">
          <a:xfrm>
            <a:off x="0" y="304800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9500" name="Object 44"/>
          <p:cNvGraphicFramePr>
            <a:graphicFrameLocks noChangeAspect="1"/>
          </p:cNvGraphicFramePr>
          <p:nvPr/>
        </p:nvGraphicFramePr>
        <p:xfrm>
          <a:off x="2391508" y="5240338"/>
          <a:ext cx="1828800" cy="762000"/>
        </p:xfrm>
        <a:graphic>
          <a:graphicData uri="http://schemas.openxmlformats.org/presentationml/2006/ole">
            <p:oleObj spid="_x0000_s71687" name="Equation" r:id="rId8" imgW="1167893" imgH="431613" progId="Equation.3">
              <p:embed/>
            </p:oleObj>
          </a:graphicData>
        </a:graphic>
      </p:graphicFrame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19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19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2000"/>
                                        <p:tgtEl>
                                          <p:spTgt spid="19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38" name="Rectangle 14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457201"/>
            <a:ext cx="8229600" cy="942975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48B32B-BE1B-4566-AABF-BA3289162BD3}" type="slidenum">
              <a:rPr lang="en-US"/>
              <a:pPr/>
              <a:t>19</a:t>
            </a:fld>
            <a:endParaRPr lang="en-US"/>
          </a:p>
        </p:txBody>
      </p:sp>
      <p:sp>
        <p:nvSpPr>
          <p:cNvPr id="103444" name="Text Box 20"/>
          <p:cNvSpPr txBox="1">
            <a:spLocks noChangeArrowheads="1"/>
          </p:cNvSpPr>
          <p:nvPr/>
        </p:nvSpPr>
        <p:spPr bwMode="auto">
          <a:xfrm>
            <a:off x="1040423" y="1936751"/>
            <a:ext cx="26297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b. Misal f(x) = cos x maka  </a:t>
            </a:r>
          </a:p>
        </p:txBody>
      </p:sp>
      <p:graphicFrame>
        <p:nvGraphicFramePr>
          <p:cNvPr id="103450" name="Object 26"/>
          <p:cNvGraphicFramePr>
            <a:graphicFrameLocks noChangeAspect="1"/>
          </p:cNvGraphicFramePr>
          <p:nvPr/>
        </p:nvGraphicFramePr>
        <p:xfrm>
          <a:off x="1055077" y="2538414"/>
          <a:ext cx="3587262" cy="727075"/>
        </p:xfrm>
        <a:graphic>
          <a:graphicData uri="http://schemas.openxmlformats.org/presentationml/2006/ole">
            <p:oleObj spid="_x0000_s72706" name="Equation" r:id="rId3" imgW="1828800" imgH="393700" progId="Equation.3">
              <p:embed/>
            </p:oleObj>
          </a:graphicData>
        </a:graphic>
      </p:graphicFrame>
      <p:graphicFrame>
        <p:nvGraphicFramePr>
          <p:cNvPr id="103449" name="Object 25"/>
          <p:cNvGraphicFramePr>
            <a:graphicFrameLocks noChangeAspect="1"/>
          </p:cNvGraphicFramePr>
          <p:nvPr/>
        </p:nvGraphicFramePr>
        <p:xfrm>
          <a:off x="4783015" y="2509839"/>
          <a:ext cx="3516923" cy="700087"/>
        </p:xfrm>
        <a:graphic>
          <a:graphicData uri="http://schemas.openxmlformats.org/presentationml/2006/ole">
            <p:oleObj spid="_x0000_s72707" name="Equation" r:id="rId4" imgW="2184400" imgH="393700" progId="Equation.3">
              <p:embed/>
            </p:oleObj>
          </a:graphicData>
        </a:graphic>
      </p:graphicFrame>
      <p:graphicFrame>
        <p:nvGraphicFramePr>
          <p:cNvPr id="103448" name="Object 24"/>
          <p:cNvGraphicFramePr>
            <a:graphicFrameLocks noChangeAspect="1"/>
          </p:cNvGraphicFramePr>
          <p:nvPr/>
        </p:nvGraphicFramePr>
        <p:xfrm>
          <a:off x="1758462" y="3414713"/>
          <a:ext cx="2883877" cy="633412"/>
        </p:xfrm>
        <a:graphic>
          <a:graphicData uri="http://schemas.openxmlformats.org/presentationml/2006/ole">
            <p:oleObj spid="_x0000_s72708" name="Equation" r:id="rId5" imgW="1981200" imgH="393700" progId="Equation.3">
              <p:embed/>
            </p:oleObj>
          </a:graphicData>
        </a:graphic>
      </p:graphicFrame>
      <p:graphicFrame>
        <p:nvGraphicFramePr>
          <p:cNvPr id="103447" name="Object 23"/>
          <p:cNvGraphicFramePr>
            <a:graphicFrameLocks noChangeAspect="1"/>
          </p:cNvGraphicFramePr>
          <p:nvPr/>
        </p:nvGraphicFramePr>
        <p:xfrm>
          <a:off x="4783015" y="3144839"/>
          <a:ext cx="2672862" cy="1152525"/>
        </p:xfrm>
        <a:graphic>
          <a:graphicData uri="http://schemas.openxmlformats.org/presentationml/2006/ole">
            <p:oleObj spid="_x0000_s72709" name="Equation" r:id="rId6" imgW="2070100" imgH="812800" progId="Equation.3">
              <p:embed/>
            </p:oleObj>
          </a:graphicData>
        </a:graphic>
      </p:graphicFrame>
      <p:graphicFrame>
        <p:nvGraphicFramePr>
          <p:cNvPr id="103446" name="Object 22"/>
          <p:cNvGraphicFramePr>
            <a:graphicFrameLocks noChangeAspect="1"/>
          </p:cNvGraphicFramePr>
          <p:nvPr/>
        </p:nvGraphicFramePr>
        <p:xfrm>
          <a:off x="1755531" y="4108451"/>
          <a:ext cx="2963008" cy="1196975"/>
        </p:xfrm>
        <a:graphic>
          <a:graphicData uri="http://schemas.openxmlformats.org/presentationml/2006/ole">
            <p:oleObj spid="_x0000_s72710" name="Equation" r:id="rId7" imgW="2247900" imgH="838200" progId="Equation.3">
              <p:embed/>
            </p:oleObj>
          </a:graphicData>
        </a:graphic>
      </p:graphicFrame>
      <p:graphicFrame>
        <p:nvGraphicFramePr>
          <p:cNvPr id="103445" name="Object 21"/>
          <p:cNvGraphicFramePr>
            <a:graphicFrameLocks noChangeAspect="1"/>
          </p:cNvGraphicFramePr>
          <p:nvPr/>
        </p:nvGraphicFramePr>
        <p:xfrm>
          <a:off x="4853354" y="4167188"/>
          <a:ext cx="3868615" cy="715962"/>
        </p:xfrm>
        <a:graphic>
          <a:graphicData uri="http://schemas.openxmlformats.org/presentationml/2006/ole">
            <p:oleObj spid="_x0000_s72711" name="Equation" r:id="rId8" imgW="2793960" imgH="469800" progId="Equation.3">
              <p:embed/>
            </p:oleObj>
          </a:graphicData>
        </a:graphic>
      </p:graphicFrame>
      <p:sp>
        <p:nvSpPr>
          <p:cNvPr id="103451" name="Rectangle 27"/>
          <p:cNvSpPr>
            <a:spLocks noChangeArrowheads="1"/>
          </p:cNvSpPr>
          <p:nvPr/>
        </p:nvSpPr>
        <p:spPr bwMode="auto">
          <a:xfrm>
            <a:off x="0" y="172402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3452" name="Rectangle 28"/>
          <p:cNvSpPr>
            <a:spLocks noChangeArrowheads="1"/>
          </p:cNvSpPr>
          <p:nvPr/>
        </p:nvSpPr>
        <p:spPr bwMode="auto">
          <a:xfrm>
            <a:off x="0" y="205740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3453" name="Rectangle 29"/>
          <p:cNvSpPr>
            <a:spLocks noChangeArrowheads="1"/>
          </p:cNvSpPr>
          <p:nvPr/>
        </p:nvSpPr>
        <p:spPr bwMode="auto">
          <a:xfrm>
            <a:off x="0" y="244792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3454" name="Rectangle 30"/>
          <p:cNvSpPr>
            <a:spLocks noChangeArrowheads="1"/>
          </p:cNvSpPr>
          <p:nvPr/>
        </p:nvSpPr>
        <p:spPr bwMode="auto">
          <a:xfrm>
            <a:off x="2461846" y="281940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3455" name="Rectangle 31"/>
          <p:cNvSpPr>
            <a:spLocks noChangeArrowheads="1"/>
          </p:cNvSpPr>
          <p:nvPr/>
        </p:nvSpPr>
        <p:spPr bwMode="auto">
          <a:xfrm>
            <a:off x="0" y="363855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3456" name="Rectangle 32"/>
          <p:cNvSpPr>
            <a:spLocks noChangeArrowheads="1"/>
          </p:cNvSpPr>
          <p:nvPr/>
        </p:nvSpPr>
        <p:spPr bwMode="auto">
          <a:xfrm>
            <a:off x="1125415" y="434340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3458" name="Rectangle 34"/>
          <p:cNvSpPr>
            <a:spLocks noChangeArrowheads="1"/>
          </p:cNvSpPr>
          <p:nvPr/>
        </p:nvSpPr>
        <p:spPr bwMode="auto">
          <a:xfrm>
            <a:off x="0" y="32146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3457" name="Object 33"/>
          <p:cNvGraphicFramePr>
            <a:graphicFrameLocks noChangeAspect="1"/>
          </p:cNvGraphicFramePr>
          <p:nvPr/>
        </p:nvGraphicFramePr>
        <p:xfrm>
          <a:off x="1828800" y="5159376"/>
          <a:ext cx="2321169" cy="708025"/>
        </p:xfrm>
        <a:graphic>
          <a:graphicData uri="http://schemas.openxmlformats.org/presentationml/2006/ole">
            <p:oleObj spid="_x0000_s72712" name="Equation" r:id="rId9" imgW="1562100" imgH="431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3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3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3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3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03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3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03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03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 POKOK BAHASAN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 err="1"/>
              <a:t>Konsep</a:t>
            </a:r>
            <a:r>
              <a:rPr lang="en-US" dirty="0"/>
              <a:t> </a:t>
            </a:r>
            <a:r>
              <a:rPr lang="en-US" dirty="0" err="1"/>
              <a:t>turunan</a:t>
            </a:r>
            <a:endParaRPr lang="en-US" dirty="0"/>
          </a:p>
          <a:p>
            <a:pPr lvl="0"/>
            <a:r>
              <a:rPr lang="en-US" dirty="0" err="1"/>
              <a:t>Pengertian</a:t>
            </a:r>
            <a:r>
              <a:rPr lang="en-US" dirty="0"/>
              <a:t> </a:t>
            </a:r>
            <a:r>
              <a:rPr lang="en-US" dirty="0" err="1"/>
              <a:t>turunan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notasi</a:t>
            </a:r>
            <a:r>
              <a:rPr lang="en-US" dirty="0"/>
              <a:t> </a:t>
            </a:r>
            <a:r>
              <a:rPr lang="en-US" dirty="0" err="1"/>
              <a:t>turunan</a:t>
            </a:r>
            <a:r>
              <a:rPr lang="en-US" dirty="0"/>
              <a:t> </a:t>
            </a:r>
          </a:p>
          <a:p>
            <a:pPr lvl="0"/>
            <a:r>
              <a:rPr lang="en-US" dirty="0" err="1"/>
              <a:t>Rumus</a:t>
            </a:r>
            <a:r>
              <a:rPr lang="en-US" dirty="0"/>
              <a:t> </a:t>
            </a:r>
            <a:r>
              <a:rPr lang="en-US" dirty="0" err="1"/>
              <a:t>turunan</a:t>
            </a:r>
            <a:r>
              <a:rPr lang="en-US" dirty="0"/>
              <a:t> </a:t>
            </a:r>
            <a:r>
              <a:rPr lang="en-US" dirty="0" err="1"/>
              <a:t>fungsi</a:t>
            </a:r>
            <a:r>
              <a:rPr lang="en-US" dirty="0"/>
              <a:t> </a:t>
            </a:r>
            <a:r>
              <a:rPr lang="en-US" dirty="0" err="1"/>
              <a:t>aljabar</a:t>
            </a:r>
            <a:endParaRPr lang="en-US" dirty="0"/>
          </a:p>
          <a:p>
            <a:r>
              <a:rPr lang="en-US" dirty="0" err="1"/>
              <a:t>Rumus</a:t>
            </a:r>
            <a:r>
              <a:rPr lang="en-US" dirty="0"/>
              <a:t> </a:t>
            </a:r>
            <a:r>
              <a:rPr lang="en-US" dirty="0" err="1"/>
              <a:t>turunan</a:t>
            </a:r>
            <a:r>
              <a:rPr lang="en-US" dirty="0"/>
              <a:t> </a:t>
            </a:r>
            <a:r>
              <a:rPr lang="en-US" dirty="0" err="1"/>
              <a:t>fungsi</a:t>
            </a:r>
            <a:r>
              <a:rPr lang="en-US" dirty="0"/>
              <a:t> </a:t>
            </a:r>
            <a:r>
              <a:rPr lang="en-US" dirty="0" err="1"/>
              <a:t>trigonometri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DA2EF-66AE-4ADD-AE65-A72573D43929}" type="slidenum">
              <a:rPr lang="en-US"/>
              <a:pPr/>
              <a:t>20</a:t>
            </a:fld>
            <a:endParaRPr lang="en-US"/>
          </a:p>
        </p:txBody>
      </p:sp>
      <p:sp>
        <p:nvSpPr>
          <p:cNvPr id="108552" name="Text Box 8"/>
          <p:cNvSpPr txBox="1">
            <a:spLocks noChangeArrowheads="1"/>
          </p:cNvSpPr>
          <p:nvPr/>
        </p:nvSpPr>
        <p:spPr bwMode="auto">
          <a:xfrm>
            <a:off x="914400" y="1066800"/>
            <a:ext cx="696350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/>
              <a:t>Untuk turunan fungsi trigonometri yang lain dapat diperoleh dengan </a:t>
            </a:r>
          </a:p>
          <a:p>
            <a:r>
              <a:rPr lang="es-ES_tradnl"/>
              <a:t>menerapkan rumus perhitungan turunan, khususnya turunan bentuk u/v </a:t>
            </a:r>
            <a:endParaRPr lang="en-US"/>
          </a:p>
        </p:txBody>
      </p:sp>
      <p:graphicFrame>
        <p:nvGraphicFramePr>
          <p:cNvPr id="108556" name="Object 12"/>
          <p:cNvGraphicFramePr>
            <a:graphicFrameLocks noChangeAspect="1"/>
          </p:cNvGraphicFramePr>
          <p:nvPr/>
        </p:nvGraphicFramePr>
        <p:xfrm>
          <a:off x="964223" y="2006600"/>
          <a:ext cx="2432538" cy="812800"/>
        </p:xfrm>
        <a:graphic>
          <a:graphicData uri="http://schemas.openxmlformats.org/presentationml/2006/ole">
            <p:oleObj spid="_x0000_s73730" name="Equation" r:id="rId3" imgW="1358640" imgH="419040" progId="Equation.3">
              <p:embed/>
            </p:oleObj>
          </a:graphicData>
        </a:graphic>
      </p:graphicFrame>
      <p:graphicFrame>
        <p:nvGraphicFramePr>
          <p:cNvPr id="108555" name="Object 11"/>
          <p:cNvGraphicFramePr>
            <a:graphicFrameLocks noChangeAspect="1"/>
          </p:cNvGraphicFramePr>
          <p:nvPr/>
        </p:nvGraphicFramePr>
        <p:xfrm>
          <a:off x="3585797" y="2057401"/>
          <a:ext cx="1551842" cy="652463"/>
        </p:xfrm>
        <a:graphic>
          <a:graphicData uri="http://schemas.openxmlformats.org/presentationml/2006/ole">
            <p:oleObj spid="_x0000_s73731" name="Equation" r:id="rId4" imgW="1079500" imgH="419100" progId="Equation.3">
              <p:embed/>
            </p:oleObj>
          </a:graphicData>
        </a:graphic>
      </p:graphicFrame>
      <p:graphicFrame>
        <p:nvGraphicFramePr>
          <p:cNvPr id="108554" name="Object 10"/>
          <p:cNvGraphicFramePr>
            <a:graphicFrameLocks noChangeAspect="1"/>
          </p:cNvGraphicFramePr>
          <p:nvPr/>
        </p:nvGraphicFramePr>
        <p:xfrm>
          <a:off x="5345723" y="1990726"/>
          <a:ext cx="914400" cy="676275"/>
        </p:xfrm>
        <a:graphic>
          <a:graphicData uri="http://schemas.openxmlformats.org/presentationml/2006/ole">
            <p:oleObj spid="_x0000_s73732" name="Equation" r:id="rId5" imgW="571252" imgH="393529" progId="Equation.3">
              <p:embed/>
            </p:oleObj>
          </a:graphicData>
        </a:graphic>
      </p:graphicFrame>
      <p:graphicFrame>
        <p:nvGraphicFramePr>
          <p:cNvPr id="108553" name="Object 9"/>
          <p:cNvGraphicFramePr>
            <a:graphicFrameLocks noChangeAspect="1"/>
          </p:cNvGraphicFramePr>
          <p:nvPr/>
        </p:nvGraphicFramePr>
        <p:xfrm>
          <a:off x="6611815" y="2133600"/>
          <a:ext cx="914400" cy="431800"/>
        </p:xfrm>
        <a:graphic>
          <a:graphicData uri="http://schemas.openxmlformats.org/presentationml/2006/ole">
            <p:oleObj spid="_x0000_s73733" name="Equation" r:id="rId6" imgW="520700" imgH="228600" progId="Equation.3">
              <p:embed/>
            </p:oleObj>
          </a:graphicData>
        </a:graphic>
      </p:graphicFrame>
      <p:sp>
        <p:nvSpPr>
          <p:cNvPr id="108557" name="Rectangle 13"/>
          <p:cNvSpPr>
            <a:spLocks noChangeArrowheads="1"/>
          </p:cNvSpPr>
          <p:nvPr/>
        </p:nvSpPr>
        <p:spPr bwMode="auto">
          <a:xfrm>
            <a:off x="0" y="270033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58" name="Rectangle 14"/>
          <p:cNvSpPr>
            <a:spLocks noChangeArrowheads="1"/>
          </p:cNvSpPr>
          <p:nvPr/>
        </p:nvSpPr>
        <p:spPr bwMode="auto">
          <a:xfrm>
            <a:off x="0" y="311943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59" name="Rectangle 15"/>
          <p:cNvSpPr>
            <a:spLocks noChangeArrowheads="1"/>
          </p:cNvSpPr>
          <p:nvPr/>
        </p:nvSpPr>
        <p:spPr bwMode="auto">
          <a:xfrm>
            <a:off x="0" y="353853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60" name="Rectangle 16"/>
          <p:cNvSpPr>
            <a:spLocks noChangeArrowheads="1"/>
          </p:cNvSpPr>
          <p:nvPr/>
        </p:nvSpPr>
        <p:spPr bwMode="auto">
          <a:xfrm>
            <a:off x="0" y="3929063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8564" name="Object 20"/>
          <p:cNvGraphicFramePr>
            <a:graphicFrameLocks noChangeAspect="1"/>
          </p:cNvGraphicFramePr>
          <p:nvPr/>
        </p:nvGraphicFramePr>
        <p:xfrm>
          <a:off x="952500" y="2954339"/>
          <a:ext cx="2181958" cy="712787"/>
        </p:xfrm>
        <a:graphic>
          <a:graphicData uri="http://schemas.openxmlformats.org/presentationml/2006/ole">
            <p:oleObj spid="_x0000_s73734" name="Equation" r:id="rId7" imgW="1384200" imgH="419040" progId="Equation.3">
              <p:embed/>
            </p:oleObj>
          </a:graphicData>
        </a:graphic>
      </p:graphicFrame>
      <p:graphicFrame>
        <p:nvGraphicFramePr>
          <p:cNvPr id="108563" name="Object 19"/>
          <p:cNvGraphicFramePr>
            <a:graphicFrameLocks noChangeAspect="1"/>
          </p:cNvGraphicFramePr>
          <p:nvPr/>
        </p:nvGraphicFramePr>
        <p:xfrm>
          <a:off x="3235569" y="2971800"/>
          <a:ext cx="1828800" cy="685800"/>
        </p:xfrm>
        <a:graphic>
          <a:graphicData uri="http://schemas.openxmlformats.org/presentationml/2006/ole">
            <p:oleObj spid="_x0000_s73735" name="Equation" r:id="rId8" imgW="1206500" imgH="419100" progId="Equation.3">
              <p:embed/>
            </p:oleObj>
          </a:graphicData>
        </a:graphic>
      </p:graphicFrame>
      <p:graphicFrame>
        <p:nvGraphicFramePr>
          <p:cNvPr id="108562" name="Object 18"/>
          <p:cNvGraphicFramePr>
            <a:graphicFrameLocks noChangeAspect="1"/>
          </p:cNvGraphicFramePr>
          <p:nvPr/>
        </p:nvGraphicFramePr>
        <p:xfrm>
          <a:off x="5276851" y="3000376"/>
          <a:ext cx="841131" cy="657225"/>
        </p:xfrm>
        <a:graphic>
          <a:graphicData uri="http://schemas.openxmlformats.org/presentationml/2006/ole">
            <p:oleObj spid="_x0000_s73736" name="Equation" r:id="rId9" imgW="545863" imgH="393529" progId="Equation.3">
              <p:embed/>
            </p:oleObj>
          </a:graphicData>
        </a:graphic>
      </p:graphicFrame>
      <p:graphicFrame>
        <p:nvGraphicFramePr>
          <p:cNvPr id="108561" name="Object 17"/>
          <p:cNvGraphicFramePr>
            <a:graphicFrameLocks noChangeAspect="1"/>
          </p:cNvGraphicFramePr>
          <p:nvPr/>
        </p:nvGraphicFramePr>
        <p:xfrm>
          <a:off x="6400800" y="3103564"/>
          <a:ext cx="1195754" cy="477837"/>
        </p:xfrm>
        <a:graphic>
          <a:graphicData uri="http://schemas.openxmlformats.org/presentationml/2006/ole">
            <p:oleObj spid="_x0000_s73737" name="Equation" r:id="rId10" imgW="622030" imgH="228501" progId="Equation.3">
              <p:embed/>
            </p:oleObj>
          </a:graphicData>
        </a:graphic>
      </p:graphicFrame>
      <p:sp>
        <p:nvSpPr>
          <p:cNvPr id="108565" name="Rectangle 21"/>
          <p:cNvSpPr>
            <a:spLocks noChangeArrowheads="1"/>
          </p:cNvSpPr>
          <p:nvPr/>
        </p:nvSpPr>
        <p:spPr bwMode="auto">
          <a:xfrm>
            <a:off x="0" y="270033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108566" name="Rectangle 22"/>
          <p:cNvSpPr>
            <a:spLocks noChangeArrowheads="1"/>
          </p:cNvSpPr>
          <p:nvPr/>
        </p:nvSpPr>
        <p:spPr bwMode="auto">
          <a:xfrm>
            <a:off x="0" y="320040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67" name="Rectangle 23"/>
          <p:cNvSpPr>
            <a:spLocks noChangeArrowheads="1"/>
          </p:cNvSpPr>
          <p:nvPr/>
        </p:nvSpPr>
        <p:spPr bwMode="auto">
          <a:xfrm>
            <a:off x="0" y="353853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68" name="Rectangle 24"/>
          <p:cNvSpPr>
            <a:spLocks noChangeArrowheads="1"/>
          </p:cNvSpPr>
          <p:nvPr/>
        </p:nvSpPr>
        <p:spPr bwMode="auto">
          <a:xfrm>
            <a:off x="0" y="3929063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8572" name="Object 28"/>
          <p:cNvGraphicFramePr>
            <a:graphicFrameLocks noChangeAspect="1"/>
          </p:cNvGraphicFramePr>
          <p:nvPr/>
        </p:nvGraphicFramePr>
        <p:xfrm>
          <a:off x="986205" y="3851276"/>
          <a:ext cx="2036885" cy="720725"/>
        </p:xfrm>
        <a:graphic>
          <a:graphicData uri="http://schemas.openxmlformats.org/presentationml/2006/ole">
            <p:oleObj spid="_x0000_s73738" name="Equation" r:id="rId11" imgW="1282700" imgH="419100" progId="Equation.3">
              <p:embed/>
            </p:oleObj>
          </a:graphicData>
        </a:graphic>
      </p:graphicFrame>
      <p:graphicFrame>
        <p:nvGraphicFramePr>
          <p:cNvPr id="108571" name="Object 27"/>
          <p:cNvGraphicFramePr>
            <a:graphicFrameLocks noChangeAspect="1"/>
          </p:cNvGraphicFramePr>
          <p:nvPr/>
        </p:nvGraphicFramePr>
        <p:xfrm>
          <a:off x="3163766" y="3859214"/>
          <a:ext cx="851388" cy="655637"/>
        </p:xfrm>
        <a:graphic>
          <a:graphicData uri="http://schemas.openxmlformats.org/presentationml/2006/ole">
            <p:oleObj spid="_x0000_s73739" name="Equation" r:id="rId12" imgW="571252" imgH="406224" progId="Equation.3">
              <p:embed/>
            </p:oleObj>
          </a:graphicData>
        </a:graphic>
      </p:graphicFrame>
      <p:graphicFrame>
        <p:nvGraphicFramePr>
          <p:cNvPr id="108570" name="Object 26"/>
          <p:cNvGraphicFramePr>
            <a:graphicFrameLocks noChangeAspect="1"/>
          </p:cNvGraphicFramePr>
          <p:nvPr/>
        </p:nvGraphicFramePr>
        <p:xfrm>
          <a:off x="4221774" y="3903664"/>
          <a:ext cx="1333500" cy="668337"/>
        </p:xfrm>
        <a:graphic>
          <a:graphicData uri="http://schemas.openxmlformats.org/presentationml/2006/ole">
            <p:oleObj spid="_x0000_s73740" name="Equation" r:id="rId13" imgW="850531" imgH="393529" progId="Equation.3">
              <p:embed/>
            </p:oleObj>
          </a:graphicData>
        </a:graphic>
      </p:graphicFrame>
      <p:graphicFrame>
        <p:nvGraphicFramePr>
          <p:cNvPr id="108569" name="Object 25"/>
          <p:cNvGraphicFramePr>
            <a:graphicFrameLocks noChangeAspect="1"/>
          </p:cNvGraphicFramePr>
          <p:nvPr/>
        </p:nvGraphicFramePr>
        <p:xfrm>
          <a:off x="5767754" y="4079876"/>
          <a:ext cx="1266092" cy="339725"/>
        </p:xfrm>
        <a:graphic>
          <a:graphicData uri="http://schemas.openxmlformats.org/presentationml/2006/ole">
            <p:oleObj spid="_x0000_s73741" name="Equation" r:id="rId14" imgW="774364" imgH="190417" progId="Equation.3">
              <p:embed/>
            </p:oleObj>
          </a:graphicData>
        </a:graphic>
      </p:graphicFrame>
      <p:sp>
        <p:nvSpPr>
          <p:cNvPr id="108573" name="Rectangle 29"/>
          <p:cNvSpPr>
            <a:spLocks noChangeArrowheads="1"/>
          </p:cNvSpPr>
          <p:nvPr/>
        </p:nvSpPr>
        <p:spPr bwMode="auto">
          <a:xfrm>
            <a:off x="0" y="272415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74" name="Rectangle 30"/>
          <p:cNvSpPr>
            <a:spLocks noChangeArrowheads="1"/>
          </p:cNvSpPr>
          <p:nvPr/>
        </p:nvSpPr>
        <p:spPr bwMode="auto">
          <a:xfrm>
            <a:off x="0" y="314325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75" name="Rectangle 31"/>
          <p:cNvSpPr>
            <a:spLocks noChangeArrowheads="1"/>
          </p:cNvSpPr>
          <p:nvPr/>
        </p:nvSpPr>
        <p:spPr bwMode="auto">
          <a:xfrm>
            <a:off x="0" y="355282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76" name="Rectangle 32"/>
          <p:cNvSpPr>
            <a:spLocks noChangeArrowheads="1"/>
          </p:cNvSpPr>
          <p:nvPr/>
        </p:nvSpPr>
        <p:spPr bwMode="auto">
          <a:xfrm>
            <a:off x="0" y="394335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8580" name="Object 36"/>
          <p:cNvGraphicFramePr>
            <a:graphicFrameLocks noChangeAspect="1"/>
          </p:cNvGraphicFramePr>
          <p:nvPr/>
        </p:nvGraphicFramePr>
        <p:xfrm>
          <a:off x="917331" y="4745038"/>
          <a:ext cx="2107223" cy="723900"/>
        </p:xfrm>
        <a:graphic>
          <a:graphicData uri="http://schemas.openxmlformats.org/presentationml/2006/ole">
            <p:oleObj spid="_x0000_s73742" name="Equation" r:id="rId15" imgW="1320227" imgH="418918" progId="Equation.3">
              <p:embed/>
            </p:oleObj>
          </a:graphicData>
        </a:graphic>
      </p:graphicFrame>
      <p:graphicFrame>
        <p:nvGraphicFramePr>
          <p:cNvPr id="108579" name="Object 35"/>
          <p:cNvGraphicFramePr>
            <a:graphicFrameLocks noChangeAspect="1"/>
          </p:cNvGraphicFramePr>
          <p:nvPr/>
        </p:nvGraphicFramePr>
        <p:xfrm>
          <a:off x="3165231" y="4730751"/>
          <a:ext cx="914400" cy="633413"/>
        </p:xfrm>
        <a:graphic>
          <a:graphicData uri="http://schemas.openxmlformats.org/presentationml/2006/ole">
            <p:oleObj spid="_x0000_s73743" name="Equation" r:id="rId16" imgW="609336" imgH="393529" progId="Equation.3">
              <p:embed/>
            </p:oleObj>
          </a:graphicData>
        </a:graphic>
      </p:graphicFrame>
      <p:graphicFrame>
        <p:nvGraphicFramePr>
          <p:cNvPr id="108578" name="Object 34"/>
          <p:cNvGraphicFramePr>
            <a:graphicFrameLocks noChangeAspect="1"/>
          </p:cNvGraphicFramePr>
          <p:nvPr/>
        </p:nvGraphicFramePr>
        <p:xfrm>
          <a:off x="4223238" y="4724401"/>
          <a:ext cx="1400908" cy="644525"/>
        </p:xfrm>
        <a:graphic>
          <a:graphicData uri="http://schemas.openxmlformats.org/presentationml/2006/ole">
            <p:oleObj spid="_x0000_s73744" name="Equation" r:id="rId17" imgW="926698" imgH="393529" progId="Equation.3">
              <p:embed/>
            </p:oleObj>
          </a:graphicData>
        </a:graphic>
      </p:graphicFrame>
      <p:graphicFrame>
        <p:nvGraphicFramePr>
          <p:cNvPr id="108577" name="Object 33"/>
          <p:cNvGraphicFramePr>
            <a:graphicFrameLocks noChangeAspect="1"/>
          </p:cNvGraphicFramePr>
          <p:nvPr/>
        </p:nvGraphicFramePr>
        <p:xfrm>
          <a:off x="5767754" y="4879976"/>
          <a:ext cx="1689589" cy="415925"/>
        </p:xfrm>
        <a:graphic>
          <a:graphicData uri="http://schemas.openxmlformats.org/presentationml/2006/ole">
            <p:oleObj spid="_x0000_s73745" name="Equation" r:id="rId18" imgW="838200" imgH="190500" progId="Equation.3">
              <p:embed/>
            </p:oleObj>
          </a:graphicData>
        </a:graphic>
      </p:graphicFrame>
      <p:sp>
        <p:nvSpPr>
          <p:cNvPr id="108581" name="Rectangle 37"/>
          <p:cNvSpPr>
            <a:spLocks noChangeArrowheads="1"/>
          </p:cNvSpPr>
          <p:nvPr/>
        </p:nvSpPr>
        <p:spPr bwMode="auto">
          <a:xfrm>
            <a:off x="0" y="27336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82" name="Rectangle 38"/>
          <p:cNvSpPr>
            <a:spLocks noChangeArrowheads="1"/>
          </p:cNvSpPr>
          <p:nvPr/>
        </p:nvSpPr>
        <p:spPr bwMode="auto">
          <a:xfrm>
            <a:off x="0" y="31527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83" name="Rectangle 39"/>
          <p:cNvSpPr>
            <a:spLocks noChangeArrowheads="1"/>
          </p:cNvSpPr>
          <p:nvPr/>
        </p:nvSpPr>
        <p:spPr bwMode="auto">
          <a:xfrm>
            <a:off x="0" y="354330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84" name="Rectangle 40"/>
          <p:cNvSpPr>
            <a:spLocks noChangeArrowheads="1"/>
          </p:cNvSpPr>
          <p:nvPr/>
        </p:nvSpPr>
        <p:spPr bwMode="auto">
          <a:xfrm>
            <a:off x="492369" y="381000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8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8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8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8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08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8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08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08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08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08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108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108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2000"/>
                                        <p:tgtEl>
                                          <p:spTgt spid="108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108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2000"/>
                                        <p:tgtEl>
                                          <p:spTgt spid="108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2000"/>
                                        <p:tgtEl>
                                          <p:spTgt spid="108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7" dur="2000"/>
                                        <p:tgtEl>
                                          <p:spTgt spid="108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686800" cy="6172200"/>
          </a:xfrm>
        </p:spPr>
        <p:txBody>
          <a:bodyPr/>
          <a:lstStyle/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en-US" sz="2400" u="sng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Contoh 2: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Tentukan turunan fungsi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cos (sin (2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1 )).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en-US" sz="2400" u="sng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Jawab:</a:t>
            </a:r>
          </a:p>
          <a:p>
            <a:pPr>
              <a:buFont typeface="Wingdings 2" pitchFamily="18" charset="2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Misalkan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 2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1 </a:t>
            </a:r>
          </a:p>
          <a:p>
            <a:pPr>
              <a:lnSpc>
                <a:spcPct val="190000"/>
              </a:lnSpc>
              <a:buFont typeface="Wingdings 2" pitchFamily="18" charset="2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sin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70000"/>
              </a:lnSpc>
              <a:buFont typeface="Wingdings 2" pitchFamily="18" charset="2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cos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629400" y="6569075"/>
            <a:ext cx="2514600" cy="288925"/>
          </a:xfrm>
        </p:spPr>
        <p:txBody>
          <a:bodyPr/>
          <a:lstStyle/>
          <a:p>
            <a:pPr>
              <a:defRPr/>
            </a:pPr>
            <a:fld id="{91804A39-2B41-4F56-87A2-083CFC8F9B29}" type="datetime3">
              <a:rPr lang="en-US"/>
              <a:pPr>
                <a:defRPr/>
              </a:pPr>
              <a:t>13 October 2016</a:t>
            </a:fld>
            <a:endParaRPr lang="en-US" dirty="0"/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/>
          </a:p>
        </p:txBody>
      </p:sp>
      <p:pic>
        <p:nvPicPr>
          <p:cNvPr id="7577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2238375"/>
            <a:ext cx="12858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/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2913063"/>
            <a:ext cx="17811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/>
          </a:p>
        </p:txBody>
      </p:sp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3581400"/>
            <a:ext cx="195262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4267200"/>
            <a:ext cx="252412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/>
          </a:p>
        </p:txBody>
      </p:sp>
      <p:pic>
        <p:nvPicPr>
          <p:cNvPr id="75785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5029200"/>
            <a:ext cx="27336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/>
          </a:p>
        </p:txBody>
      </p:sp>
      <p:pic>
        <p:nvPicPr>
          <p:cNvPr id="75787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5486400"/>
            <a:ext cx="39719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/>
          </a:p>
        </p:txBody>
      </p:sp>
      <p:pic>
        <p:nvPicPr>
          <p:cNvPr id="75789" name="Picture 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6019800"/>
            <a:ext cx="45148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3407" y="53856"/>
            <a:ext cx="8074762" cy="82502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n-NO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F. Turunan Fungsi Eksponen dan </a:t>
            </a:r>
            <a:br>
              <a:rPr lang="nn-NO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nn-NO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Logaritma </a:t>
            </a:r>
            <a:r>
              <a:rPr lang="en-US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b="1" cap="none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Pengayaan</a:t>
            </a:r>
            <a:r>
              <a:rPr lang="en-US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382000" cy="5562600"/>
          </a:xfrm>
        </p:spPr>
        <p:txBody>
          <a:bodyPr/>
          <a:lstStyle/>
          <a:p>
            <a:pPr marL="514350" indent="-514350" eaLnBrk="1" hangingPunct="1">
              <a:lnSpc>
                <a:spcPct val="200000"/>
              </a:lnSpc>
              <a:buFont typeface="Arial" pitchFamily="34" charset="0"/>
              <a:buNone/>
            </a:pPr>
            <a:r>
              <a:rPr lang="nn-NO" sz="24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Turunan Fungsi Eksponen (</a:t>
            </a:r>
            <a:r>
              <a:rPr lang="nn-NO" sz="2400" b="1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 = e</a:t>
            </a:r>
            <a:r>
              <a:rPr lang="nn-NO" sz="2400" b="1" i="1" baseline="30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nn-NO" sz="24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514350" indent="-514350" eaLnBrk="1" hangingPunct="1">
              <a:lnSpc>
                <a:spcPct val="200000"/>
              </a:lnSpc>
              <a:buFont typeface="Arial" pitchFamily="34" charset="0"/>
              <a:buNone/>
            </a:pPr>
            <a:endParaRPr lang="nn-NO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eaLnBrk="1" hangingPunct="1">
              <a:lnSpc>
                <a:spcPct val="200000"/>
              </a:lnSpc>
              <a:buFont typeface="Arial" pitchFamily="34" charset="0"/>
              <a:buNone/>
            </a:pPr>
            <a:endParaRPr lang="nn-NO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eaLnBrk="1" hangingPunct="1">
              <a:lnSpc>
                <a:spcPct val="20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Secara umum, dapat ditentukan turunan fungsi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y = e</a:t>
            </a:r>
            <a:r>
              <a:rPr lang="en-US" sz="2400" i="1" baseline="300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ax + b  </a:t>
            </a:r>
            <a:endParaRPr lang="en-US" sz="2400" i="1" smtClean="0">
              <a:solidFill>
                <a:schemeClr val="tx1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  <a:p>
            <a:pPr marL="514350" indent="-514350" eaLnBrk="1" hangingPunct="1">
              <a:lnSpc>
                <a:spcPct val="200000"/>
              </a:lnSpc>
              <a:buFont typeface="Arial" pitchFamily="34" charset="0"/>
              <a:buNone/>
            </a:pPr>
            <a:endParaRPr lang="en-US" sz="2400" smtClean="0">
              <a:solidFill>
                <a:schemeClr val="tx1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  <a:p>
            <a:pPr marL="514350" indent="-514350" eaLnBrk="1" hangingPunct="1">
              <a:lnSpc>
                <a:spcPct val="200000"/>
              </a:lnSpc>
              <a:buFont typeface="Arial" pitchFamily="34" charset="0"/>
              <a:buNone/>
            </a:pPr>
            <a:endParaRPr lang="en-US" sz="2400" smtClean="0">
              <a:solidFill>
                <a:schemeClr val="tx1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  <a:p>
            <a:pPr marL="514350" indent="-514350" eaLnBrk="1" hangingPunct="1">
              <a:lnSpc>
                <a:spcPct val="200000"/>
              </a:lnSpc>
              <a:buFont typeface="Arial" pitchFamily="34" charset="0"/>
              <a:buNone/>
            </a:pP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828800" y="2362200"/>
            <a:ext cx="4343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s-E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Jika </a:t>
            </a:r>
            <a:r>
              <a:rPr lang="es-ES" sz="2400" i="1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y = e</a:t>
            </a:r>
            <a:r>
              <a:rPr lang="es-ES" sz="2400" i="1" baseline="3000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x</a:t>
            </a:r>
            <a:r>
              <a:rPr lang="es-ES" sz="2400" i="1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</a:t>
            </a:r>
            <a:r>
              <a:rPr lang="es-E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maka </a:t>
            </a:r>
            <a:r>
              <a:rPr lang="es-ES" sz="2400" i="1">
                <a:solidFill>
                  <a:schemeClr val="tx1"/>
                </a:solidFill>
                <a:latin typeface="Arial" pitchFamily="34" charset="0"/>
              </a:rPr>
              <a:t>y' = e</a:t>
            </a:r>
            <a:r>
              <a:rPr lang="es-ES" sz="2400" i="1" baseline="30000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s-ES" sz="2400" i="1">
                <a:solidFill>
                  <a:schemeClr val="tx1"/>
                </a:solidFill>
                <a:latin typeface="Arial" pitchFamily="34" charset="0"/>
              </a:rPr>
              <a:t>.</a:t>
            </a:r>
            <a:endParaRPr lang="en-US" sz="2400" i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447800" y="4572000"/>
            <a:ext cx="5029200" cy="1143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s-E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Jika </a:t>
            </a:r>
            <a:r>
              <a:rPr lang="es-ES" sz="2400" i="1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y = e</a:t>
            </a:r>
            <a:r>
              <a:rPr lang="es-ES" sz="2400" i="1" baseline="3000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ax + b</a:t>
            </a:r>
            <a:r>
              <a:rPr lang="es-ES" sz="2400" i="1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</a:t>
            </a:r>
            <a:r>
              <a:rPr lang="es-E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maka </a:t>
            </a:r>
            <a:r>
              <a:rPr lang="es-ES" sz="2400" i="1">
                <a:solidFill>
                  <a:schemeClr val="tx1"/>
                </a:solidFill>
                <a:latin typeface="Arial" pitchFamily="34" charset="0"/>
              </a:rPr>
              <a:t>y' = ae</a:t>
            </a:r>
            <a:r>
              <a:rPr lang="es-ES" sz="2400" i="1" baseline="30000">
                <a:solidFill>
                  <a:schemeClr val="tx1"/>
                </a:solidFill>
                <a:latin typeface="Arial" pitchFamily="34" charset="0"/>
              </a:rPr>
              <a:t>ax + b </a:t>
            </a:r>
            <a:endParaRPr lang="en-US" sz="2400" i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>
          <a:xfrm>
            <a:off x="6629400" y="6569075"/>
            <a:ext cx="2514600" cy="288925"/>
          </a:xfrm>
        </p:spPr>
        <p:txBody>
          <a:bodyPr/>
          <a:lstStyle/>
          <a:p>
            <a:pPr>
              <a:defRPr/>
            </a:pPr>
            <a:fld id="{DB867DD2-A057-4074-88CD-3622D0AAA6A2}" type="datetime3">
              <a:rPr lang="en-US"/>
              <a:pPr>
                <a:defRPr/>
              </a:pPr>
              <a:t>13 October 2016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33400"/>
            <a:ext cx="8305800" cy="5546725"/>
          </a:xfrm>
        </p:spPr>
        <p:txBody>
          <a:bodyPr>
            <a:normAutofit/>
          </a:bodyPr>
          <a:lstStyle/>
          <a:p>
            <a:pPr marL="514350" indent="-514350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u="sng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Contoh:</a:t>
            </a:r>
          </a:p>
          <a:p>
            <a:pPr marL="514350" indent="-514350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Tentukan turunan dari fungsi berikut.</a:t>
            </a:r>
          </a:p>
          <a:p>
            <a:pPr marL="514350" indent="-514350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a.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y = e</a:t>
            </a:r>
            <a:r>
              <a:rPr lang="en-US" sz="2400" baseline="300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5</a:t>
            </a:r>
            <a:r>
              <a:rPr lang="en-US" sz="2400" i="1" baseline="300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x  </a:t>
            </a:r>
            <a:endParaRPr lang="en-US" sz="2400" i="1" smtClean="0">
              <a:solidFill>
                <a:schemeClr val="tx1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  <a:p>
            <a:pPr marL="514350" indent="-514350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b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. y = e</a:t>
            </a:r>
            <a:r>
              <a:rPr lang="en-US" sz="2400" i="1" baseline="300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–x + </a:t>
            </a:r>
            <a:r>
              <a:rPr lang="en-US" sz="2400" baseline="300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3</a:t>
            </a:r>
            <a:endParaRPr lang="en-US" sz="2400" smtClean="0">
              <a:solidFill>
                <a:schemeClr val="tx1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  <a:p>
            <a:pPr marL="514350" indent="-514350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u="sng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Jawab:</a:t>
            </a:r>
          </a:p>
          <a:p>
            <a:pPr marL="514350" indent="-514350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s-ES" sz="24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a. </a:t>
            </a: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y = e</a:t>
            </a:r>
            <a:r>
              <a:rPr lang="es-ES" sz="2400" baseline="300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5</a:t>
            </a:r>
            <a:r>
              <a:rPr lang="es-ES" sz="2400" i="1" baseline="300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x</a:t>
            </a: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 </a:t>
            </a:r>
            <a:r>
              <a:rPr lang="es-ES" sz="24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maka </a:t>
            </a: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y' = </a:t>
            </a:r>
            <a:r>
              <a:rPr lang="es-ES" sz="24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5</a:t>
            </a: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e</a:t>
            </a:r>
            <a:r>
              <a:rPr lang="es-ES" sz="2400" baseline="300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5</a:t>
            </a:r>
            <a:r>
              <a:rPr lang="es-ES" sz="2400" i="1" baseline="300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x </a:t>
            </a:r>
            <a:endParaRPr lang="es-ES" sz="2400" i="1" smtClean="0">
              <a:solidFill>
                <a:schemeClr val="tx1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  <a:p>
            <a:pPr marL="514350" indent="-514350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s-ES" sz="24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b. </a:t>
            </a: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y = e </a:t>
            </a:r>
            <a:r>
              <a:rPr lang="es-ES" sz="2400" i="1" baseline="300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–x + </a:t>
            </a:r>
            <a:r>
              <a:rPr lang="es-ES" sz="2400" baseline="300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3</a:t>
            </a:r>
            <a:r>
              <a:rPr lang="es-ES" sz="2400" i="1" baseline="300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</a:t>
            </a: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</a:t>
            </a:r>
            <a:r>
              <a:rPr lang="es-ES" sz="24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maka </a:t>
            </a: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y' = –e </a:t>
            </a:r>
            <a:r>
              <a:rPr lang="es-ES" sz="2400" i="1" baseline="300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–x + </a:t>
            </a:r>
            <a:r>
              <a:rPr lang="es-ES" sz="2400" baseline="300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3</a:t>
            </a:r>
            <a:endParaRPr lang="en-US" smtClean="0">
              <a:solidFill>
                <a:schemeClr val="tx1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>
          <a:xfrm>
            <a:off x="6629400" y="6569075"/>
            <a:ext cx="2514600" cy="288925"/>
          </a:xfrm>
        </p:spPr>
        <p:txBody>
          <a:bodyPr/>
          <a:lstStyle/>
          <a:p>
            <a:pPr>
              <a:defRPr/>
            </a:pPr>
            <a:fld id="{5DA348B9-E985-48BC-9195-ABB3B74A0F86}" type="datetime3">
              <a:rPr lang="en-US"/>
              <a:pPr>
                <a:defRPr/>
              </a:pPr>
              <a:t>13 October 2016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762000" y="4876800"/>
            <a:ext cx="334254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3.</a:t>
            </a:r>
            <a:r>
              <a:rPr lang="id-ID" dirty="0"/>
              <a:t>Tentukan turunan </a:t>
            </a:r>
            <a:r>
              <a:rPr lang="en-US" dirty="0" err="1"/>
              <a:t>pertama</a:t>
            </a:r>
            <a:r>
              <a:rPr lang="en-US" dirty="0"/>
              <a:t> </a:t>
            </a:r>
            <a:r>
              <a:rPr lang="id-ID" dirty="0"/>
              <a:t>dari</a:t>
            </a:r>
            <a:r>
              <a:rPr lang="en-US" dirty="0"/>
              <a:t> </a:t>
            </a:r>
          </a:p>
        </p:txBody>
      </p:sp>
      <p:sp>
        <p:nvSpPr>
          <p:cNvPr id="96274" name="Text Box 18"/>
          <p:cNvSpPr txBox="1">
            <a:spLocks noChangeArrowheads="1"/>
          </p:cNvSpPr>
          <p:nvPr/>
        </p:nvSpPr>
        <p:spPr bwMode="auto">
          <a:xfrm>
            <a:off x="1043354" y="1174751"/>
            <a:ext cx="8679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Contoh</a:t>
            </a:r>
          </a:p>
        </p:txBody>
      </p:sp>
      <p:sp>
        <p:nvSpPr>
          <p:cNvPr id="96275" name="Text Box 19"/>
          <p:cNvSpPr txBox="1">
            <a:spLocks noChangeArrowheads="1"/>
          </p:cNvSpPr>
          <p:nvPr/>
        </p:nvSpPr>
        <p:spPr bwMode="auto">
          <a:xfrm>
            <a:off x="1181100" y="1403351"/>
            <a:ext cx="340848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1. Tentukan turunan pertama dari </a:t>
            </a:r>
          </a:p>
        </p:txBody>
      </p:sp>
      <p:graphicFrame>
        <p:nvGraphicFramePr>
          <p:cNvPr id="96276" name="Object 20"/>
          <p:cNvGraphicFramePr>
            <a:graphicFrameLocks noChangeAspect="1"/>
          </p:cNvGraphicFramePr>
          <p:nvPr/>
        </p:nvGraphicFramePr>
        <p:xfrm>
          <a:off x="5251938" y="1403350"/>
          <a:ext cx="1758462" cy="349250"/>
        </p:xfrm>
        <a:graphic>
          <a:graphicData uri="http://schemas.openxmlformats.org/presentationml/2006/ole">
            <p:oleObj spid="_x0000_s20486" name="Equation" r:id="rId3" imgW="1244600" imgH="228600" progId="Equation.3">
              <p:embed/>
            </p:oleObj>
          </a:graphicData>
        </a:graphic>
      </p:graphicFrame>
      <p:sp>
        <p:nvSpPr>
          <p:cNvPr id="96278" name="Text Box 22"/>
          <p:cNvSpPr txBox="1">
            <a:spLocks noChangeArrowheads="1"/>
          </p:cNvSpPr>
          <p:nvPr/>
        </p:nvSpPr>
        <p:spPr bwMode="auto">
          <a:xfrm>
            <a:off x="1415562" y="1741488"/>
            <a:ext cx="89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Jawab :</a:t>
            </a:r>
          </a:p>
        </p:txBody>
      </p:sp>
      <p:sp>
        <p:nvSpPr>
          <p:cNvPr id="96280" name="Rectangle 24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6282" name="Rectangle 26"/>
          <p:cNvSpPr>
            <a:spLocks noChangeArrowheads="1"/>
          </p:cNvSpPr>
          <p:nvPr/>
        </p:nvSpPr>
        <p:spPr bwMode="auto">
          <a:xfrm>
            <a:off x="0" y="331470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6281" name="Object 25"/>
          <p:cNvGraphicFramePr>
            <a:graphicFrameLocks noChangeAspect="1"/>
          </p:cNvGraphicFramePr>
          <p:nvPr/>
        </p:nvGraphicFramePr>
        <p:xfrm>
          <a:off x="1686658" y="2101850"/>
          <a:ext cx="2113085" cy="374650"/>
        </p:xfrm>
        <a:graphic>
          <a:graphicData uri="http://schemas.openxmlformats.org/presentationml/2006/ole">
            <p:oleObj spid="_x0000_s20487" name="Equation" r:id="rId4" imgW="1397000" imgH="228600" progId="Equation.3">
              <p:embed/>
            </p:oleObj>
          </a:graphicData>
        </a:graphic>
      </p:graphicFrame>
      <p:sp>
        <p:nvSpPr>
          <p:cNvPr id="96284" name="Rectangle 28"/>
          <p:cNvSpPr>
            <a:spLocks noChangeArrowheads="1"/>
          </p:cNvSpPr>
          <p:nvPr/>
        </p:nvSpPr>
        <p:spPr bwMode="auto">
          <a:xfrm>
            <a:off x="0" y="33289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6283" name="Object 27"/>
          <p:cNvGraphicFramePr>
            <a:graphicFrameLocks noChangeAspect="1"/>
          </p:cNvGraphicFramePr>
          <p:nvPr/>
        </p:nvGraphicFramePr>
        <p:xfrm>
          <a:off x="3833446" y="2098676"/>
          <a:ext cx="1125415" cy="352425"/>
        </p:xfrm>
        <a:graphic>
          <a:graphicData uri="http://schemas.openxmlformats.org/presentationml/2006/ole">
            <p:oleObj spid="_x0000_s20488" name="Equation" r:id="rId5" imgW="698197" imgH="203112" progId="Equation.3">
              <p:embed/>
            </p:oleObj>
          </a:graphicData>
        </a:graphic>
      </p:graphicFrame>
      <p:sp>
        <p:nvSpPr>
          <p:cNvPr id="96285" name="Text Box 29"/>
          <p:cNvSpPr txBox="1">
            <a:spLocks noChangeArrowheads="1"/>
          </p:cNvSpPr>
          <p:nvPr/>
        </p:nvSpPr>
        <p:spPr bwMode="auto">
          <a:xfrm>
            <a:off x="762000" y="2605087"/>
            <a:ext cx="340848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2. Tentukan turunan pertama dari </a:t>
            </a:r>
          </a:p>
        </p:txBody>
      </p:sp>
      <p:sp>
        <p:nvSpPr>
          <p:cNvPr id="96287" name="Rectangle 31"/>
          <p:cNvSpPr>
            <a:spLocks noChangeArrowheads="1"/>
          </p:cNvSpPr>
          <p:nvPr/>
        </p:nvSpPr>
        <p:spPr bwMode="auto">
          <a:xfrm>
            <a:off x="0" y="331470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6286" name="Object 30"/>
          <p:cNvGraphicFramePr>
            <a:graphicFrameLocks noChangeAspect="1"/>
          </p:cNvGraphicFramePr>
          <p:nvPr/>
        </p:nvGraphicFramePr>
        <p:xfrm>
          <a:off x="4572000" y="2635250"/>
          <a:ext cx="2250831" cy="323850"/>
        </p:xfrm>
        <a:graphic>
          <a:graphicData uri="http://schemas.openxmlformats.org/presentationml/2006/ole">
            <p:oleObj spid="_x0000_s20489" name="Equation" r:id="rId6" imgW="1727200" imgH="228600" progId="Equation.3">
              <p:embed/>
            </p:oleObj>
          </a:graphicData>
        </a:graphic>
      </p:graphicFrame>
      <p:sp>
        <p:nvSpPr>
          <p:cNvPr id="96288" name="Text Box 32"/>
          <p:cNvSpPr txBox="1">
            <a:spLocks noChangeArrowheads="1"/>
          </p:cNvSpPr>
          <p:nvPr/>
        </p:nvSpPr>
        <p:spPr bwMode="auto">
          <a:xfrm>
            <a:off x="1414096" y="2895601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Jawab :</a:t>
            </a:r>
          </a:p>
        </p:txBody>
      </p:sp>
      <p:sp>
        <p:nvSpPr>
          <p:cNvPr id="96290" name="Rectangle 34"/>
          <p:cNvSpPr>
            <a:spLocks noChangeArrowheads="1"/>
          </p:cNvSpPr>
          <p:nvPr/>
        </p:nvSpPr>
        <p:spPr bwMode="auto">
          <a:xfrm>
            <a:off x="0" y="331470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6289" name="Object 33"/>
          <p:cNvGraphicFramePr>
            <a:graphicFrameLocks noChangeAspect="1"/>
          </p:cNvGraphicFramePr>
          <p:nvPr/>
        </p:nvGraphicFramePr>
        <p:xfrm>
          <a:off x="1617785" y="3352801"/>
          <a:ext cx="3798277" cy="360363"/>
        </p:xfrm>
        <a:graphic>
          <a:graphicData uri="http://schemas.openxmlformats.org/presentationml/2006/ole">
            <p:oleObj spid="_x0000_s20490" name="Equation" r:id="rId7" imgW="2616200" imgH="228600" progId="Equation.3">
              <p:embed/>
            </p:oleObj>
          </a:graphicData>
        </a:graphic>
      </p:graphicFrame>
      <p:sp>
        <p:nvSpPr>
          <p:cNvPr id="96292" name="Rectangle 36"/>
          <p:cNvSpPr>
            <a:spLocks noChangeArrowheads="1"/>
          </p:cNvSpPr>
          <p:nvPr/>
        </p:nvSpPr>
        <p:spPr bwMode="auto">
          <a:xfrm>
            <a:off x="0" y="33289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6291" name="Object 35"/>
          <p:cNvGraphicFramePr>
            <a:graphicFrameLocks noChangeAspect="1"/>
          </p:cNvGraphicFramePr>
          <p:nvPr/>
        </p:nvGraphicFramePr>
        <p:xfrm>
          <a:off x="2136531" y="3838576"/>
          <a:ext cx="3842238" cy="346075"/>
        </p:xfrm>
        <a:graphic>
          <a:graphicData uri="http://schemas.openxmlformats.org/presentationml/2006/ole">
            <p:oleObj spid="_x0000_s20491" name="Equation" r:id="rId8" imgW="2413000" imgH="203200" progId="Equation.3">
              <p:embed/>
            </p:oleObj>
          </a:graphicData>
        </a:graphic>
      </p:graphicFrame>
      <p:sp>
        <p:nvSpPr>
          <p:cNvPr id="96294" name="Rectangle 38"/>
          <p:cNvSpPr>
            <a:spLocks noChangeArrowheads="1"/>
          </p:cNvSpPr>
          <p:nvPr/>
        </p:nvSpPr>
        <p:spPr bwMode="auto">
          <a:xfrm>
            <a:off x="0" y="33289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6293" name="Object 37"/>
          <p:cNvGraphicFramePr>
            <a:graphicFrameLocks noChangeAspect="1"/>
          </p:cNvGraphicFramePr>
          <p:nvPr/>
        </p:nvGraphicFramePr>
        <p:xfrm>
          <a:off x="2145323" y="4267200"/>
          <a:ext cx="2542443" cy="349250"/>
        </p:xfrm>
        <a:graphic>
          <a:graphicData uri="http://schemas.openxmlformats.org/presentationml/2006/ole">
            <p:oleObj spid="_x0000_s20492" name="Equation" r:id="rId9" imgW="1587240" imgH="203040" progId="Equation.3">
              <p:embed/>
            </p:oleObj>
          </a:graphicData>
        </a:graphic>
      </p:graphicFrame>
      <p:sp>
        <p:nvSpPr>
          <p:cNvPr id="96295" name="Text Box 39"/>
          <p:cNvSpPr txBox="1">
            <a:spLocks noChangeArrowheads="1"/>
          </p:cNvSpPr>
          <p:nvPr/>
        </p:nvSpPr>
        <p:spPr bwMode="auto">
          <a:xfrm>
            <a:off x="1355481" y="5030788"/>
            <a:ext cx="89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Jawab :</a:t>
            </a:r>
          </a:p>
        </p:txBody>
      </p:sp>
      <p:graphicFrame>
        <p:nvGraphicFramePr>
          <p:cNvPr id="20493" name="Object 13"/>
          <p:cNvGraphicFramePr>
            <a:graphicFrameLocks noChangeAspect="1"/>
          </p:cNvGraphicFramePr>
          <p:nvPr/>
        </p:nvGraphicFramePr>
        <p:xfrm>
          <a:off x="4810125" y="4765675"/>
          <a:ext cx="1209675" cy="492125"/>
        </p:xfrm>
        <a:graphic>
          <a:graphicData uri="http://schemas.openxmlformats.org/presentationml/2006/ole">
            <p:oleObj spid="_x0000_s20493" name="Equation" r:id="rId10" imgW="863225" imgH="393529" progId="Equation.3">
              <p:embed/>
            </p:oleObj>
          </a:graphicData>
        </a:graphic>
      </p:graphicFrame>
      <p:graphicFrame>
        <p:nvGraphicFramePr>
          <p:cNvPr id="20494" name="Object 14"/>
          <p:cNvGraphicFramePr>
            <a:graphicFrameLocks noChangeAspect="1"/>
          </p:cNvGraphicFramePr>
          <p:nvPr/>
        </p:nvGraphicFramePr>
        <p:xfrm>
          <a:off x="4729163" y="5467350"/>
          <a:ext cx="1936750" cy="704850"/>
        </p:xfrm>
        <a:graphic>
          <a:graphicData uri="http://schemas.openxmlformats.org/presentationml/2006/ole">
            <p:oleObj spid="_x0000_s20494" name="Equation" r:id="rId11" imgW="1028520" imgH="419040" progId="Equation.3">
              <p:embed/>
            </p:oleObj>
          </a:graphicData>
        </a:graphic>
      </p:graphicFrame>
      <p:graphicFrame>
        <p:nvGraphicFramePr>
          <p:cNvPr id="20495" name="Object 15"/>
          <p:cNvGraphicFramePr>
            <a:graphicFrameLocks noChangeAspect="1"/>
          </p:cNvGraphicFramePr>
          <p:nvPr/>
        </p:nvGraphicFramePr>
        <p:xfrm>
          <a:off x="1905000" y="5475288"/>
          <a:ext cx="2824163" cy="687387"/>
        </p:xfrm>
        <a:graphic>
          <a:graphicData uri="http://schemas.openxmlformats.org/presentationml/2006/ole">
            <p:oleObj spid="_x0000_s20495" name="Equation" r:id="rId12" imgW="1625400" imgH="444240" progId="Equation.3">
              <p:embed/>
            </p:oleObj>
          </a:graphicData>
        </a:graphic>
      </p:graphicFrame>
      <p:graphicFrame>
        <p:nvGraphicFramePr>
          <p:cNvPr id="20496" name="Object 16"/>
          <p:cNvGraphicFramePr>
            <a:graphicFrameLocks noChangeAspect="1"/>
          </p:cNvGraphicFramePr>
          <p:nvPr/>
        </p:nvGraphicFramePr>
        <p:xfrm>
          <a:off x="6827838" y="5408613"/>
          <a:ext cx="1612900" cy="728662"/>
        </p:xfrm>
        <a:graphic>
          <a:graphicData uri="http://schemas.openxmlformats.org/presentationml/2006/ole">
            <p:oleObj spid="_x0000_s20496" name="Equation" r:id="rId13" imgW="85068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6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6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96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96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96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96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96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96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96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96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96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96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8" dur="2000"/>
                                        <p:tgtEl>
                                          <p:spTgt spid="96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1" dur="2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6" dur="2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1" dur="2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6" dur="2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  <p:bldP spid="96274" grpId="0"/>
      <p:bldP spid="96275" grpId="0"/>
      <p:bldP spid="96278" grpId="0"/>
      <p:bldP spid="96285" grpId="0"/>
      <p:bldP spid="96288" grpId="0"/>
      <p:bldP spid="9629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</a:t>
            </a:r>
            <a:r>
              <a:rPr lang="en-US" dirty="0" err="1" smtClean="0"/>
              <a:t>Tentukan</a:t>
            </a:r>
            <a:r>
              <a:rPr lang="en-US" dirty="0" smtClean="0"/>
              <a:t> </a:t>
            </a:r>
            <a:r>
              <a:rPr lang="en-US" dirty="0" err="1" smtClean="0"/>
              <a:t>turunkan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2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endParaRPr lang="en-US" dirty="0"/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5562600" y="1295400"/>
          <a:ext cx="1981200" cy="442912"/>
        </p:xfrm>
        <a:graphic>
          <a:graphicData uri="http://schemas.openxmlformats.org/presentationml/2006/ole">
            <p:oleObj spid="_x0000_s21506" name="Equation" r:id="rId3" imgW="939800" imgH="228600" progId="Equation.3">
              <p:embed/>
            </p:oleObj>
          </a:graphicData>
        </a:graphic>
      </p:graphicFrame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990600" y="3429000"/>
          <a:ext cx="2146300" cy="441325"/>
        </p:xfrm>
        <a:graphic>
          <a:graphicData uri="http://schemas.openxmlformats.org/presentationml/2006/ole">
            <p:oleObj spid="_x0000_s21507" name="Equation" r:id="rId4" imgW="1028700" imgH="228600" progId="Equation.3">
              <p:embed/>
            </p:oleObj>
          </a:graphicData>
        </a:graphic>
      </p:graphicFrame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3278188" y="3409950"/>
          <a:ext cx="2741612" cy="407987"/>
        </p:xfrm>
        <a:graphic>
          <a:graphicData uri="http://schemas.openxmlformats.org/presentationml/2006/ole">
            <p:oleObj spid="_x0000_s21508" name="Equation" r:id="rId5" imgW="1168200" imgH="19044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90600" y="2590800"/>
            <a:ext cx="743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jawab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Aplikasi</a:t>
            </a:r>
            <a:r>
              <a:rPr lang="en-US" dirty="0" smtClean="0"/>
              <a:t> </a:t>
            </a:r>
            <a:r>
              <a:rPr lang="en-US" dirty="0" err="1" smtClean="0"/>
              <a:t>turunan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err="1" smtClean="0">
                <a:solidFill>
                  <a:srgbClr val="FF0066"/>
                </a:solidFill>
              </a:rPr>
              <a:t>Aplikasi</a:t>
            </a:r>
            <a:r>
              <a:rPr lang="en-US" b="1" dirty="0" smtClean="0">
                <a:solidFill>
                  <a:srgbClr val="FF0066"/>
                </a:solidFill>
              </a:rPr>
              <a:t>:</a:t>
            </a:r>
            <a:r>
              <a:rPr lang="en-US" dirty="0" smtClean="0"/>
              <a:t> </a:t>
            </a:r>
            <a:r>
              <a:rPr lang="en-US" dirty="0" err="1" smtClean="0"/>
              <a:t>mencari</a:t>
            </a:r>
            <a:r>
              <a:rPr lang="en-US" dirty="0" smtClean="0"/>
              <a:t> </a:t>
            </a:r>
            <a:r>
              <a:rPr lang="en-US" dirty="0" err="1" smtClean="0"/>
              <a:t>kecepatan</a:t>
            </a:r>
            <a:r>
              <a:rPr lang="en-US" dirty="0" smtClean="0"/>
              <a:t> </a:t>
            </a:r>
            <a:r>
              <a:rPr lang="en-US" dirty="0" err="1" smtClean="0"/>
              <a:t>sesaat</a:t>
            </a:r>
            <a:r>
              <a:rPr lang="en-US" dirty="0" smtClean="0"/>
              <a:t> (</a:t>
            </a:r>
            <a:r>
              <a:rPr lang="en-US" dirty="0" err="1" smtClean="0"/>
              <a:t>fisika</a:t>
            </a:r>
            <a:r>
              <a:rPr lang="en-US" dirty="0" smtClean="0"/>
              <a:t>), </a:t>
            </a:r>
            <a:r>
              <a:rPr lang="en-US" dirty="0" err="1" smtClean="0"/>
              <a:t>laju</a:t>
            </a:r>
            <a:r>
              <a:rPr lang="en-US" dirty="0" smtClean="0"/>
              <a:t> </a:t>
            </a:r>
            <a:r>
              <a:rPr lang="en-US" dirty="0" err="1" smtClean="0"/>
              <a:t>pertumbuhan</a:t>
            </a:r>
            <a:r>
              <a:rPr lang="en-US" dirty="0" smtClean="0"/>
              <a:t> </a:t>
            </a:r>
            <a:r>
              <a:rPr lang="en-US" dirty="0" err="1" smtClean="0"/>
              <a:t>organisme</a:t>
            </a:r>
            <a:r>
              <a:rPr lang="en-US" dirty="0" smtClean="0"/>
              <a:t> (</a:t>
            </a:r>
            <a:r>
              <a:rPr lang="en-US" dirty="0" err="1" smtClean="0"/>
              <a:t>biologi</a:t>
            </a:r>
            <a:r>
              <a:rPr lang="en-US" dirty="0" smtClean="0"/>
              <a:t>), </a:t>
            </a:r>
            <a:r>
              <a:rPr lang="en-US" dirty="0" err="1" smtClean="0"/>
              <a:t>keuntungan</a:t>
            </a:r>
            <a:r>
              <a:rPr lang="en-US" dirty="0" smtClean="0"/>
              <a:t> </a:t>
            </a:r>
            <a:r>
              <a:rPr lang="en-US" dirty="0" err="1" smtClean="0"/>
              <a:t>marjinal</a:t>
            </a:r>
            <a:r>
              <a:rPr lang="en-US" dirty="0" smtClean="0"/>
              <a:t> (</a:t>
            </a:r>
            <a:r>
              <a:rPr lang="en-US" dirty="0" err="1" smtClean="0"/>
              <a:t>ekonomi</a:t>
            </a:r>
            <a:r>
              <a:rPr lang="en-US" dirty="0" smtClean="0"/>
              <a:t>), </a:t>
            </a:r>
            <a:r>
              <a:rPr lang="en-US" dirty="0" err="1" smtClean="0"/>
              <a:t>dll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30212" y="381000"/>
            <a:ext cx="8229601" cy="48736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cap="none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Aplikasi</a:t>
            </a:r>
            <a:r>
              <a:rPr lang="en-US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cap="none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Turunan</a:t>
            </a:r>
            <a:endParaRPr lang="en-US" b="1" cap="non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ClrTx/>
              <a:buSzPct val="100000"/>
              <a:buFont typeface="Arial" pitchFamily="34" charset="0"/>
              <a:buAutoNum type="arabicPeriod"/>
            </a:pPr>
            <a:r>
              <a:rPr lang="en-US" sz="24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Menentukan Persamaan Garis Singgung Kurva</a:t>
            </a:r>
          </a:p>
          <a:p>
            <a:pPr eaLnBrk="1" hangingPunct="1">
              <a:lnSpc>
                <a:spcPct val="150000"/>
              </a:lnSpc>
              <a:buClrTx/>
              <a:buSzPct val="100000"/>
              <a:buFont typeface="Wingdings" pitchFamily="2" charset="2"/>
              <a:buChar char="v"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Persamaan garis di titik </a:t>
            </a:r>
            <a:r>
              <a:rPr lang="en-US" sz="2400" smtClean="0">
                <a:solidFill>
                  <a:schemeClr val="tx1"/>
                </a:solidFill>
              </a:rPr>
              <a:t>(</a:t>
            </a:r>
            <a:r>
              <a:rPr lang="en-US" sz="2400" i="1" smtClean="0">
                <a:solidFill>
                  <a:schemeClr val="tx1"/>
                </a:solidFill>
              </a:rPr>
              <a:t>a, b</a:t>
            </a:r>
            <a:r>
              <a:rPr lang="en-US" sz="2400" smtClean="0">
                <a:solidFill>
                  <a:schemeClr val="tx1"/>
                </a:solidFill>
              </a:rPr>
              <a:t>)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dan bergradien m adalah </a:t>
            </a:r>
          </a:p>
          <a:p>
            <a:pPr eaLnBrk="1" hangingPunct="1">
              <a:lnSpc>
                <a:spcPct val="150000"/>
              </a:lnSpc>
              <a:buClrTx/>
              <a:buSzPct val="100000"/>
              <a:buFont typeface="Wingdings 2" pitchFamily="18" charset="2"/>
              <a:buNone/>
            </a:pP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y – b = m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en-US" sz="2400" i="1" smtClean="0">
                <a:solidFill>
                  <a:schemeClr val="tx1"/>
                </a:solidFill>
              </a:rPr>
              <a:t>– a</a:t>
            </a:r>
            <a:r>
              <a:rPr lang="en-US" sz="2400" smtClean="0">
                <a:solidFill>
                  <a:schemeClr val="tx1"/>
                </a:solidFill>
              </a:rPr>
              <a:t>)</a:t>
            </a:r>
            <a:r>
              <a:rPr lang="en-US" sz="2400" i="1" smtClean="0">
                <a:solidFill>
                  <a:schemeClr val="tx1"/>
                </a:solidFill>
              </a:rPr>
              <a:t>. </a:t>
            </a:r>
          </a:p>
          <a:p>
            <a:pPr eaLnBrk="1" hangingPunct="1">
              <a:lnSpc>
                <a:spcPct val="150000"/>
              </a:lnSpc>
              <a:buClrTx/>
              <a:buSzPct val="100000"/>
              <a:buFont typeface="Wingdings" pitchFamily="2" charset="2"/>
              <a:buChar char="v"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Karena gradien garis singgung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di titik </a:t>
            </a:r>
            <a:r>
              <a:rPr lang="en-US" sz="2400" smtClean="0">
                <a:solidFill>
                  <a:schemeClr val="tx1"/>
                </a:solidFill>
              </a:rPr>
              <a:t>(</a:t>
            </a:r>
            <a:r>
              <a:rPr lang="en-US" sz="2400" i="1" smtClean="0">
                <a:solidFill>
                  <a:schemeClr val="tx1"/>
                </a:solidFill>
              </a:rPr>
              <a:t>a, b</a:t>
            </a:r>
            <a:r>
              <a:rPr lang="en-US" sz="2400" smtClean="0">
                <a:solidFill>
                  <a:schemeClr val="tx1"/>
                </a:solidFill>
              </a:rPr>
              <a:t>)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adalah </a:t>
            </a:r>
          </a:p>
          <a:p>
            <a:pPr eaLnBrk="1" hangingPunct="1">
              <a:lnSpc>
                <a:spcPct val="150000"/>
              </a:lnSpc>
              <a:buClrTx/>
              <a:buSzPct val="100000"/>
              <a:buFont typeface="Wingdings 2" pitchFamily="18" charset="2"/>
              <a:buNone/>
            </a:pP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y' = f</a:t>
            </a:r>
            <a:r>
              <a:rPr lang="en-US" sz="2400" i="1" smtClean="0">
                <a:solidFill>
                  <a:schemeClr val="tx1"/>
                </a:solidFill>
              </a:rPr>
              <a:t>'</a:t>
            </a:r>
            <a:r>
              <a:rPr lang="en-US" sz="2400" smtClean="0">
                <a:solidFill>
                  <a:schemeClr val="tx1"/>
                </a:solidFill>
              </a:rPr>
              <a:t>(</a:t>
            </a:r>
            <a:r>
              <a:rPr lang="en-US" sz="2400" i="1" smtClean="0">
                <a:solidFill>
                  <a:schemeClr val="tx1"/>
                </a:solidFill>
              </a:rPr>
              <a:t>a</a:t>
            </a:r>
            <a:r>
              <a:rPr lang="en-US" sz="2400" smtClean="0">
                <a:solidFill>
                  <a:schemeClr val="tx1"/>
                </a:solidFill>
              </a:rPr>
              <a:t>)</a:t>
            </a:r>
            <a:r>
              <a:rPr lang="en-US" sz="2400" i="1" smtClean="0">
                <a:solidFill>
                  <a:schemeClr val="tx1"/>
                </a:solidFill>
              </a:rPr>
              <a:t>,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persamaannya dapat dirumuskan dengan</a:t>
            </a:r>
          </a:p>
          <a:p>
            <a:pPr eaLnBrk="1" hangingPunct="1">
              <a:lnSpc>
                <a:spcPct val="140000"/>
              </a:lnSpc>
              <a:buFont typeface="Arial" pitchFamily="34" charset="0"/>
              <a:buNone/>
            </a:pPr>
            <a:endParaRPr lang="en-US" sz="15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40000"/>
              </a:lnSpc>
              <a:buFont typeface="Arial" pitchFamily="34" charset="0"/>
              <a:buNone/>
            </a:pPr>
            <a:endParaRPr lang="en-US" sz="20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17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17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17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17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905000" y="4343400"/>
            <a:ext cx="3810000" cy="762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s-ES" sz="24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 – b = f'</a:t>
            </a:r>
            <a:r>
              <a:rPr lang="es-E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s-ES" sz="24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s-E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)(</a:t>
            </a:r>
            <a:r>
              <a:rPr lang="es-ES" sz="24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 – a</a:t>
            </a:r>
            <a:r>
              <a:rPr lang="es-E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24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>
          <a:xfrm>
            <a:off x="6629400" y="6569075"/>
            <a:ext cx="2514600" cy="288925"/>
          </a:xfrm>
        </p:spPr>
        <p:txBody>
          <a:bodyPr/>
          <a:lstStyle/>
          <a:p>
            <a:pPr>
              <a:defRPr/>
            </a:pPr>
            <a:fld id="{C8B0A7BE-E9F9-4C08-8D83-9B1A32DAFC4D}" type="datetime3">
              <a:rPr lang="en-US"/>
              <a:pPr>
                <a:defRPr/>
              </a:pPr>
              <a:t>13 October 2016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686800" cy="5546725"/>
          </a:xfrm>
        </p:spPr>
        <p:txBody>
          <a:bodyPr>
            <a:normAutofit/>
          </a:bodyPr>
          <a:lstStyle/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en-US" sz="2400" u="sng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Contoh:</a:t>
            </a:r>
          </a:p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Tentukan persamaan garis singgung fungsi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=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baseline="30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di titik </a:t>
            </a:r>
          </a:p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(2, 4).</a:t>
            </a:r>
          </a:p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en-US" sz="2400" u="sng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Jawab:</a:t>
            </a:r>
          </a:p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x</a:t>
            </a:r>
            <a:r>
              <a:rPr lang="en-US" sz="2400" i="1" baseline="30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f'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x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)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=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2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x. </a:t>
            </a:r>
          </a:p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f'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(2) = 2(2) = 4.</a:t>
            </a:r>
          </a:p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sv-SE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Oleh karena itu, persamaan garis singgungnya adalah</a:t>
            </a:r>
          </a:p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y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4 = 4(x – 2)</a:t>
            </a:r>
          </a:p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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y =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4</a:t>
            </a:r>
            <a:endParaRPr lang="en-US" sz="2400" u="sng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US" sz="3000" smtClean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>
          <a:xfrm>
            <a:off x="6629400" y="6569075"/>
            <a:ext cx="2514600" cy="288925"/>
          </a:xfrm>
        </p:spPr>
        <p:txBody>
          <a:bodyPr/>
          <a:lstStyle/>
          <a:p>
            <a:pPr>
              <a:defRPr/>
            </a:pPr>
            <a:fld id="{67174BF9-BC2B-4C05-9819-E432DC317660}" type="datetime3">
              <a:rPr lang="en-US"/>
              <a:pPr>
                <a:defRPr/>
              </a:pPr>
              <a:t>13 October 2016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80" name="Rectangle 24"/>
          <p:cNvSpPr>
            <a:spLocks noChangeArrowheads="1"/>
          </p:cNvSpPr>
          <p:nvPr/>
        </p:nvSpPr>
        <p:spPr bwMode="auto">
          <a:xfrm>
            <a:off x="2057400" y="4876800"/>
            <a:ext cx="40386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79" name="Rectangle 23"/>
          <p:cNvSpPr>
            <a:spLocks noChangeArrowheads="1"/>
          </p:cNvSpPr>
          <p:nvPr/>
        </p:nvSpPr>
        <p:spPr bwMode="auto">
          <a:xfrm>
            <a:off x="1981200" y="3352800"/>
            <a:ext cx="42672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382000" cy="55626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sz="24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Perhitungan Kecepatan dan Percepatan</a:t>
            </a:r>
            <a:endParaRPr lang="en-US" sz="2400" i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endParaRPr lang="en-US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Kecepatan rata-rata =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= </a:t>
            </a:r>
          </a:p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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 =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perubahan jarak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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 =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perubahan waktu.</a:t>
            </a:r>
          </a:p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Jika </a:t>
            </a:r>
            <a:r>
              <a:rPr lang="el-GR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 →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kecepatan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v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dirumuskan dengan</a:t>
            </a:r>
          </a:p>
          <a:p>
            <a:pPr algn="just" eaLnBrk="1" hangingPunct="1">
              <a:lnSpc>
                <a:spcPct val="190000"/>
              </a:lnSpc>
              <a:buFont typeface="Arial" pitchFamily="34" charset="0"/>
              <a:buNone/>
            </a:pP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v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= 	    atau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= </a:t>
            </a:r>
          </a:p>
          <a:p>
            <a:pPr algn="just" eaLnBrk="1" hangingPunct="1">
              <a:lnSpc>
                <a:spcPct val="190000"/>
              </a:lnSpc>
              <a:buFont typeface="Arial" pitchFamily="34" charset="0"/>
              <a:buNone/>
            </a:pPr>
            <a:r>
              <a:rPr lang="es-E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Misalkan percepatan pada saat </a:t>
            </a: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 </a:t>
            </a:r>
            <a:r>
              <a:rPr lang="es-E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dinotasikan dengan </a:t>
            </a: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s-E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s-E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 eaLnBrk="1" hangingPunct="1">
              <a:lnSpc>
                <a:spcPct val="150000"/>
              </a:lnSpc>
              <a:spcBef>
                <a:spcPts val="1200"/>
              </a:spcBef>
              <a:buFont typeface="Arial" pitchFamily="34" charset="0"/>
              <a:buNone/>
            </a:pP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a</a:t>
            </a:r>
            <a:r>
              <a:rPr lang="es-E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s-E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s-E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= </a:t>
            </a: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05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4506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4506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4506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quarter" idx="10"/>
          </p:nvPr>
        </p:nvSpPr>
        <p:spPr>
          <a:xfrm>
            <a:off x="6629400" y="6569075"/>
            <a:ext cx="2514600" cy="288925"/>
          </a:xfrm>
        </p:spPr>
        <p:txBody>
          <a:bodyPr/>
          <a:lstStyle/>
          <a:p>
            <a:pPr>
              <a:defRPr/>
            </a:pPr>
            <a:fld id="{5B6898C8-6092-4CEF-8F8B-699892C38C3B}" type="datetime3">
              <a:rPr lang="en-US"/>
              <a:pPr>
                <a:defRPr/>
              </a:pPr>
              <a:t>13 October 2016</a:t>
            </a:fld>
            <a:endParaRPr lang="en-US" dirty="0"/>
          </a:p>
        </p:txBody>
      </p:sp>
      <p:sp>
        <p:nvSpPr>
          <p:cNvPr id="4506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/>
          </a:p>
        </p:txBody>
      </p:sp>
      <p:sp>
        <p:nvSpPr>
          <p:cNvPr id="4506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/>
          </a:p>
        </p:txBody>
      </p:sp>
      <p:graphicFrame>
        <p:nvGraphicFramePr>
          <p:cNvPr id="45075" name="Object 19"/>
          <p:cNvGraphicFramePr>
            <a:graphicFrameLocks noChangeAspect="1"/>
          </p:cNvGraphicFramePr>
          <p:nvPr/>
        </p:nvGraphicFramePr>
        <p:xfrm>
          <a:off x="4384675" y="1447800"/>
          <a:ext cx="492125" cy="762000"/>
        </p:xfrm>
        <a:graphic>
          <a:graphicData uri="http://schemas.openxmlformats.org/presentationml/2006/ole">
            <p:oleObj spid="_x0000_s74754" name="Equation" r:id="rId3" imgW="253800" imgH="393480" progId="Equation.3">
              <p:embed/>
            </p:oleObj>
          </a:graphicData>
        </a:graphic>
      </p:graphicFrame>
      <p:graphicFrame>
        <p:nvGraphicFramePr>
          <p:cNvPr id="45076" name="Object 20"/>
          <p:cNvGraphicFramePr>
            <a:graphicFrameLocks noChangeAspect="1"/>
          </p:cNvGraphicFramePr>
          <p:nvPr/>
        </p:nvGraphicFramePr>
        <p:xfrm>
          <a:off x="3113088" y="3452813"/>
          <a:ext cx="466725" cy="762000"/>
        </p:xfrm>
        <a:graphic>
          <a:graphicData uri="http://schemas.openxmlformats.org/presentationml/2006/ole">
            <p:oleObj spid="_x0000_s74755" name="Equation" r:id="rId4" imgW="241200" imgH="393480" progId="Equation.3">
              <p:embed/>
            </p:oleObj>
          </a:graphicData>
        </a:graphic>
      </p:graphicFrame>
      <p:graphicFrame>
        <p:nvGraphicFramePr>
          <p:cNvPr id="45077" name="Object 21"/>
          <p:cNvGraphicFramePr>
            <a:graphicFrameLocks noChangeAspect="1"/>
          </p:cNvGraphicFramePr>
          <p:nvPr/>
        </p:nvGraphicFramePr>
        <p:xfrm>
          <a:off x="5029200" y="3440113"/>
          <a:ext cx="958850" cy="762000"/>
        </p:xfrm>
        <a:graphic>
          <a:graphicData uri="http://schemas.openxmlformats.org/presentationml/2006/ole">
            <p:oleObj spid="_x0000_s74756" name="Equation" r:id="rId5" imgW="495000" imgH="393480" progId="Equation.3">
              <p:embed/>
            </p:oleObj>
          </a:graphicData>
        </a:graphic>
      </p:graphicFrame>
      <p:graphicFrame>
        <p:nvGraphicFramePr>
          <p:cNvPr id="45078" name="Object 22"/>
          <p:cNvGraphicFramePr>
            <a:graphicFrameLocks noChangeAspect="1"/>
          </p:cNvGraphicFramePr>
          <p:nvPr/>
        </p:nvGraphicFramePr>
        <p:xfrm>
          <a:off x="3167063" y="4900613"/>
          <a:ext cx="2559050" cy="858837"/>
        </p:xfrm>
        <a:graphic>
          <a:graphicData uri="http://schemas.openxmlformats.org/presentationml/2006/ole">
            <p:oleObj spid="_x0000_s74757" name="Equation" r:id="rId6" imgW="1320480" imgH="4442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5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5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5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5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5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5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45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5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5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5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45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80" grpId="0" animBg="1"/>
      <p:bldP spid="4507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1. </a:t>
            </a:r>
            <a:r>
              <a:rPr lang="en-US" b="1" dirty="0" err="1" smtClean="0"/>
              <a:t>Konsep</a:t>
            </a:r>
            <a:r>
              <a:rPr lang="en-US" b="1" dirty="0" smtClean="0"/>
              <a:t> </a:t>
            </a:r>
            <a:r>
              <a:rPr lang="en-US" b="1" dirty="0" err="1" smtClean="0"/>
              <a:t>Turunan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dikatakan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didiferensiasi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          </a:t>
            </a:r>
            <a:r>
              <a:rPr lang="en-US" dirty="0" err="1" smtClean="0"/>
              <a:t>bila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turunan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titik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. </a:t>
            </a:r>
          </a:p>
          <a:p>
            <a:pPr>
              <a:buNone/>
              <a:defRPr/>
            </a:pPr>
            <a:endParaRPr lang="en-US" dirty="0" smtClean="0"/>
          </a:p>
          <a:p>
            <a:pPr marL="0" indent="0">
              <a:buNone/>
              <a:defRPr/>
            </a:pP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dikatakan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didiferensiasi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selang</a:t>
            </a:r>
            <a:r>
              <a:rPr lang="en-US" dirty="0" smtClean="0"/>
              <a:t> </a:t>
            </a:r>
            <a:r>
              <a:rPr lang="en-US" dirty="0" err="1" smtClean="0"/>
              <a:t>bila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didiferensiasi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titik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selang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.</a:t>
            </a:r>
          </a:p>
        </p:txBody>
      </p:sp>
      <p:graphicFrame>
        <p:nvGraphicFramePr>
          <p:cNvPr id="22530" name="Object 1"/>
          <p:cNvGraphicFramePr>
            <a:graphicFrameLocks noChangeAspect="1"/>
          </p:cNvGraphicFramePr>
          <p:nvPr/>
        </p:nvGraphicFramePr>
        <p:xfrm>
          <a:off x="6400800" y="1181100"/>
          <a:ext cx="1117600" cy="609600"/>
        </p:xfrm>
        <a:graphic>
          <a:graphicData uri="http://schemas.openxmlformats.org/presentationml/2006/ole">
            <p:oleObj spid="_x0000_s22530" name="Equation" r:id="rId3" imgW="4191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6019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400" u="sng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Contoh: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sv-SE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Suatu benda bergerak sepanjang garis lurus. Jarak yang</a:t>
            </a:r>
          </a:p>
          <a:p>
            <a:pPr eaLnBrk="1" hangingPunct="1">
              <a:lnSpc>
                <a:spcPct val="140000"/>
              </a:lnSpc>
              <a:buFont typeface="Arial" pitchFamily="34" charset="0"/>
              <a:buNone/>
            </a:pPr>
            <a:r>
              <a:rPr lang="sv-SE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ditempuh benda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tersebut dalam waktu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detik adalah </a:t>
            </a:r>
          </a:p>
          <a:p>
            <a:pPr eaLnBrk="1" hangingPunct="1">
              <a:lnSpc>
                <a:spcPct val="14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      meter.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Tentukan </a:t>
            </a:r>
            <a:r>
              <a:rPr lang="sv-SE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kecepatan benda pada waktu </a:t>
            </a:r>
            <a:r>
              <a:rPr lang="sv-SE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 = </a:t>
            </a:r>
            <a:r>
              <a:rPr lang="sv-SE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 detik</a:t>
            </a:r>
            <a:r>
              <a:rPr lang="sv-SE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2400" i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400" u="sng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Jawab: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Kecepatan benda saat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 =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 detik adalah sebagai berikut.</a:t>
            </a:r>
            <a:endParaRPr lang="en-US" sz="2400" i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sv-SE" sz="2400" i="1" smtClean="0">
              <a:solidFill>
                <a:schemeClr val="tx1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sv-SE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v</a:t>
            </a:r>
            <a:r>
              <a:rPr lang="sv-SE" sz="24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(</a:t>
            </a:r>
            <a:r>
              <a:rPr lang="sv-SE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t</a:t>
            </a:r>
            <a:r>
              <a:rPr lang="sv-SE" sz="24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) =      = 2</a:t>
            </a:r>
            <a:r>
              <a:rPr lang="sv-SE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t</a:t>
            </a:r>
            <a:r>
              <a:rPr lang="sv-SE" sz="2400" baseline="300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2</a:t>
            </a:r>
            <a:r>
              <a:rPr lang="sv-SE" sz="24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– 9</a:t>
            </a:r>
            <a:r>
              <a:rPr lang="sv-SE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t</a:t>
            </a:r>
            <a:r>
              <a:rPr lang="sv-SE" sz="24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+ 10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sv-SE" sz="2400" i="1" smtClean="0">
              <a:solidFill>
                <a:schemeClr val="tx1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sv-SE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v</a:t>
            </a:r>
            <a:r>
              <a:rPr lang="sv-SE" sz="24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(2) = 2(2)</a:t>
            </a:r>
            <a:r>
              <a:rPr lang="sv-SE" sz="2400" baseline="300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2</a:t>
            </a:r>
            <a:r>
              <a:rPr lang="sv-SE" sz="24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– 9(2) + 10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Hal ini berarti pada saat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 2 detik, benda berhenti sesaat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karena pada waktu itu kecepatannya nol.</a:t>
            </a:r>
          </a:p>
        </p:txBody>
      </p:sp>
      <p:sp>
        <p:nvSpPr>
          <p:cNvPr id="4608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4608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quarter" idx="10"/>
          </p:nvPr>
        </p:nvSpPr>
        <p:spPr>
          <a:xfrm>
            <a:off x="6629400" y="6569075"/>
            <a:ext cx="2514600" cy="288925"/>
          </a:xfrm>
        </p:spPr>
        <p:txBody>
          <a:bodyPr/>
          <a:lstStyle/>
          <a:p>
            <a:pPr>
              <a:defRPr/>
            </a:pPr>
            <a:fld id="{444B9C22-AF78-4993-A9DE-D733BF1D86EA}" type="datetime3">
              <a:rPr lang="en-US"/>
              <a:pPr>
                <a:defRPr/>
              </a:pPr>
              <a:t>13 October 2016</a:t>
            </a:fld>
            <a:endParaRPr lang="en-US"/>
          </a:p>
        </p:txBody>
      </p:sp>
      <p:sp>
        <p:nvSpPr>
          <p:cNvPr id="4608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/>
          </a:p>
        </p:txBody>
      </p:sp>
      <p:pic>
        <p:nvPicPr>
          <p:cNvPr id="44041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1981200"/>
            <a:ext cx="311467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9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/>
          </a:p>
        </p:txBody>
      </p:sp>
      <p:graphicFrame>
        <p:nvGraphicFramePr>
          <p:cNvPr id="46092" name="Object 12"/>
          <p:cNvGraphicFramePr>
            <a:graphicFrameLocks noChangeAspect="1"/>
          </p:cNvGraphicFramePr>
          <p:nvPr/>
        </p:nvGraphicFramePr>
        <p:xfrm>
          <a:off x="1273175" y="3995738"/>
          <a:ext cx="466725" cy="762000"/>
        </p:xfrm>
        <a:graphic>
          <a:graphicData uri="http://schemas.openxmlformats.org/presentationml/2006/ole">
            <p:oleObj spid="_x0000_s75778" name="Equation" r:id="rId4" imgW="241200" imgH="39348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0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381000" y="3352800"/>
            <a:ext cx="8458200" cy="2057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>
          <a:xfrm>
            <a:off x="381000" y="315913"/>
            <a:ext cx="8610600" cy="5013325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 typeface="Wingdings 2" pitchFamily="18" charset="2"/>
              <a:buNone/>
              <a:tabLst>
                <a:tab pos="452438" algn="l"/>
              </a:tabLst>
            </a:pPr>
            <a:r>
              <a:rPr lang="en-US" sz="24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	Menentukan Limit Tak Tentu</a:t>
            </a: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lnSpc>
                <a:spcPct val="150000"/>
              </a:lnSpc>
              <a:buFont typeface="Wingdings 2" pitchFamily="18" charset="2"/>
              <a:buNone/>
              <a:tabLst>
                <a:tab pos="452438" algn="l"/>
              </a:tabLst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Salah satu manfaat turunan adalah menentukan nilai limit fungsi jika limit tersebut memiliki bentuk tak tentu. Aplikasi ini sering disebut dengan dalil L’Hopital.</a:t>
            </a:r>
          </a:p>
          <a:p>
            <a:pPr marL="0" indent="0" eaLnBrk="1" hangingPunct="1">
              <a:lnSpc>
                <a:spcPct val="150000"/>
              </a:lnSpc>
              <a:buFont typeface="Wingdings 2" pitchFamily="18" charset="2"/>
              <a:buNone/>
              <a:tabLst>
                <a:tab pos="452438" algn="l"/>
              </a:tabLst>
            </a:pP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lnSpc>
                <a:spcPct val="150000"/>
              </a:lnSpc>
              <a:buFont typeface="Wingdings 2" pitchFamily="18" charset="2"/>
              <a:buNone/>
              <a:tabLst>
                <a:tab pos="452438" algn="l"/>
              </a:tabLst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Jika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dan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memiliki turunan di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 = a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dan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g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 0, sedangkan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f'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dan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g'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tidak nol, berlaku rumus berikut.</a:t>
            </a:r>
          </a:p>
          <a:p>
            <a:pPr marL="0" indent="0" eaLnBrk="1" hangingPunct="1">
              <a:buFont typeface="Wingdings 2" pitchFamily="18" charset="2"/>
              <a:buNone/>
              <a:tabLst>
                <a:tab pos="452438" algn="l"/>
              </a:tabLst>
            </a:pP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Font typeface="Wingdings 2" pitchFamily="18" charset="2"/>
              <a:buNone/>
              <a:tabLst>
                <a:tab pos="452438" algn="l"/>
              </a:tabLst>
            </a:pP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>
          <a:xfrm>
            <a:off x="6629400" y="6569075"/>
            <a:ext cx="2514600" cy="288925"/>
          </a:xfrm>
        </p:spPr>
        <p:txBody>
          <a:bodyPr/>
          <a:lstStyle/>
          <a:p>
            <a:pPr>
              <a:defRPr/>
            </a:pPr>
            <a:fld id="{08994E6C-7F79-4242-A4E9-12C239CB401F}" type="datetime3">
              <a:rPr lang="en-US"/>
              <a:pPr>
                <a:defRPr/>
              </a:pPr>
              <a:t>13 October 2016</a:t>
            </a:fld>
            <a:endParaRPr lang="en-US" dirty="0"/>
          </a:p>
        </p:txBody>
      </p:sp>
      <p:graphicFrame>
        <p:nvGraphicFramePr>
          <p:cNvPr id="47110" name="Object 6"/>
          <p:cNvGraphicFramePr>
            <a:graphicFrameLocks noChangeAspect="1"/>
          </p:cNvGraphicFramePr>
          <p:nvPr/>
        </p:nvGraphicFramePr>
        <p:xfrm>
          <a:off x="2438400" y="4572000"/>
          <a:ext cx="3581400" cy="820738"/>
        </p:xfrm>
        <a:graphic>
          <a:graphicData uri="http://schemas.openxmlformats.org/presentationml/2006/ole">
            <p:oleObj spid="_x0000_s76802" name="Equation" r:id="rId3" imgW="1828800" imgH="4190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382000" cy="6019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u="sng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Contoh: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Tentukan nilai</a:t>
            </a:r>
            <a:r>
              <a:rPr lang="id-ID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.</a:t>
            </a: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sz="2400" u="sng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Jawab:</a:t>
            </a:r>
          </a:p>
          <a:p>
            <a:pPr eaLnBrk="1" hangingPunct="1">
              <a:buFont typeface="Arial" pitchFamily="34" charset="0"/>
              <a:buNone/>
            </a:pP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f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x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)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= x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– 2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</a:t>
            </a: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x</a:t>
            </a:r>
            <a:r>
              <a:rPr lang="en-US" sz="2400" baseline="30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4</a:t>
            </a:r>
          </a:p>
          <a:p>
            <a:pPr eaLnBrk="1" hangingPunct="1"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Kita cek,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(2) = 0 dan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(2) = 0. Akibatnya,               .      </a:t>
            </a:r>
          </a:p>
          <a:p>
            <a:pPr eaLnBrk="1" hangingPunct="1">
              <a:buFont typeface="Arial" pitchFamily="34" charset="0"/>
              <a:buNone/>
            </a:pPr>
            <a:r>
              <a:rPr lang="nl-NL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Kita gunakan dalil L’Hopital:</a:t>
            </a:r>
          </a:p>
          <a:p>
            <a:pPr eaLnBrk="1" hangingPunct="1">
              <a:buFont typeface="Arial" pitchFamily="34" charset="0"/>
              <a:buNone/>
            </a:pPr>
            <a:r>
              <a:rPr lang="nl-NL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Diperoleh </a:t>
            </a:r>
            <a:r>
              <a:rPr lang="nl-NL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f'</a:t>
            </a:r>
            <a:r>
              <a:rPr lang="nl-NL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nl-NL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nl-NL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nl-NL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NL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 1</a:t>
            </a:r>
            <a:r>
              <a:rPr lang="nl-NL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NL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dan </a:t>
            </a:r>
            <a:r>
              <a:rPr lang="nl-NL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g'</a:t>
            </a:r>
            <a:r>
              <a:rPr lang="nl-NL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nl-NL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nl-NL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nl-NL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NL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 2</a:t>
            </a:r>
            <a:r>
              <a:rPr lang="nl-NL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nl-NL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eaLnBrk="1" hangingPunct="1">
              <a:buFont typeface="Arial" pitchFamily="34" charset="0"/>
              <a:buNone/>
            </a:pP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Jadi,  				.</a:t>
            </a:r>
            <a:endParaRPr lang="en-US" sz="16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endParaRPr lang="en-US" sz="16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1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pic>
        <p:nvPicPr>
          <p:cNvPr id="2663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1100138"/>
            <a:ext cx="137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pic>
        <p:nvPicPr>
          <p:cNvPr id="2663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8688" y="3352800"/>
            <a:ext cx="1143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4813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quarter" idx="10"/>
          </p:nvPr>
        </p:nvSpPr>
        <p:spPr>
          <a:xfrm>
            <a:off x="6629400" y="6569075"/>
            <a:ext cx="2514600" cy="288925"/>
          </a:xfrm>
        </p:spPr>
        <p:txBody>
          <a:bodyPr/>
          <a:lstStyle/>
          <a:p>
            <a:pPr>
              <a:defRPr/>
            </a:pPr>
            <a:fld id="{7C3389E5-C0AC-41F4-B593-6A574A98F680}" type="datetime3">
              <a:rPr lang="en-US"/>
              <a:pPr>
                <a:defRPr/>
              </a:pPr>
              <a:t>13 October 2016</a:t>
            </a:fld>
            <a:endParaRPr lang="en-US"/>
          </a:p>
        </p:txBody>
      </p:sp>
      <p:graphicFrame>
        <p:nvGraphicFramePr>
          <p:cNvPr id="48141" name="Object 13"/>
          <p:cNvGraphicFramePr>
            <a:graphicFrameLocks noChangeAspect="1"/>
          </p:cNvGraphicFramePr>
          <p:nvPr/>
        </p:nvGraphicFramePr>
        <p:xfrm>
          <a:off x="1111250" y="5106988"/>
          <a:ext cx="2909888" cy="771525"/>
        </p:xfrm>
        <a:graphic>
          <a:graphicData uri="http://schemas.openxmlformats.org/presentationml/2006/ole">
            <p:oleObj spid="_x0000_s77826" name="Equation" r:id="rId5" imgW="1485720" imgH="39348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562600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 typeface="Arial" pitchFamily="34" charset="0"/>
              <a:buNone/>
              <a:tabLst>
                <a:tab pos="355600" algn="l"/>
              </a:tabLst>
            </a:pPr>
            <a:r>
              <a:rPr lang="fi-FI" sz="24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 Menyelesaikan Kasus Maksimum atau Minimum</a:t>
            </a:r>
            <a:endParaRPr lang="en-US" sz="2400" u="sng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lnSpc>
                <a:spcPct val="150000"/>
              </a:lnSpc>
              <a:buFont typeface="Arial" pitchFamily="34" charset="0"/>
              <a:buNone/>
              <a:tabLst>
                <a:tab pos="355600" algn="l"/>
              </a:tabLst>
            </a:pPr>
            <a:r>
              <a:rPr lang="en-US" sz="2400" u="sng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Contoh:</a:t>
            </a:r>
          </a:p>
          <a:p>
            <a:pPr marL="0" indent="0">
              <a:buFont typeface="Wingdings 2" pitchFamily="18" charset="2"/>
              <a:buNone/>
              <a:tabLst>
                <a:tab pos="355600" algn="l"/>
              </a:tabLst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Suatu persegi panjang mempunyai keliling 200 cm. Tentukan panjang dan lebarnya agar luas bangun itu maksimum.</a:t>
            </a:r>
          </a:p>
          <a:p>
            <a:pPr marL="0" indent="0">
              <a:buFont typeface="Wingdings 2" pitchFamily="18" charset="2"/>
              <a:buNone/>
              <a:tabLst>
                <a:tab pos="355600" algn="l"/>
              </a:tabLst>
            </a:pPr>
            <a:r>
              <a:rPr lang="en-US" sz="2400" u="sng" smtClean="0">
                <a:solidFill>
                  <a:schemeClr val="tx1"/>
                </a:solidFill>
                <a:latin typeface="Arial" pitchFamily="34" charset="0"/>
              </a:rPr>
              <a:t>Jawab:</a:t>
            </a:r>
          </a:p>
          <a:p>
            <a:pPr marL="0" indent="0">
              <a:buFont typeface="Wingdings 2" pitchFamily="18" charset="2"/>
              <a:buNone/>
              <a:tabLst>
                <a:tab pos="355600" algn="l"/>
              </a:tabLst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Misalkan panjang =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p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dan lebarnya =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l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.</a:t>
            </a:r>
          </a:p>
          <a:p>
            <a:pPr marL="0" indent="0">
              <a:buFont typeface="Wingdings 2" pitchFamily="18" charset="2"/>
              <a:buNone/>
              <a:tabLst>
                <a:tab pos="355600" algn="l"/>
              </a:tabLst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Kelilingnya adalah</a:t>
            </a:r>
          </a:p>
          <a:p>
            <a:pPr marL="0" indent="0">
              <a:buFont typeface="Wingdings 2" pitchFamily="18" charset="2"/>
              <a:buNone/>
              <a:tabLst>
                <a:tab pos="355600" algn="l"/>
              </a:tabLst>
            </a:pP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	K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= 2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p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+ 2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l</a:t>
            </a:r>
          </a:p>
          <a:p>
            <a:pPr marL="0" indent="0">
              <a:buFont typeface="Wingdings 2" pitchFamily="18" charset="2"/>
              <a:buNone/>
              <a:tabLst>
                <a:tab pos="355600" algn="l"/>
              </a:tabLst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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 200 = 2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p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+ 2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l</a:t>
            </a:r>
          </a:p>
          <a:p>
            <a:pPr marL="0" indent="0">
              <a:buFont typeface="Wingdings 2" pitchFamily="18" charset="2"/>
              <a:buNone/>
              <a:tabLst>
                <a:tab pos="355600" algn="l"/>
              </a:tabLst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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p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= 100 –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l</a:t>
            </a:r>
          </a:p>
          <a:p>
            <a:pPr marL="0" indent="0">
              <a:buFont typeface="Wingdings 2" pitchFamily="18" charset="2"/>
              <a:buNone/>
              <a:tabLst>
                <a:tab pos="355600" algn="l"/>
              </a:tabLst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Luasnya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L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=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pl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= (100 –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l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l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= 100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l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–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l</a:t>
            </a:r>
            <a:r>
              <a:rPr lang="en-US" sz="2400" baseline="30000" smtClean="0">
                <a:solidFill>
                  <a:schemeClr val="tx1"/>
                </a:solidFill>
                <a:latin typeface="Arial" pitchFamily="34" charset="0"/>
              </a:rPr>
              <a:t>2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.</a:t>
            </a:r>
          </a:p>
        </p:txBody>
      </p:sp>
      <p:sp>
        <p:nvSpPr>
          <p:cNvPr id="4915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>
          <a:xfrm>
            <a:off x="6629400" y="6569075"/>
            <a:ext cx="2514600" cy="288925"/>
          </a:xfrm>
        </p:spPr>
        <p:txBody>
          <a:bodyPr/>
          <a:lstStyle/>
          <a:p>
            <a:pPr>
              <a:defRPr/>
            </a:pPr>
            <a:fld id="{0A9942C6-AC9A-47E4-8276-96E2B6AEDE36}" type="datetime3">
              <a:rPr lang="en-US"/>
              <a:pPr>
                <a:defRPr/>
              </a:pPr>
              <a:t>13 October 2016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>
          <a:xfrm>
            <a:off x="6629400" y="6569075"/>
            <a:ext cx="2514600" cy="288925"/>
          </a:xfrm>
        </p:spPr>
        <p:txBody>
          <a:bodyPr/>
          <a:lstStyle/>
          <a:p>
            <a:pPr>
              <a:defRPr/>
            </a:pPr>
            <a:fld id="{E1D2C57C-1AF5-463C-B106-383D3DC683EA}" type="datetime3">
              <a:rPr lang="en-US"/>
              <a:pPr>
                <a:defRPr/>
              </a:pPr>
              <a:t>13 October 2016</a:t>
            </a:fld>
            <a:endParaRPr lang="en-US"/>
          </a:p>
        </p:txBody>
      </p:sp>
      <p:sp>
        <p:nvSpPr>
          <p:cNvPr id="5018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/>
          </a:p>
        </p:txBody>
      </p:sp>
      <p:sp>
        <p:nvSpPr>
          <p:cNvPr id="5018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/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685800" y="914400"/>
            <a:ext cx="80010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tabLst>
                <a:tab pos="268288" algn="l"/>
              </a:tabLst>
            </a:pPr>
            <a:r>
              <a:rPr lang="en-US" sz="2400"/>
              <a:t>Agar luasnya maksimum, </a:t>
            </a:r>
            <a:r>
              <a:rPr lang="en-US" sz="2400">
                <a:solidFill>
                  <a:srgbClr val="1B04C8"/>
                </a:solidFill>
              </a:rPr>
              <a:t>turunan fungsi </a:t>
            </a:r>
            <a:r>
              <a:rPr lang="en-US" sz="2400" i="1">
                <a:solidFill>
                  <a:srgbClr val="1B04C8"/>
                </a:solidFill>
              </a:rPr>
              <a:t>L </a:t>
            </a:r>
            <a:r>
              <a:rPr lang="en-US" sz="2400">
                <a:solidFill>
                  <a:srgbClr val="1B04C8"/>
                </a:solidFill>
              </a:rPr>
              <a:t>harus nol</a:t>
            </a:r>
            <a:r>
              <a:rPr lang="en-US" sz="2400"/>
              <a:t>.</a:t>
            </a:r>
          </a:p>
          <a:p>
            <a:pPr>
              <a:lnSpc>
                <a:spcPct val="150000"/>
              </a:lnSpc>
              <a:tabLst>
                <a:tab pos="268288" algn="l"/>
              </a:tabLst>
            </a:pPr>
            <a:endParaRPr lang="en-US" sz="2400" i="1"/>
          </a:p>
          <a:p>
            <a:pPr>
              <a:lnSpc>
                <a:spcPct val="150000"/>
              </a:lnSpc>
              <a:tabLst>
                <a:tab pos="268288" algn="l"/>
              </a:tabLst>
            </a:pPr>
            <a:r>
              <a:rPr lang="en-US" sz="2400"/>
              <a:t>       =100 – 2</a:t>
            </a:r>
            <a:r>
              <a:rPr lang="en-US" sz="2400" i="1"/>
              <a:t>l </a:t>
            </a:r>
            <a:r>
              <a:rPr lang="en-US" sz="2400"/>
              <a:t>= 0 </a:t>
            </a:r>
            <a:r>
              <a:rPr lang="en-US" sz="2400">
                <a:sym typeface="Symbol" pitchFamily="18" charset="2"/>
              </a:rPr>
              <a:t></a:t>
            </a:r>
            <a:r>
              <a:rPr lang="en-US" sz="2400"/>
              <a:t> </a:t>
            </a:r>
            <a:r>
              <a:rPr lang="en-US" sz="2400" i="1"/>
              <a:t>l </a:t>
            </a:r>
            <a:r>
              <a:rPr lang="en-US" sz="2400"/>
              <a:t>= 50 </a:t>
            </a:r>
          </a:p>
          <a:p>
            <a:pPr>
              <a:lnSpc>
                <a:spcPct val="150000"/>
              </a:lnSpc>
              <a:tabLst>
                <a:tab pos="268288" algn="l"/>
              </a:tabLst>
            </a:pPr>
            <a:r>
              <a:rPr lang="en-US" sz="2400" i="1"/>
              <a:t>p </a:t>
            </a:r>
            <a:r>
              <a:rPr lang="en-US" sz="2400"/>
              <a:t>= 100 – </a:t>
            </a:r>
            <a:r>
              <a:rPr lang="en-US" sz="2400" i="1"/>
              <a:t>l </a:t>
            </a:r>
          </a:p>
          <a:p>
            <a:pPr>
              <a:lnSpc>
                <a:spcPct val="150000"/>
              </a:lnSpc>
              <a:tabLst>
                <a:tab pos="268288" algn="l"/>
              </a:tabLst>
            </a:pPr>
            <a:r>
              <a:rPr lang="en-US" sz="2400"/>
              <a:t>	= 100 – 50 </a:t>
            </a:r>
          </a:p>
          <a:p>
            <a:pPr>
              <a:lnSpc>
                <a:spcPct val="150000"/>
              </a:lnSpc>
              <a:tabLst>
                <a:tab pos="268288" algn="l"/>
              </a:tabLst>
            </a:pPr>
            <a:r>
              <a:rPr lang="en-US" sz="2400"/>
              <a:t>	= 50</a:t>
            </a:r>
          </a:p>
          <a:p>
            <a:pPr>
              <a:lnSpc>
                <a:spcPct val="150000"/>
              </a:lnSpc>
              <a:tabLst>
                <a:tab pos="268288" algn="l"/>
              </a:tabLst>
            </a:pPr>
            <a:r>
              <a:rPr lang="en-US" sz="2400"/>
              <a:t>Dengan demikian, agar luas bangun itu maksimum, lebarnya 50 cm dan panjangnya 50 cm.</a:t>
            </a:r>
          </a:p>
        </p:txBody>
      </p:sp>
      <p:graphicFrame>
        <p:nvGraphicFramePr>
          <p:cNvPr id="50185" name="Object 9"/>
          <p:cNvGraphicFramePr>
            <a:graphicFrameLocks noChangeAspect="1"/>
          </p:cNvGraphicFramePr>
          <p:nvPr/>
        </p:nvGraphicFramePr>
        <p:xfrm>
          <a:off x="828675" y="1981200"/>
          <a:ext cx="466725" cy="762000"/>
        </p:xfrm>
        <a:graphic>
          <a:graphicData uri="http://schemas.openxmlformats.org/presentationml/2006/ole">
            <p:oleObj spid="_x0000_s78850" name="Equation" r:id="rId3" imgW="241200" imgH="39348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0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0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0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0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501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501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2. </a:t>
            </a:r>
            <a:r>
              <a:rPr lang="en-US" sz="5400" dirty="0" err="1" smtClean="0"/>
              <a:t>notasi</a:t>
            </a:r>
            <a:r>
              <a:rPr lang="en-US" sz="5400" dirty="0" smtClean="0"/>
              <a:t> </a:t>
            </a:r>
            <a:r>
              <a:rPr lang="en-US" sz="5400" dirty="0" err="1" smtClean="0"/>
              <a:t>turunan</a:t>
            </a:r>
            <a:endParaRPr lang="en-US" sz="5400" b="1" dirty="0" smtClean="0">
              <a:solidFill>
                <a:schemeClr val="tx1"/>
              </a:solidFill>
            </a:endParaRPr>
          </a:p>
        </p:txBody>
      </p:sp>
      <p:sp>
        <p:nvSpPr>
          <p:cNvPr id="17411" name="Content Placeholder 1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800" dirty="0" err="1" smtClean="0"/>
              <a:t>mengingat</a:t>
            </a:r>
            <a:r>
              <a:rPr lang="en-US" sz="2800" dirty="0" smtClean="0"/>
              <a:t> </a:t>
            </a:r>
            <a:r>
              <a:rPr lang="en-US" sz="2800" dirty="0" err="1" smtClean="0"/>
              <a:t>konsep</a:t>
            </a:r>
            <a:r>
              <a:rPr lang="en-US" sz="2800" dirty="0" smtClean="0"/>
              <a:t> limit </a:t>
            </a:r>
            <a:r>
              <a:rPr lang="en-US" sz="2800" dirty="0" err="1" smtClean="0"/>
              <a:t>karena</a:t>
            </a:r>
            <a:r>
              <a:rPr lang="en-US" sz="2800" dirty="0" smtClean="0"/>
              <a:t> </a:t>
            </a:r>
            <a:r>
              <a:rPr lang="en-US" sz="2800" dirty="0" err="1" smtClean="0"/>
              <a:t>konsep</a:t>
            </a:r>
            <a:r>
              <a:rPr lang="en-US" sz="2800" dirty="0" smtClean="0"/>
              <a:t> </a:t>
            </a:r>
            <a:r>
              <a:rPr lang="en-US" sz="2800" dirty="0" err="1" smtClean="0"/>
              <a:t>turunan</a:t>
            </a:r>
            <a:r>
              <a:rPr lang="en-US" sz="2800" dirty="0" smtClean="0"/>
              <a:t> </a:t>
            </a:r>
            <a:r>
              <a:rPr lang="en-US" sz="2800" dirty="0" err="1" smtClean="0"/>
              <a:t>dijelaskan</a:t>
            </a:r>
            <a:r>
              <a:rPr lang="en-US" sz="2800" dirty="0" smtClean="0"/>
              <a:t> </a:t>
            </a:r>
            <a:r>
              <a:rPr lang="en-US" sz="2800" dirty="0" err="1" smtClean="0"/>
              <a:t>lewat</a:t>
            </a:r>
            <a:r>
              <a:rPr lang="en-US" sz="2800" dirty="0" smtClean="0"/>
              <a:t> limit </a:t>
            </a:r>
            <a:r>
              <a:rPr lang="en-US" sz="2800" dirty="0" err="1" smtClean="0"/>
              <a:t>suatu</a:t>
            </a:r>
            <a:r>
              <a:rPr lang="en-US" sz="2800" dirty="0" smtClean="0"/>
              <a:t> </a:t>
            </a:r>
            <a:r>
              <a:rPr lang="en-US" sz="2800" dirty="0" err="1" smtClean="0"/>
              <a:t>fungsi</a:t>
            </a:r>
            <a:endParaRPr lang="en-US" sz="2800" dirty="0" smtClean="0"/>
          </a:p>
          <a:p>
            <a:pPr eaLnBrk="1" hangingPunct="1"/>
            <a:r>
              <a:rPr lang="en-US" sz="2800" dirty="0" err="1" smtClean="0"/>
              <a:t>Turunan</a:t>
            </a:r>
            <a:r>
              <a:rPr lang="en-US" sz="2800" dirty="0" smtClean="0"/>
              <a:t> </a:t>
            </a:r>
            <a:r>
              <a:rPr lang="en-US" sz="2800" dirty="0" err="1" smtClean="0"/>
              <a:t>sebuah</a:t>
            </a:r>
            <a:r>
              <a:rPr lang="en-US" sz="2800" dirty="0" smtClean="0"/>
              <a:t> </a:t>
            </a:r>
            <a:r>
              <a:rPr lang="en-US" sz="2800" dirty="0" err="1" smtClean="0"/>
              <a:t>fungsi</a:t>
            </a:r>
            <a:r>
              <a:rPr lang="en-US" sz="2800" dirty="0" smtClean="0"/>
              <a:t> f </a:t>
            </a:r>
            <a:r>
              <a:rPr lang="en-US" sz="2800" dirty="0" err="1" smtClean="0"/>
              <a:t>adalah</a:t>
            </a:r>
            <a:r>
              <a:rPr lang="en-US" sz="2800" dirty="0" smtClean="0"/>
              <a:t> </a:t>
            </a:r>
            <a:r>
              <a:rPr lang="en-US" sz="2800" dirty="0" err="1" smtClean="0"/>
              <a:t>fungsi</a:t>
            </a:r>
            <a:r>
              <a:rPr lang="en-US" sz="2800" dirty="0" smtClean="0"/>
              <a:t> lain f’ (</a:t>
            </a:r>
            <a:r>
              <a:rPr lang="en-US" sz="2800" dirty="0" err="1" smtClean="0"/>
              <a:t>dibaca</a:t>
            </a:r>
            <a:r>
              <a:rPr lang="en-US" sz="2800" dirty="0" smtClean="0"/>
              <a:t> “f </a:t>
            </a:r>
            <a:r>
              <a:rPr lang="en-US" sz="2800" dirty="0" err="1" smtClean="0"/>
              <a:t>aksen</a:t>
            </a:r>
            <a:r>
              <a:rPr lang="en-US" sz="2800" dirty="0" smtClean="0"/>
              <a:t>”) yang </a:t>
            </a:r>
            <a:r>
              <a:rPr lang="en-US" sz="2800" dirty="0" err="1" smtClean="0"/>
              <a:t>nilainya</a:t>
            </a:r>
            <a:r>
              <a:rPr lang="en-US" sz="2800" dirty="0" smtClean="0"/>
              <a:t> </a:t>
            </a:r>
            <a:r>
              <a:rPr lang="en-US" sz="2800" dirty="0" err="1" smtClean="0"/>
              <a:t>pada</a:t>
            </a:r>
            <a:r>
              <a:rPr lang="en-US" sz="2800" dirty="0" smtClean="0"/>
              <a:t> </a:t>
            </a:r>
            <a:r>
              <a:rPr lang="en-US" sz="2800" dirty="0" err="1" smtClean="0"/>
              <a:t>sembarang</a:t>
            </a:r>
            <a:r>
              <a:rPr lang="en-US" sz="2800" dirty="0" smtClean="0"/>
              <a:t> </a:t>
            </a:r>
            <a:r>
              <a:rPr lang="en-US" sz="2800" dirty="0" err="1" smtClean="0"/>
              <a:t>bilangan</a:t>
            </a:r>
            <a:r>
              <a:rPr lang="en-US" sz="2800" dirty="0" smtClean="0"/>
              <a:t> c </a:t>
            </a:r>
            <a:r>
              <a:rPr lang="en-US" sz="2800" dirty="0" err="1" smtClean="0"/>
              <a:t>adalah</a:t>
            </a:r>
            <a:r>
              <a:rPr lang="en-US" sz="2800" dirty="0" smtClean="0"/>
              <a:t>:</a:t>
            </a:r>
          </a:p>
          <a:p>
            <a:pPr eaLnBrk="1" hangingPunct="1">
              <a:buFont typeface="Wingdings 2" pitchFamily="18" charset="2"/>
              <a:buNone/>
            </a:pPr>
            <a:endParaRPr lang="en-US" sz="2800" dirty="0" smtClean="0"/>
          </a:p>
          <a:p>
            <a:pPr eaLnBrk="1" hangingPunct="1">
              <a:buFont typeface="Wingdings 2" pitchFamily="18" charset="2"/>
              <a:buNone/>
            </a:pPr>
            <a:endParaRPr lang="en-US" sz="2800" dirty="0" smtClean="0"/>
          </a:p>
          <a:p>
            <a:pPr eaLnBrk="1" hangingPunct="1">
              <a:buFont typeface="Wingdings 2" pitchFamily="18" charset="2"/>
              <a:buNone/>
            </a:pPr>
            <a:endParaRPr lang="en-US" sz="2800" dirty="0" smtClean="0"/>
          </a:p>
          <a:p>
            <a:pPr eaLnBrk="1" hangingPunct="1"/>
            <a:r>
              <a:rPr lang="en-US" sz="2800" dirty="0" err="1" smtClean="0"/>
              <a:t>Jika</a:t>
            </a:r>
            <a:r>
              <a:rPr lang="en-US" sz="2800" dirty="0" smtClean="0"/>
              <a:t> limit </a:t>
            </a:r>
            <a:r>
              <a:rPr lang="en-US" sz="2800" dirty="0" err="1" smtClean="0"/>
              <a:t>ini</a:t>
            </a:r>
            <a:r>
              <a:rPr lang="en-US" sz="2800" dirty="0" smtClean="0"/>
              <a:t> </a:t>
            </a:r>
            <a:r>
              <a:rPr lang="en-US" sz="2800" dirty="0" err="1" smtClean="0"/>
              <a:t>ada</a:t>
            </a:r>
            <a:r>
              <a:rPr lang="en-US" sz="2800" dirty="0" smtClean="0"/>
              <a:t>, </a:t>
            </a:r>
            <a:r>
              <a:rPr lang="en-US" sz="2800" dirty="0" err="1" smtClean="0"/>
              <a:t>dikatakan</a:t>
            </a:r>
            <a:r>
              <a:rPr lang="en-US" sz="2800" dirty="0" smtClean="0"/>
              <a:t> </a:t>
            </a:r>
            <a:r>
              <a:rPr lang="en-US" sz="2800" dirty="0" err="1" smtClean="0"/>
              <a:t>bahwa</a:t>
            </a:r>
            <a:r>
              <a:rPr lang="en-US" sz="2800" dirty="0" smtClean="0"/>
              <a:t> f </a:t>
            </a:r>
            <a:r>
              <a:rPr lang="en-US" sz="2800" dirty="0" err="1" smtClean="0">
                <a:solidFill>
                  <a:srgbClr val="7030A0"/>
                </a:solidFill>
              </a:rPr>
              <a:t>terdiferensiasikan</a:t>
            </a:r>
            <a:r>
              <a:rPr lang="en-US" sz="2800" dirty="0" smtClean="0"/>
              <a:t> </a:t>
            </a:r>
            <a:r>
              <a:rPr lang="en-US" sz="2800" dirty="0" err="1" smtClean="0"/>
              <a:t>di</a:t>
            </a:r>
            <a:r>
              <a:rPr lang="en-US" sz="2800" dirty="0" smtClean="0"/>
              <a:t> c. </a:t>
            </a:r>
          </a:p>
          <a:p>
            <a:pPr eaLnBrk="1" hangingPunct="1"/>
            <a:r>
              <a:rPr lang="en-US" sz="2800" dirty="0" err="1" smtClean="0"/>
              <a:t>Pencarian</a:t>
            </a:r>
            <a:r>
              <a:rPr lang="en-US" sz="2800" dirty="0" smtClean="0"/>
              <a:t> </a:t>
            </a:r>
            <a:r>
              <a:rPr lang="en-US" sz="2800" dirty="0" err="1" smtClean="0"/>
              <a:t>turunan</a:t>
            </a:r>
            <a:r>
              <a:rPr lang="en-US" sz="2800" dirty="0" smtClean="0"/>
              <a:t> </a:t>
            </a:r>
            <a:r>
              <a:rPr lang="en-US" sz="2800" dirty="0" err="1" smtClean="0"/>
              <a:t>disebut</a:t>
            </a:r>
            <a:r>
              <a:rPr lang="en-US" sz="2800" dirty="0" smtClean="0"/>
              <a:t> </a:t>
            </a:r>
            <a:r>
              <a:rPr lang="en-US" sz="2800" b="1" dirty="0" err="1" smtClean="0">
                <a:solidFill>
                  <a:srgbClr val="FF0066"/>
                </a:solidFill>
              </a:rPr>
              <a:t>diferensiasi</a:t>
            </a:r>
            <a:endParaRPr lang="en-US" sz="2800" b="1" dirty="0" smtClean="0">
              <a:solidFill>
                <a:srgbClr val="FF0066"/>
              </a:solidFill>
            </a:endParaRPr>
          </a:p>
        </p:txBody>
      </p:sp>
      <p:graphicFrame>
        <p:nvGraphicFramePr>
          <p:cNvPr id="17412" name="Object 1"/>
          <p:cNvGraphicFramePr>
            <a:graphicFrameLocks noChangeAspect="1"/>
          </p:cNvGraphicFramePr>
          <p:nvPr/>
        </p:nvGraphicFramePr>
        <p:xfrm>
          <a:off x="3886200" y="3490912"/>
          <a:ext cx="3743325" cy="852488"/>
        </p:xfrm>
        <a:graphic>
          <a:graphicData uri="http://schemas.openxmlformats.org/presentationml/2006/ole">
            <p:oleObj spid="_x0000_s1026" name="Equation" r:id="rId4" imgW="1714500" imgH="3937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816100" y="1549400"/>
            <a:ext cx="50305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/>
              <a:t>1. </a:t>
            </a:r>
            <a:r>
              <a:rPr lang="en-US" sz="2800" dirty="0" err="1" smtClean="0"/>
              <a:t>Tentukan</a:t>
            </a:r>
            <a:r>
              <a:rPr lang="en-US" sz="2800" dirty="0" smtClean="0"/>
              <a:t> </a:t>
            </a:r>
            <a:r>
              <a:rPr lang="en-US" sz="2800" dirty="0" err="1"/>
              <a:t>turunan</a:t>
            </a:r>
            <a:r>
              <a:rPr lang="en-US" sz="2800" dirty="0"/>
              <a:t> </a:t>
            </a:r>
            <a:r>
              <a:rPr lang="en-US" sz="2800" dirty="0" err="1"/>
              <a:t>dari</a:t>
            </a:r>
            <a:r>
              <a:rPr lang="en-US" sz="2800" dirty="0"/>
              <a:t> f(x) </a:t>
            </a:r>
            <a:r>
              <a:rPr lang="en-US" sz="2800" dirty="0" err="1"/>
              <a:t>jika</a:t>
            </a:r>
            <a:r>
              <a:rPr lang="en-US" sz="2800" dirty="0"/>
              <a:t> :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958975" y="2008188"/>
            <a:ext cx="31302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/>
              <a:t>a. f(x) = 2x</a:t>
            </a:r>
            <a:r>
              <a:rPr lang="en-US" sz="2800" baseline="30000" dirty="0"/>
              <a:t>2</a:t>
            </a:r>
            <a:r>
              <a:rPr lang="en-US" sz="2800" dirty="0"/>
              <a:t> + 3x - 5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1979613" y="2514600"/>
            <a:ext cx="317023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 err="1" smtClean="0"/>
              <a:t>Jawab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. </a:t>
            </a:r>
            <a:r>
              <a:rPr lang="en-US" sz="2800" dirty="0"/>
              <a:t>f(x) = 2x</a:t>
            </a:r>
            <a:r>
              <a:rPr lang="en-US" sz="2800" baseline="30000" dirty="0"/>
              <a:t>2</a:t>
            </a:r>
            <a:r>
              <a:rPr lang="en-US" sz="2800" dirty="0"/>
              <a:t> + 3x - 5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057400" y="3439180"/>
            <a:ext cx="214821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/>
              <a:t>f’(x) = 4x + 3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533400" y="457200"/>
            <a:ext cx="8458200" cy="562292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50000"/>
              </a:lnSpc>
              <a:buFont typeface="Arial" pitchFamily="34" charset="0"/>
              <a:buNone/>
              <a:tabLst>
                <a:tab pos="1344613" algn="l"/>
              </a:tabLst>
            </a:pPr>
            <a:r>
              <a:rPr lang="en-US" sz="2400" u="sng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Contoh: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  <a:tabLst>
                <a:tab pos="1344613" algn="l"/>
              </a:tabLst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Tentukan turunan dari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f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 =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6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400" baseline="30000" smtClean="0">
                <a:solidFill>
                  <a:schemeClr val="tx1"/>
                </a:solidFill>
                <a:latin typeface="Arial" pitchFamily="34" charset="0"/>
              </a:rPr>
              <a:t>4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.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  <a:tabLst>
                <a:tab pos="1344613" algn="l"/>
              </a:tabLst>
            </a:pPr>
            <a:r>
              <a:rPr lang="en-US" sz="2400" u="sng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Jawab: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  <a:tabLst>
                <a:tab pos="1344613" algn="l"/>
              </a:tabLst>
            </a:pP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f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 =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6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400" baseline="30000" smtClean="0">
                <a:solidFill>
                  <a:schemeClr val="tx1"/>
                </a:solidFill>
                <a:latin typeface="Arial" pitchFamily="34" charset="0"/>
              </a:rPr>
              <a:t>4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 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  <a:tabLst>
                <a:tab pos="1344613" algn="l"/>
              </a:tabLst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Mengacu rumus di atas, diperoleh nilai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  <a:tabLst>
                <a:tab pos="1344613" algn="l"/>
              </a:tabLst>
            </a:pP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a =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6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 </a:t>
            </a: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  <a:tabLst>
                <a:tab pos="1344613" algn="l"/>
              </a:tabLst>
            </a:pPr>
            <a:r>
              <a:rPr lang="en-US" sz="2400" i="1" smtClean="0">
                <a:solidFill>
                  <a:schemeClr val="tx1"/>
                </a:solidFill>
                <a:latin typeface="Arial" pitchFamily="34" charset="0"/>
              </a:rPr>
              <a:t>n =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</a:rPr>
              <a:t>4</a:t>
            </a: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  <a:tabLst>
                <a:tab pos="1344613" algn="l"/>
              </a:tabLst>
            </a:pPr>
            <a:r>
              <a:rPr lang="it-IT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Jadi, </a:t>
            </a:r>
            <a:r>
              <a:rPr lang="it-IT" sz="2400" i="1" smtClean="0">
                <a:solidFill>
                  <a:schemeClr val="tx1"/>
                </a:solidFill>
                <a:latin typeface="Arial" pitchFamily="34" charset="0"/>
              </a:rPr>
              <a:t>f'</a:t>
            </a:r>
            <a:r>
              <a:rPr lang="it-IT" sz="2400" smtClean="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it-IT" sz="2400" i="1" smtClean="0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it-IT" sz="2400" smtClean="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it-IT" sz="2400" i="1" smtClean="0">
                <a:solidFill>
                  <a:schemeClr val="tx1"/>
                </a:solidFill>
                <a:latin typeface="Arial" pitchFamily="34" charset="0"/>
              </a:rPr>
              <a:t>	= </a:t>
            </a:r>
            <a:r>
              <a:rPr lang="it-IT" sz="2400" smtClean="0">
                <a:solidFill>
                  <a:schemeClr val="tx1"/>
                </a:solidFill>
                <a:latin typeface="Arial" pitchFamily="34" charset="0"/>
              </a:rPr>
              <a:t>6(4</a:t>
            </a:r>
            <a:r>
              <a:rPr lang="it-IT" sz="2400" i="1" smtClean="0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it-IT" sz="2400" baseline="30000" smtClean="0">
                <a:solidFill>
                  <a:schemeClr val="tx1"/>
                </a:solidFill>
                <a:latin typeface="Arial" pitchFamily="34" charset="0"/>
              </a:rPr>
              <a:t>4 – 1</a:t>
            </a:r>
            <a:r>
              <a:rPr lang="it-IT" sz="2400" smtClean="0">
                <a:solidFill>
                  <a:schemeClr val="tx1"/>
                </a:solidFill>
                <a:latin typeface="Arial" pitchFamily="34" charset="0"/>
              </a:rPr>
              <a:t>) 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  <a:tabLst>
                <a:tab pos="1344613" algn="l"/>
              </a:tabLst>
            </a:pPr>
            <a:r>
              <a:rPr lang="it-IT" sz="2400" i="1" smtClean="0">
                <a:solidFill>
                  <a:schemeClr val="tx1"/>
                </a:solidFill>
                <a:latin typeface="Arial" pitchFamily="34" charset="0"/>
              </a:rPr>
              <a:t>       	= </a:t>
            </a:r>
            <a:r>
              <a:rPr lang="it-IT" sz="2400" smtClean="0">
                <a:solidFill>
                  <a:schemeClr val="tx1"/>
                </a:solidFill>
                <a:latin typeface="Arial" pitchFamily="34" charset="0"/>
              </a:rPr>
              <a:t>24</a:t>
            </a:r>
            <a:r>
              <a:rPr lang="it-IT" sz="2400" i="1" smtClean="0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it-IT" sz="2400" baseline="30000" smtClean="0">
                <a:solidFill>
                  <a:schemeClr val="tx1"/>
                </a:solidFill>
                <a:latin typeface="Arial" pitchFamily="34" charset="0"/>
              </a:rPr>
              <a:t>3</a:t>
            </a: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 2" pitchFamily="18" charset="2"/>
              <a:buNone/>
              <a:tabLst>
                <a:tab pos="1344613" algn="l"/>
              </a:tabLst>
            </a:pPr>
            <a:endParaRPr lang="en-US" sz="240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>
          <a:xfrm>
            <a:off x="6629400" y="6569075"/>
            <a:ext cx="2514600" cy="288925"/>
          </a:xfrm>
        </p:spPr>
        <p:txBody>
          <a:bodyPr/>
          <a:lstStyle/>
          <a:p>
            <a:pPr>
              <a:defRPr/>
            </a:pPr>
            <a:fld id="{19A45B06-51F1-403D-807E-8DACF8EA43FE}" type="datetime3">
              <a:rPr lang="en-US"/>
              <a:pPr>
                <a:defRPr/>
              </a:pPr>
              <a:t>13 October 2016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0850" y="457200"/>
            <a:ext cx="8229600" cy="4873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en-US" sz="4000" b="1" cap="none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Turunan</a:t>
            </a:r>
            <a:r>
              <a:rPr lang="en-US" sz="4000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cap="none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Fungsi</a:t>
            </a:r>
            <a:r>
              <a:rPr lang="en-US" sz="4000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cap="none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Aljabar</a:t>
            </a:r>
            <a:endParaRPr lang="en-US" sz="4000" b="1" cap="non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546100" y="1143000"/>
            <a:ext cx="8305800" cy="53340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Jika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n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bilangan rasional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a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dan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konstanta sedangkan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f'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turunan dari 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4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maka berlaku rumus turunan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endParaRPr lang="en-US" sz="16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endParaRPr lang="en-US" sz="16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endParaRPr lang="en-US" sz="16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endParaRPr lang="en-US" sz="16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endParaRPr lang="en-US" sz="16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3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09600" y="2667000"/>
            <a:ext cx="7924800" cy="1905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Jika 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f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(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x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)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= c 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maka turunannya adalah 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</a:rPr>
              <a:t>f'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 0.</a:t>
            </a:r>
          </a:p>
          <a:p>
            <a:pPr>
              <a:lnSpc>
                <a:spcPct val="150000"/>
              </a:lnSpc>
            </a:pPr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Jika 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</a:rPr>
              <a:t>f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</a:rPr>
              <a:t> = x</a:t>
            </a:r>
            <a:r>
              <a:rPr lang="en-US" sz="2400" i="1" baseline="30000">
                <a:solidFill>
                  <a:schemeClr val="tx1"/>
                </a:solidFill>
                <a:latin typeface="Arial" pitchFamily="34" charset="0"/>
              </a:rPr>
              <a:t>n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maka turunannya adalah 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</a:rPr>
              <a:t>f'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</a:rPr>
              <a:t> = nx</a:t>
            </a:r>
            <a:r>
              <a:rPr lang="en-US" sz="2400" i="1" baseline="30000">
                <a:solidFill>
                  <a:schemeClr val="tx1"/>
                </a:solidFill>
                <a:latin typeface="Arial" pitchFamily="34" charset="0"/>
              </a:rPr>
              <a:t>n – </a:t>
            </a:r>
            <a:r>
              <a:rPr lang="en-US" sz="2400" baseline="30000">
                <a:solidFill>
                  <a:schemeClr val="tx1"/>
                </a:solidFill>
                <a:latin typeface="Arial" pitchFamily="34" charset="0"/>
              </a:rPr>
              <a:t>1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Jika 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</a:rPr>
              <a:t>f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</a:rPr>
              <a:t> = ax</a:t>
            </a:r>
            <a:r>
              <a:rPr lang="en-US" sz="2400" i="1" baseline="30000">
                <a:solidFill>
                  <a:schemeClr val="tx1"/>
                </a:solidFill>
                <a:latin typeface="Arial" pitchFamily="34" charset="0"/>
              </a:rPr>
              <a:t>n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maka turunannya adalah 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</a:rPr>
              <a:t>f'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400" i="1">
                <a:solidFill>
                  <a:schemeClr val="tx1"/>
                </a:solidFill>
                <a:latin typeface="Arial" pitchFamily="34" charset="0"/>
              </a:rPr>
              <a:t> = anx</a:t>
            </a:r>
            <a:r>
              <a:rPr lang="en-US" sz="2400" i="1" baseline="30000">
                <a:solidFill>
                  <a:schemeClr val="tx1"/>
                </a:solidFill>
                <a:latin typeface="Arial" pitchFamily="34" charset="0"/>
              </a:rPr>
              <a:t>n – </a:t>
            </a:r>
            <a:r>
              <a:rPr lang="en-US" sz="2400" baseline="30000">
                <a:solidFill>
                  <a:schemeClr val="tx1"/>
                </a:solidFill>
                <a:latin typeface="Arial" pitchFamily="34" charset="0"/>
              </a:rPr>
              <a:t>1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quarter" idx="10"/>
          </p:nvPr>
        </p:nvSpPr>
        <p:spPr>
          <a:xfrm>
            <a:off x="6629400" y="6569075"/>
            <a:ext cx="2514600" cy="288925"/>
          </a:xfrm>
        </p:spPr>
        <p:txBody>
          <a:bodyPr/>
          <a:lstStyle/>
          <a:p>
            <a:pPr>
              <a:defRPr/>
            </a:pPr>
            <a:fld id="{10FBE4BA-70E7-45A0-8417-840F0445A17D}" type="datetime3">
              <a:rPr lang="en-US"/>
              <a:pPr>
                <a:defRPr/>
              </a:pPr>
              <a:t>13 October 2016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cap="none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Sifat-Sifat</a:t>
            </a:r>
            <a:r>
              <a:rPr lang="en-US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cap="none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Turunan</a:t>
            </a:r>
            <a:r>
              <a:rPr lang="en-US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cap="none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Suatu</a:t>
            </a:r>
            <a:r>
              <a:rPr lang="en-US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cap="none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Fungsi</a:t>
            </a:r>
            <a:endParaRPr lang="en-US" b="1" cap="non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53340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en-US" smtClean="0"/>
          </a:p>
          <a:p>
            <a:pPr eaLnBrk="1" hangingPunct="1">
              <a:buFont typeface="Arial" pitchFamily="34" charset="0"/>
              <a:buNone/>
            </a:pPr>
            <a:endParaRPr lang="en-US" smtClean="0"/>
          </a:p>
        </p:txBody>
      </p:sp>
      <p:sp>
        <p:nvSpPr>
          <p:cNvPr id="4" name="Rounded Rectangle 3"/>
          <p:cNvSpPr/>
          <p:nvPr/>
        </p:nvSpPr>
        <p:spPr>
          <a:xfrm>
            <a:off x="228600" y="1524000"/>
            <a:ext cx="8610600" cy="3810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lphaLcPeriod"/>
            </a:pPr>
            <a:r>
              <a:rPr lang="en-US" sz="230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f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(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x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)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= c u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(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x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)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, 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turunannya 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f'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(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x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)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= c u'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(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x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).</a:t>
            </a:r>
          </a:p>
          <a:p>
            <a:pPr marL="342900" indent="-342900"/>
            <a:endParaRPr lang="en-US" sz="2300" i="1">
              <a:solidFill>
                <a:schemeClr val="tx1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  <a:p>
            <a:pPr marL="342900" indent="-342900"/>
            <a:r>
              <a:rPr lang="en-US" sz="23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.  f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 = u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 ± v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, 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turunannya 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f'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 = u'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 ± v'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.</a:t>
            </a:r>
          </a:p>
          <a:p>
            <a:pPr marL="342900" indent="-342900"/>
            <a:endParaRPr lang="en-US" sz="2300" i="1">
              <a:solidFill>
                <a:schemeClr val="tx1"/>
              </a:solidFill>
              <a:latin typeface="Arial" pitchFamily="34" charset="0"/>
            </a:endParaRPr>
          </a:p>
          <a:p>
            <a:pPr marL="342900" indent="-342900"/>
            <a:r>
              <a:rPr lang="en-US" sz="23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c.  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f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 = u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 v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, 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turunannya 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f'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 = u'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 v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 + u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 v'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.</a:t>
            </a:r>
          </a:p>
          <a:p>
            <a:pPr marL="342900" indent="-342900">
              <a:buFontTx/>
              <a:buAutoNum type="alphaLcPeriod" startAt="4"/>
            </a:pPr>
            <a:endParaRPr lang="en-US" sz="2300" i="1">
              <a:solidFill>
                <a:schemeClr val="tx1"/>
              </a:solidFill>
              <a:latin typeface="Arial" pitchFamily="34" charset="0"/>
            </a:endParaRPr>
          </a:p>
          <a:p>
            <a:pPr marL="342900" indent="-342900"/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d.	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f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) 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=        , v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</a:rPr>
              <a:t> ≠ 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</a:rPr>
              <a:t>0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3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turunannya</a:t>
            </a:r>
          </a:p>
          <a:p>
            <a:pPr marL="342900" indent="-342900"/>
            <a:endParaRPr lang="en-US" sz="23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sz="23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23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 </a:t>
            </a:r>
            <a:r>
              <a:rPr lang="pt-BR" sz="2300" i="1">
                <a:solidFill>
                  <a:schemeClr val="tx1"/>
                </a:solidFill>
                <a:latin typeface="Arial" pitchFamily="34" charset="0"/>
              </a:rPr>
              <a:t>f</a:t>
            </a:r>
            <a:r>
              <a:rPr lang="pt-BR" sz="23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pt-BR" sz="23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pt-BR" sz="23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pt-BR" sz="2300" i="1">
                <a:solidFill>
                  <a:schemeClr val="tx1"/>
                </a:solidFill>
                <a:latin typeface="Arial" pitchFamily="34" charset="0"/>
              </a:rPr>
              <a:t> = u</a:t>
            </a:r>
            <a:r>
              <a:rPr lang="pt-BR" sz="23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pt-BR" sz="23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pt-BR" sz="23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pt-BR" sz="2300" i="1" baseline="30000">
                <a:solidFill>
                  <a:schemeClr val="tx1"/>
                </a:solidFill>
                <a:latin typeface="Arial" pitchFamily="34" charset="0"/>
              </a:rPr>
              <a:t>n</a:t>
            </a:r>
            <a:r>
              <a:rPr lang="pt-BR" sz="23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t-BR" sz="23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turunannya</a:t>
            </a:r>
            <a:r>
              <a:rPr lang="pt-BR" sz="2300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2300" i="1">
                <a:solidFill>
                  <a:schemeClr val="tx1"/>
                </a:solidFill>
                <a:latin typeface="Arial" pitchFamily="34" charset="0"/>
              </a:rPr>
              <a:t>f'</a:t>
            </a:r>
            <a:r>
              <a:rPr lang="pt-BR" sz="23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pt-BR" sz="23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pt-BR" sz="23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pt-BR" sz="2300" i="1">
                <a:solidFill>
                  <a:schemeClr val="tx1"/>
                </a:solidFill>
                <a:latin typeface="Arial" pitchFamily="34" charset="0"/>
              </a:rPr>
              <a:t> = n</a:t>
            </a:r>
            <a:r>
              <a:rPr lang="pt-BR" sz="23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pt-BR" sz="2300" i="1">
                <a:solidFill>
                  <a:schemeClr val="tx1"/>
                </a:solidFill>
                <a:latin typeface="Arial" pitchFamily="34" charset="0"/>
              </a:rPr>
              <a:t>u</a:t>
            </a:r>
            <a:r>
              <a:rPr lang="pt-BR" sz="23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pt-BR" sz="23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pt-BR" sz="2300">
                <a:solidFill>
                  <a:schemeClr val="tx1"/>
                </a:solidFill>
                <a:latin typeface="Arial" pitchFamily="34" charset="0"/>
              </a:rPr>
              <a:t>))</a:t>
            </a:r>
            <a:r>
              <a:rPr lang="pt-BR" sz="2300" i="1" baseline="30000">
                <a:solidFill>
                  <a:schemeClr val="tx1"/>
                </a:solidFill>
                <a:latin typeface="Arial" pitchFamily="34" charset="0"/>
              </a:rPr>
              <a:t>n – </a:t>
            </a:r>
            <a:r>
              <a:rPr lang="pt-BR" sz="2300" baseline="30000">
                <a:solidFill>
                  <a:schemeClr val="tx1"/>
                </a:solidFill>
                <a:latin typeface="Arial" pitchFamily="34" charset="0"/>
              </a:rPr>
              <a:t>1</a:t>
            </a:r>
            <a:r>
              <a:rPr lang="pt-BR" sz="2300" i="1">
                <a:solidFill>
                  <a:schemeClr val="tx1"/>
                </a:solidFill>
                <a:latin typeface="Arial" pitchFamily="34" charset="0"/>
              </a:rPr>
              <a:t>u'</a:t>
            </a:r>
            <a:r>
              <a:rPr lang="pt-BR" sz="230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pt-BR" sz="2300" i="1">
                <a:solidFill>
                  <a:schemeClr val="tx1"/>
                </a:solidFill>
                <a:latin typeface="Arial" pitchFamily="34" charset="0"/>
              </a:rPr>
              <a:t>x</a:t>
            </a:r>
            <a:r>
              <a:rPr lang="pt-BR" sz="230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pt-BR" sz="2300" i="1">
                <a:solidFill>
                  <a:schemeClr val="tx1"/>
                </a:solidFill>
                <a:latin typeface="Arial" pitchFamily="34" charset="0"/>
              </a:rPr>
              <a:t>.</a:t>
            </a:r>
            <a:endParaRPr lang="en-US" sz="2300" i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215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quarter" idx="10"/>
          </p:nvPr>
        </p:nvSpPr>
        <p:spPr>
          <a:xfrm>
            <a:off x="6629400" y="6569075"/>
            <a:ext cx="2514600" cy="288925"/>
          </a:xfrm>
        </p:spPr>
        <p:txBody>
          <a:bodyPr/>
          <a:lstStyle/>
          <a:p>
            <a:pPr>
              <a:defRPr/>
            </a:pPr>
            <a:fld id="{76FE1DE4-7618-4023-9870-2AE5A693A146}" type="datetime3">
              <a:rPr lang="en-US"/>
              <a:pPr>
                <a:defRPr/>
              </a:pPr>
              <a:t>13 October 2016</a:t>
            </a:fld>
            <a:endParaRPr lang="en-US" dirty="0"/>
          </a:p>
        </p:txBody>
      </p:sp>
      <p:sp>
        <p:nvSpPr>
          <p:cNvPr id="2151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/>
          </a:p>
        </p:txBody>
      </p:sp>
      <p:graphicFrame>
        <p:nvGraphicFramePr>
          <p:cNvPr id="21517" name="Object 13"/>
          <p:cNvGraphicFramePr>
            <a:graphicFrameLocks noChangeAspect="1"/>
          </p:cNvGraphicFramePr>
          <p:nvPr/>
        </p:nvGraphicFramePr>
        <p:xfrm>
          <a:off x="5006975" y="3816350"/>
          <a:ext cx="3733800" cy="831850"/>
        </p:xfrm>
        <a:graphic>
          <a:graphicData uri="http://schemas.openxmlformats.org/presentationml/2006/ole">
            <p:oleObj spid="_x0000_s70658" name="Equation" r:id="rId3" imgW="1879560" imgH="419040" progId="Equation.3">
              <p:embed/>
            </p:oleObj>
          </a:graphicData>
        </a:graphic>
      </p:graphicFrame>
      <p:graphicFrame>
        <p:nvGraphicFramePr>
          <p:cNvPr id="21518" name="Object 14"/>
          <p:cNvGraphicFramePr>
            <a:graphicFrameLocks noChangeAspect="1"/>
          </p:cNvGraphicFramePr>
          <p:nvPr/>
        </p:nvGraphicFramePr>
        <p:xfrm>
          <a:off x="1524000" y="3733800"/>
          <a:ext cx="706438" cy="831850"/>
        </p:xfrm>
        <a:graphic>
          <a:graphicData uri="http://schemas.openxmlformats.org/presentationml/2006/ole">
            <p:oleObj spid="_x0000_s70659" name="Equation" r:id="rId4" imgW="355320" imgH="4190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4"/>
          <p:cNvSpPr>
            <a:spLocks noGrp="1"/>
          </p:cNvSpPr>
          <p:nvPr>
            <p:ph sz="half" idx="1"/>
          </p:nvPr>
        </p:nvSpPr>
        <p:spPr>
          <a:xfrm>
            <a:off x="457200" y="457200"/>
            <a:ext cx="8458200" cy="60960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u="sng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Contoh</a:t>
            </a:r>
            <a:r>
              <a:rPr lang="en-US" sz="24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Tentukan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'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(</a:t>
            </a: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x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)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jika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diketahui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(7</a:t>
            </a: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5)</a:t>
            </a:r>
            <a:r>
              <a:rPr lang="en-US" sz="240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u="sng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Jawab</a:t>
            </a:r>
            <a:r>
              <a:rPr lang="en-US" sz="24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nl-NL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nl-N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nl-NL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nl-N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nl-NL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nl-N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{</a:t>
            </a:r>
            <a:r>
              <a:rPr lang="nl-NL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nl-N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nl-NL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nl-N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)}</a:t>
            </a:r>
            <a:r>
              <a:rPr lang="nl-NL" sz="240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nl-NL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nl-NL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nl-NL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nl-N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nl-NL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nl-N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nl-NL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nl-NL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nl-N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Dengan demikian, </a:t>
            </a:r>
            <a:r>
              <a:rPr lang="nl-NL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u'</a:t>
            </a:r>
            <a:r>
              <a:rPr lang="nl-N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nl-NL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nl-N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nl-NL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nl-N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14</a:t>
            </a:r>
            <a:r>
              <a:rPr lang="nl-NL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nl-N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f'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8(7</a:t>
            </a: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5)</a:t>
            </a:r>
            <a:r>
              <a:rPr lang="en-US" sz="240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8 – 1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(14</a:t>
            </a: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 112x(7</a:t>
            </a: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5)</a:t>
            </a:r>
            <a:r>
              <a:rPr lang="en-US" sz="240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it-IT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Jadi, </a:t>
            </a:r>
            <a:r>
              <a:rPr lang="it-IT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f'</a:t>
            </a:r>
            <a:r>
              <a:rPr lang="it-IT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it-IT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it-IT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it-IT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112x(7</a:t>
            </a: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5)</a:t>
            </a:r>
            <a:r>
              <a:rPr lang="en-US" sz="240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it-IT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629400" y="6569075"/>
            <a:ext cx="2514600" cy="288925"/>
          </a:xfrm>
        </p:spPr>
        <p:txBody>
          <a:bodyPr/>
          <a:lstStyle/>
          <a:p>
            <a:pPr>
              <a:defRPr/>
            </a:pPr>
            <a:fld id="{DE9079D9-F9BE-4C8E-BEF1-35E0C4CC9367}" type="datetime3">
              <a:rPr lang="en-US"/>
              <a:pPr>
                <a:defRPr/>
              </a:pPr>
              <a:t>13 October 2016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175</TotalTime>
  <Words>1546</Words>
  <Application>Microsoft Office PowerPoint</Application>
  <PresentationFormat>On-screen Show (4:3)</PresentationFormat>
  <Paragraphs>291</Paragraphs>
  <Slides>34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Origin</vt:lpstr>
      <vt:lpstr>Equation</vt:lpstr>
      <vt:lpstr>BAB 4 TURUNAN DAN APLIKASINYA</vt:lpstr>
      <vt:lpstr>SUB POKOK BAHASAN</vt:lpstr>
      <vt:lpstr>1. Konsep Turunan</vt:lpstr>
      <vt:lpstr>2. notasi turunan</vt:lpstr>
      <vt:lpstr>Slide 5</vt:lpstr>
      <vt:lpstr>Slide 6</vt:lpstr>
      <vt:lpstr>2. Turunan Fungsi Aljabar</vt:lpstr>
      <vt:lpstr>Sifat-Sifat Turunan Suatu Fungsi</vt:lpstr>
      <vt:lpstr>Slide 9</vt:lpstr>
      <vt:lpstr>Menentukan Turunan dengan       Aturan Rantai (Pengayaan)</vt:lpstr>
      <vt:lpstr>Slide 11</vt:lpstr>
      <vt:lpstr>SOAL :</vt:lpstr>
      <vt:lpstr>JAWAB  :</vt:lpstr>
      <vt:lpstr>JAWAB  :</vt:lpstr>
      <vt:lpstr>Menentukan Turunan dengan       Aturan Rantai (Pengayaan)</vt:lpstr>
      <vt:lpstr>Slide 16</vt:lpstr>
      <vt:lpstr>Turunan Fungsi Trigonometri</vt:lpstr>
      <vt:lpstr>Slide 18</vt:lpstr>
      <vt:lpstr>Slide 19</vt:lpstr>
      <vt:lpstr>Slide 20</vt:lpstr>
      <vt:lpstr>Slide 21</vt:lpstr>
      <vt:lpstr>F. Turunan Fungsi Eksponen dan       Logaritma (Pengayaan)</vt:lpstr>
      <vt:lpstr>Slide 23</vt:lpstr>
      <vt:lpstr>Slide 24</vt:lpstr>
      <vt:lpstr>cth</vt:lpstr>
      <vt:lpstr>Aplikasi turunan </vt:lpstr>
      <vt:lpstr> Aplikasi Turunan</vt:lpstr>
      <vt:lpstr>Slide 28</vt:lpstr>
      <vt:lpstr>Slide 29</vt:lpstr>
      <vt:lpstr>Slide 30</vt:lpstr>
      <vt:lpstr>Slide 31</vt:lpstr>
      <vt:lpstr>Slide 32</vt:lpstr>
      <vt:lpstr>Slide 33</vt:lpstr>
      <vt:lpstr>Slide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BAB 4 TURUNAN DAN APLIKASINYA</dc:title>
  <dc:creator>my</dc:creator>
  <cp:lastModifiedBy>my</cp:lastModifiedBy>
  <cp:revision>27</cp:revision>
  <dcterms:created xsi:type="dcterms:W3CDTF">2014-10-07T03:43:07Z</dcterms:created>
  <dcterms:modified xsi:type="dcterms:W3CDTF">2016-10-13T02:01:53Z</dcterms:modified>
</cp:coreProperties>
</file>