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advTm="1000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advTm="10000">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amilymedicalmobility.com/"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hyperlink" Target="http://www.familymedicalmobility.com/power-chairs-scooters/power-wheelchairs.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hyperlink" Target="http://www.familymedicalmobility.com/forms/contac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hyperlink" Target="http://www.familymedicalmobility.com/forms/contac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hyperlink" Target="http://www.familymedicalmobility.com/manual-wheelchair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www.familymedicalmobility.com/power-chairs-scooters.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Callout 8"/>
          <p:cNvSpPr/>
          <p:nvPr/>
        </p:nvSpPr>
        <p:spPr>
          <a:xfrm>
            <a:off x="2667000" y="4648200"/>
            <a:ext cx="6324600" cy="198120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026" name="Picture 2"/>
          <p:cNvPicPr>
            <a:picLocks noChangeAspect="1" noChangeArrowheads="1"/>
          </p:cNvPicPr>
          <p:nvPr/>
        </p:nvPicPr>
        <p:blipFill>
          <a:blip r:embed="rId2"/>
          <a:srcRect/>
          <a:stretch>
            <a:fillRect/>
          </a:stretch>
        </p:blipFill>
        <p:spPr bwMode="auto">
          <a:xfrm>
            <a:off x="1752600" y="228600"/>
            <a:ext cx="4761186" cy="1295400"/>
          </a:xfrm>
          <a:prstGeom prst="rect">
            <a:avLst/>
          </a:prstGeom>
          <a:noFill/>
          <a:ln w="9525">
            <a:noFill/>
            <a:miter lim="800000"/>
            <a:headEnd/>
            <a:tailEnd/>
          </a:ln>
          <a:effectLst/>
        </p:spPr>
      </p:pic>
      <p:sp>
        <p:nvSpPr>
          <p:cNvPr id="1028" name="Rectangle 4"/>
          <p:cNvSpPr>
            <a:spLocks noChangeArrowheads="1"/>
          </p:cNvSpPr>
          <p:nvPr/>
        </p:nvSpPr>
        <p:spPr bwMode="auto">
          <a:xfrm>
            <a:off x="3581400" y="5015805"/>
            <a:ext cx="56388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E7512D"/>
                </a:solidFill>
                <a:effectLst/>
                <a:latin typeface="Corbel" pitchFamily="34" charset="0"/>
                <a:cs typeface="Arial" charset="0"/>
                <a:hlinkClick r:id="rId3"/>
              </a:rPr>
              <a:t>Family Medical Mobility</a:t>
            </a:r>
            <a:r>
              <a:rPr kumimoji="0" lang="en-US" sz="1400" b="1" i="0" u="none" strike="noStrike" cap="none" normalizeH="0" baseline="0" dirty="0" smtClean="0">
                <a:ln>
                  <a:noFill/>
                </a:ln>
                <a:solidFill>
                  <a:srgbClr val="E7512D"/>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will respond to all emails within 1 day.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rbel" pitchFamily="34" charset="0"/>
                <a:cs typeface="Arial" charset="0"/>
              </a:rPr>
              <a:t>Toll Free Phone : </a:t>
            </a:r>
            <a:r>
              <a:rPr kumimoji="0" lang="en-US" sz="1400" b="1" i="0" u="none" strike="noStrike" cap="none" normalizeH="0" dirty="0" smtClean="0">
                <a:ln>
                  <a:noFill/>
                </a:ln>
                <a:solidFill>
                  <a:schemeClr val="tx1"/>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844-580-3371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rbel" pitchFamily="34" charset="0"/>
                <a:cs typeface="Arial" charset="0"/>
              </a:rPr>
              <a:t> Fax : </a:t>
            </a:r>
            <a:r>
              <a:rPr kumimoji="0" lang="en-US" sz="1400" b="1" i="0" u="none" strike="noStrike" cap="none" normalizeH="0" dirty="0" smtClean="0">
                <a:ln>
                  <a:noFill/>
                </a:ln>
                <a:solidFill>
                  <a:schemeClr val="tx1"/>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916-236-3810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rbel" pitchFamily="34" charset="0"/>
                <a:cs typeface="Arial" charset="0"/>
              </a:rPr>
              <a:t> Phone/ Customer Support/ Live Chat: </a:t>
            </a:r>
            <a:r>
              <a:rPr kumimoji="0" lang="en-US" sz="1400" i="0" u="none" strike="noStrike" cap="none" normalizeH="0" baseline="0" dirty="0" smtClean="0">
                <a:ln>
                  <a:noFill/>
                </a:ln>
                <a:solidFill>
                  <a:schemeClr val="tx1"/>
                </a:solidFill>
                <a:effectLst/>
                <a:latin typeface="Corbel" pitchFamily="34" charset="0"/>
                <a:cs typeface="Arial" charset="0"/>
              </a:rPr>
              <a:t>24</a:t>
            </a:r>
            <a:r>
              <a:rPr kumimoji="0" lang="en-US" sz="1400" b="1" i="0" u="none" strike="noStrike" cap="none" normalizeH="0" baseline="0" dirty="0" smtClean="0">
                <a:ln>
                  <a:noFill/>
                </a:ln>
                <a:solidFill>
                  <a:schemeClr val="tx1"/>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hours a day, 7 days a week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rbel" pitchFamily="34" charset="0"/>
                <a:cs typeface="Arial" charset="0"/>
              </a:rPr>
              <a:t> Mailing Address : </a:t>
            </a:r>
            <a:r>
              <a:rPr kumimoji="0" lang="en-US" sz="1400" b="1" i="0" u="none" strike="noStrike" cap="none" normalizeH="0" dirty="0" smtClean="0">
                <a:ln>
                  <a:noFill/>
                </a:ln>
                <a:solidFill>
                  <a:schemeClr val="tx1"/>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PO BOX 582704,</a:t>
            </a:r>
            <a:r>
              <a:rPr kumimoji="0" lang="en-US" sz="1400" b="0" i="0" u="none" strike="noStrike" cap="none" normalizeH="0" dirty="0" smtClean="0">
                <a:ln>
                  <a:noFill/>
                </a:ln>
                <a:solidFill>
                  <a:schemeClr val="tx1"/>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Elk Grove, CA 95757</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rbel" pitchFamily="34" charset="0"/>
                <a:cs typeface="Arial" charset="0"/>
              </a:rPr>
              <a:t> Email : </a:t>
            </a:r>
            <a:r>
              <a:rPr kumimoji="0" lang="en-US" sz="1400" b="1" i="0" u="none" strike="noStrike" cap="none" normalizeH="0" dirty="0" smtClean="0">
                <a:ln>
                  <a:noFill/>
                </a:ln>
                <a:solidFill>
                  <a:schemeClr val="tx1"/>
                </a:solidFill>
                <a:effectLst/>
                <a:latin typeface="Corbel" pitchFamily="34" charset="0"/>
                <a:cs typeface="Arial" charset="0"/>
              </a:rPr>
              <a:t> </a:t>
            </a:r>
            <a:r>
              <a:rPr kumimoji="0" lang="en-US" sz="1400" b="0" i="0" u="none" strike="noStrike" cap="none" normalizeH="0" baseline="0" dirty="0" smtClean="0">
                <a:ln>
                  <a:noFill/>
                </a:ln>
                <a:solidFill>
                  <a:schemeClr val="tx1"/>
                </a:solidFill>
                <a:effectLst/>
                <a:latin typeface="Corbel" pitchFamily="34" charset="0"/>
                <a:cs typeface="Arial" charset="0"/>
              </a:rPr>
              <a:t>familymedicalmobility@hotmail.com</a:t>
            </a:r>
          </a:p>
        </p:txBody>
      </p:sp>
      <p:pic>
        <p:nvPicPr>
          <p:cNvPr id="1029" name="Picture 5"/>
          <p:cNvPicPr>
            <a:picLocks noChangeAspect="1" noChangeArrowheads="1"/>
          </p:cNvPicPr>
          <p:nvPr/>
        </p:nvPicPr>
        <p:blipFill>
          <a:blip r:embed="rId4">
            <a:lum contrast="40000"/>
          </a:blip>
          <a:srcRect/>
          <a:stretch>
            <a:fillRect/>
          </a:stretch>
        </p:blipFill>
        <p:spPr bwMode="auto">
          <a:xfrm>
            <a:off x="990600" y="1600200"/>
            <a:ext cx="7317581" cy="1066800"/>
          </a:xfrm>
          <a:prstGeom prst="rect">
            <a:avLst/>
          </a:prstGeom>
          <a:noFill/>
          <a:ln w="9525">
            <a:noFill/>
            <a:miter lim="800000"/>
            <a:headEnd/>
            <a:tailEnd/>
          </a:ln>
          <a:effectLst/>
        </p:spPr>
      </p:pic>
      <p:sp>
        <p:nvSpPr>
          <p:cNvPr id="8" name="Rectangle 7"/>
          <p:cNvSpPr/>
          <p:nvPr/>
        </p:nvSpPr>
        <p:spPr>
          <a:xfrm>
            <a:off x="0" y="2590800"/>
            <a:ext cx="8915400" cy="2062103"/>
          </a:xfrm>
          <a:prstGeom prst="rect">
            <a:avLst/>
          </a:prstGeom>
        </p:spPr>
        <p:txBody>
          <a:bodyPr wrap="square">
            <a:spAutoFit/>
          </a:bodyPr>
          <a:lstStyle/>
          <a:p>
            <a:r>
              <a:rPr lang="en-US" sz="1600" dirty="0" smtClean="0">
                <a:latin typeface="Corbel" pitchFamily="34" charset="0"/>
              </a:rPr>
              <a:t>When you purchase from Family Medical Mobility, you receive our </a:t>
            </a:r>
            <a:r>
              <a:rPr lang="en-US" sz="1600" b="1" dirty="0" smtClean="0">
                <a:latin typeface="Corbel" pitchFamily="34" charset="0"/>
              </a:rPr>
              <a:t>110% Lowest Price Guarantee</a:t>
            </a:r>
            <a:r>
              <a:rPr lang="en-US" sz="1600" dirty="0" smtClean="0">
                <a:latin typeface="Corbel" pitchFamily="34" charset="0"/>
              </a:rPr>
              <a:t>. If you find the identical item for less, let us know at the time of purchase and if we can verify it in print, we'll discount our price by 110% of the price difference! For example, if you find the identical item for $100 less, we'll discount our item by $110 for bringing it to our attention. The price has to be advertised or shown in print to verify</a:t>
            </a:r>
            <a:r>
              <a:rPr lang="en-US" sz="1600" dirty="0" smtClean="0">
                <a:latin typeface="Corbel" pitchFamily="34" charset="0"/>
              </a:rPr>
              <a:t>.</a:t>
            </a:r>
          </a:p>
          <a:p>
            <a:endParaRPr lang="en-US" sz="1600" dirty="0" smtClean="0">
              <a:latin typeface="Corbel" pitchFamily="34" charset="0"/>
            </a:endParaRPr>
          </a:p>
          <a:p>
            <a:r>
              <a:rPr lang="en-US" sz="1600" dirty="0" smtClean="0">
                <a:latin typeface="Corbel" pitchFamily="34" charset="0"/>
              </a:rPr>
              <a:t>This excludes </a:t>
            </a:r>
            <a:r>
              <a:rPr lang="en-US" sz="1600" dirty="0" err="1" smtClean="0">
                <a:latin typeface="Corbel" pitchFamily="34" charset="0"/>
              </a:rPr>
              <a:t>clerance</a:t>
            </a:r>
            <a:r>
              <a:rPr lang="en-US" sz="1600" dirty="0" smtClean="0">
                <a:latin typeface="Corbel" pitchFamily="34" charset="0"/>
              </a:rPr>
              <a:t> </a:t>
            </a:r>
            <a:r>
              <a:rPr lang="en-US" sz="1600" dirty="0" smtClean="0">
                <a:latin typeface="Corbel" pitchFamily="34" charset="0"/>
              </a:rPr>
              <a:t>item, used item, liquidation items, competitors </a:t>
            </a:r>
            <a:r>
              <a:rPr lang="en-US" sz="1600" dirty="0" err="1" smtClean="0">
                <a:latin typeface="Corbel" pitchFamily="34" charset="0"/>
              </a:rPr>
              <a:t>clerance</a:t>
            </a:r>
            <a:r>
              <a:rPr lang="en-US" sz="1600" dirty="0" smtClean="0">
                <a:latin typeface="Corbel" pitchFamily="34" charset="0"/>
              </a:rPr>
              <a:t> </a:t>
            </a:r>
            <a:r>
              <a:rPr lang="en-US" sz="1600" dirty="0" err="1" smtClean="0">
                <a:latin typeface="Corbel" pitchFamily="34" charset="0"/>
              </a:rPr>
              <a:t>items,special</a:t>
            </a:r>
            <a:r>
              <a:rPr lang="en-US" sz="1600" dirty="0" smtClean="0">
                <a:latin typeface="Corbel" pitchFamily="34" charset="0"/>
              </a:rPr>
              <a:t> order </a:t>
            </a:r>
            <a:r>
              <a:rPr lang="en-US" sz="1600" dirty="0" err="1" smtClean="0">
                <a:latin typeface="Corbel" pitchFamily="34" charset="0"/>
              </a:rPr>
              <a:t>items,installation</a:t>
            </a:r>
            <a:r>
              <a:rPr lang="en-US" sz="1600" dirty="0" smtClean="0">
                <a:latin typeface="Corbel" pitchFamily="34" charset="0"/>
              </a:rPr>
              <a:t> </a:t>
            </a:r>
            <a:r>
              <a:rPr lang="en-US" sz="1600" dirty="0" smtClean="0">
                <a:latin typeface="Corbel" pitchFamily="34" charset="0"/>
              </a:rPr>
              <a:t>labor, or damaged items</a:t>
            </a:r>
            <a:endParaRPr lang="en-US" sz="1600" dirty="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304800" y="228600"/>
            <a:ext cx="5715000" cy="624026"/>
          </a:xfrm>
          <a:prstGeom prst="rect">
            <a:avLst/>
          </a:prstGeom>
          <a:ln>
            <a:noFill/>
          </a:ln>
          <a:effectLst>
            <a:outerShdw blurRad="292100" dist="139700" dir="2700000" algn="tl" rotWithShape="0">
              <a:srgbClr val="333333">
                <a:alpha val="65000"/>
              </a:srgbClr>
            </a:outerShdw>
          </a:effectLst>
        </p:spPr>
      </p:pic>
      <p:pic>
        <p:nvPicPr>
          <p:cNvPr id="19459" name="Picture 3"/>
          <p:cNvPicPr>
            <a:picLocks noChangeAspect="1" noChangeArrowheads="1"/>
          </p:cNvPicPr>
          <p:nvPr/>
        </p:nvPicPr>
        <p:blipFill>
          <a:blip r:embed="rId3"/>
          <a:srcRect/>
          <a:stretch>
            <a:fillRect/>
          </a:stretch>
        </p:blipFill>
        <p:spPr bwMode="auto">
          <a:xfrm>
            <a:off x="0" y="1066800"/>
            <a:ext cx="9144000" cy="3409950"/>
          </a:xfrm>
          <a:prstGeom prst="rect">
            <a:avLst/>
          </a:prstGeom>
          <a:noFill/>
          <a:ln w="9525">
            <a:noFill/>
            <a:miter lim="800000"/>
            <a:headEnd/>
            <a:tailEnd/>
          </a:ln>
          <a:effectLst/>
        </p:spPr>
      </p:pic>
      <p:sp>
        <p:nvSpPr>
          <p:cNvPr id="4" name="Rectangle 3"/>
          <p:cNvSpPr/>
          <p:nvPr/>
        </p:nvSpPr>
        <p:spPr>
          <a:xfrm>
            <a:off x="381000" y="4826674"/>
            <a:ext cx="7924800" cy="1077218"/>
          </a:xfrm>
          <a:prstGeom prst="rect">
            <a:avLst/>
          </a:prstGeom>
        </p:spPr>
        <p:txBody>
          <a:bodyPr wrap="square">
            <a:spAutoFit/>
          </a:bodyPr>
          <a:lstStyle/>
          <a:p>
            <a:r>
              <a:rPr lang="en-US" sz="1600" dirty="0" smtClean="0">
                <a:latin typeface="Corbel" pitchFamily="34" charset="0"/>
              </a:rPr>
              <a:t>Buy </a:t>
            </a:r>
            <a:r>
              <a:rPr lang="en-US" sz="1600" dirty="0" smtClean="0">
                <a:latin typeface="Corbel" pitchFamily="34" charset="0"/>
                <a:hlinkClick r:id="rId4"/>
              </a:rPr>
              <a:t>Power Wheelchair</a:t>
            </a:r>
            <a:r>
              <a:rPr lang="en-US" sz="1600" dirty="0" smtClean="0">
                <a:latin typeface="Corbel" pitchFamily="34" charset="0"/>
              </a:rPr>
              <a:t> for handicapped and disabled at lowest price from Family Medical Mobility. </a:t>
            </a:r>
            <a:r>
              <a:rPr lang="en-US" sz="1600" b="1" dirty="0" smtClean="0">
                <a:latin typeface="Corbel" pitchFamily="34" charset="0"/>
              </a:rPr>
              <a:t>CALL US NOW</a:t>
            </a:r>
            <a:r>
              <a:rPr lang="en-US" sz="1600" dirty="0" smtClean="0">
                <a:latin typeface="Corbel" pitchFamily="34" charset="0"/>
              </a:rPr>
              <a:t> 1-844-580-3371! From walkers to power wheelchairs, Family Medical Mobility has the staff and the experience to guarantee you get the product that is right for you.</a:t>
            </a:r>
            <a:endParaRPr lang="en-US" sz="1600" dirty="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0" y="0"/>
            <a:ext cx="9143999" cy="3429000"/>
          </a:xfrm>
          <a:prstGeom prst="rect">
            <a:avLst/>
          </a:prstGeom>
          <a:noFill/>
          <a:ln w="9525">
            <a:noFill/>
            <a:miter lim="800000"/>
            <a:headEnd/>
            <a:tailEnd/>
          </a:ln>
          <a:effectLst/>
        </p:spPr>
      </p:pic>
      <p:pic>
        <p:nvPicPr>
          <p:cNvPr id="20483" name="Picture 3"/>
          <p:cNvPicPr>
            <a:picLocks noChangeAspect="1" noChangeArrowheads="1"/>
          </p:cNvPicPr>
          <p:nvPr/>
        </p:nvPicPr>
        <p:blipFill>
          <a:blip r:embed="rId3"/>
          <a:srcRect/>
          <a:stretch>
            <a:fillRect/>
          </a:stretch>
        </p:blipFill>
        <p:spPr bwMode="auto">
          <a:xfrm>
            <a:off x="0" y="3524250"/>
            <a:ext cx="9144000" cy="3257550"/>
          </a:xfrm>
          <a:prstGeom prst="rect">
            <a:avLst/>
          </a:prstGeom>
          <a:noFill/>
          <a:ln w="9525">
            <a:noFill/>
            <a:miter lim="800000"/>
            <a:headEnd/>
            <a:tailEnd/>
          </a:ln>
          <a:effectLst/>
        </p:spPr>
      </p:pic>
    </p:spTree>
  </p:cSld>
  <p:clrMapOvr>
    <a:masterClrMapping/>
  </p:clrMapOvr>
  <p:transition spd="med" advTm="1000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533400" y="76200"/>
            <a:ext cx="5638800" cy="762000"/>
          </a:xfrm>
          <a:prstGeom prst="rect">
            <a:avLst/>
          </a:prstGeom>
          <a:ln>
            <a:noFill/>
          </a:ln>
          <a:effectLst>
            <a:outerShdw blurRad="292100" dist="139700" dir="2700000" algn="tl" rotWithShape="0">
              <a:srgbClr val="333333">
                <a:alpha val="65000"/>
              </a:srgbClr>
            </a:outerShdw>
          </a:effectLst>
        </p:spPr>
      </p:pic>
      <p:pic>
        <p:nvPicPr>
          <p:cNvPr id="21507" name="Picture 3"/>
          <p:cNvPicPr>
            <a:picLocks noChangeAspect="1" noChangeArrowheads="1"/>
          </p:cNvPicPr>
          <p:nvPr/>
        </p:nvPicPr>
        <p:blipFill>
          <a:blip r:embed="rId3"/>
          <a:srcRect/>
          <a:stretch>
            <a:fillRect/>
          </a:stretch>
        </p:blipFill>
        <p:spPr bwMode="auto">
          <a:xfrm>
            <a:off x="228600" y="914400"/>
            <a:ext cx="7543800" cy="3171825"/>
          </a:xfrm>
          <a:prstGeom prst="rect">
            <a:avLst/>
          </a:prstGeom>
          <a:noFill/>
          <a:ln w="9525">
            <a:noFill/>
            <a:miter lim="800000"/>
            <a:headEnd/>
            <a:tailEnd/>
          </a:ln>
          <a:effectLst/>
        </p:spPr>
      </p:pic>
      <p:pic>
        <p:nvPicPr>
          <p:cNvPr id="21508" name="Picture 4"/>
          <p:cNvPicPr>
            <a:picLocks noChangeAspect="1" noChangeArrowheads="1"/>
          </p:cNvPicPr>
          <p:nvPr/>
        </p:nvPicPr>
        <p:blipFill>
          <a:blip r:embed="rId4"/>
          <a:srcRect/>
          <a:stretch>
            <a:fillRect/>
          </a:stretch>
        </p:blipFill>
        <p:spPr bwMode="auto">
          <a:xfrm>
            <a:off x="228600" y="4038600"/>
            <a:ext cx="5353291" cy="2819400"/>
          </a:xfrm>
          <a:prstGeom prst="rect">
            <a:avLst/>
          </a:prstGeom>
          <a:noFill/>
          <a:ln w="9525">
            <a:noFill/>
            <a:miter lim="800000"/>
            <a:headEnd/>
            <a:tailEnd/>
          </a:ln>
          <a:effectLst/>
        </p:spPr>
      </p:pic>
    </p:spTree>
  </p:cSld>
  <p:clrMapOvr>
    <a:masterClrMapping/>
  </p:clrMapOvr>
  <p:transition spd="med" advTm="10000">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609599" y="457200"/>
            <a:ext cx="4702629" cy="685800"/>
          </a:xfrm>
          <a:prstGeom prst="rect">
            <a:avLst/>
          </a:prstGeom>
          <a:ln>
            <a:noFill/>
          </a:ln>
          <a:effectLst>
            <a:outerShdw blurRad="292100" dist="139700" dir="2700000" algn="tl" rotWithShape="0">
              <a:srgbClr val="333333">
                <a:alpha val="65000"/>
              </a:srgbClr>
            </a:outerShdw>
          </a:effectLst>
        </p:spPr>
      </p:pic>
      <p:pic>
        <p:nvPicPr>
          <p:cNvPr id="22531" name="Picture 3"/>
          <p:cNvPicPr>
            <a:picLocks noChangeAspect="1" noChangeArrowheads="1"/>
          </p:cNvPicPr>
          <p:nvPr/>
        </p:nvPicPr>
        <p:blipFill>
          <a:blip r:embed="rId3"/>
          <a:srcRect/>
          <a:stretch>
            <a:fillRect/>
          </a:stretch>
        </p:blipFill>
        <p:spPr bwMode="auto">
          <a:xfrm>
            <a:off x="0" y="3876675"/>
            <a:ext cx="9144000" cy="2981325"/>
          </a:xfrm>
          <a:prstGeom prst="rect">
            <a:avLst/>
          </a:prstGeom>
          <a:noFill/>
          <a:ln w="9525">
            <a:noFill/>
            <a:miter lim="800000"/>
            <a:headEnd/>
            <a:tailEnd/>
          </a:ln>
          <a:effectLst/>
        </p:spPr>
      </p:pic>
      <p:sp>
        <p:nvSpPr>
          <p:cNvPr id="4" name="Rectangle 3"/>
          <p:cNvSpPr/>
          <p:nvPr/>
        </p:nvSpPr>
        <p:spPr>
          <a:xfrm>
            <a:off x="457200" y="1752600"/>
            <a:ext cx="7924800" cy="1200329"/>
          </a:xfrm>
          <a:prstGeom prst="rect">
            <a:avLst/>
          </a:prstGeom>
        </p:spPr>
        <p:txBody>
          <a:bodyPr wrap="square">
            <a:spAutoFit/>
          </a:bodyPr>
          <a:lstStyle/>
          <a:p>
            <a:r>
              <a:rPr lang="en-US" dirty="0" smtClean="0">
                <a:latin typeface="Corbel" pitchFamily="34" charset="0"/>
              </a:rPr>
              <a:t>Family Medical Mobility offers a wide variety of Adjustable beds at affordable price. </a:t>
            </a:r>
            <a:r>
              <a:rPr lang="en-US" dirty="0" smtClean="0">
                <a:latin typeface="Corbel" pitchFamily="34" charset="0"/>
                <a:hlinkClick r:id="rId4"/>
              </a:rPr>
              <a:t>CALL US NOW </a:t>
            </a:r>
            <a:r>
              <a:rPr lang="en-US" dirty="0" smtClean="0">
                <a:latin typeface="Corbel" pitchFamily="34" charset="0"/>
              </a:rPr>
              <a:t>1-844-580-3371! From walkers to power wheelchairs, Family Medical Mobility has the staff and the experience to guarantee you get the product that is right for you.</a:t>
            </a:r>
            <a:endParaRPr lang="en-US" dirty="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609599" y="457200"/>
            <a:ext cx="4702629" cy="685800"/>
          </a:xfrm>
          <a:prstGeom prst="rect">
            <a:avLst/>
          </a:prstGeom>
          <a:ln>
            <a:noFill/>
          </a:ln>
          <a:effectLst>
            <a:outerShdw blurRad="292100" dist="139700" dir="2700000" algn="tl" rotWithShape="0">
              <a:srgbClr val="333333">
                <a:alpha val="65000"/>
              </a:srgbClr>
            </a:outerShdw>
          </a:effectLst>
        </p:spPr>
      </p:pic>
      <p:pic>
        <p:nvPicPr>
          <p:cNvPr id="22531" name="Picture 3"/>
          <p:cNvPicPr>
            <a:picLocks noChangeAspect="1" noChangeArrowheads="1"/>
          </p:cNvPicPr>
          <p:nvPr/>
        </p:nvPicPr>
        <p:blipFill>
          <a:blip r:embed="rId3"/>
          <a:srcRect/>
          <a:stretch>
            <a:fillRect/>
          </a:stretch>
        </p:blipFill>
        <p:spPr bwMode="auto">
          <a:xfrm>
            <a:off x="0" y="3876675"/>
            <a:ext cx="9144000" cy="2981325"/>
          </a:xfrm>
          <a:prstGeom prst="rect">
            <a:avLst/>
          </a:prstGeom>
          <a:noFill/>
          <a:ln w="9525">
            <a:noFill/>
            <a:miter lim="800000"/>
            <a:headEnd/>
            <a:tailEnd/>
          </a:ln>
          <a:effectLst/>
        </p:spPr>
      </p:pic>
      <p:sp>
        <p:nvSpPr>
          <p:cNvPr id="4" name="Rectangle 3"/>
          <p:cNvSpPr/>
          <p:nvPr/>
        </p:nvSpPr>
        <p:spPr>
          <a:xfrm>
            <a:off x="457200" y="1752600"/>
            <a:ext cx="7924800" cy="1200329"/>
          </a:xfrm>
          <a:prstGeom prst="rect">
            <a:avLst/>
          </a:prstGeom>
        </p:spPr>
        <p:txBody>
          <a:bodyPr wrap="square">
            <a:spAutoFit/>
          </a:bodyPr>
          <a:lstStyle/>
          <a:p>
            <a:r>
              <a:rPr lang="en-US" dirty="0" smtClean="0">
                <a:latin typeface="Corbel" pitchFamily="34" charset="0"/>
              </a:rPr>
              <a:t>Family Medical Mobility offers a wide variety of Adjustable beds at affordable price. </a:t>
            </a:r>
            <a:r>
              <a:rPr lang="en-US" dirty="0" smtClean="0">
                <a:latin typeface="Corbel" pitchFamily="34" charset="0"/>
                <a:hlinkClick r:id="rId4"/>
              </a:rPr>
              <a:t>CALL US NOW </a:t>
            </a:r>
            <a:r>
              <a:rPr lang="en-US" dirty="0" smtClean="0">
                <a:latin typeface="Corbel" pitchFamily="34" charset="0"/>
              </a:rPr>
              <a:t>1-844-580-3371! From walkers to power wheelchairs, Family Medical Mobility has the staff and the experience to guarantee you get the product that is right for you.</a:t>
            </a:r>
            <a:endParaRPr lang="en-US" dirty="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5181600" y="838200"/>
            <a:ext cx="3352800" cy="3352800"/>
          </a:xfrm>
          <a:prstGeom prst="rect">
            <a:avLst/>
          </a:prstGeom>
          <a:noFill/>
          <a:ln w="9525">
            <a:noFill/>
            <a:miter lim="800000"/>
            <a:headEnd/>
            <a:tailEnd/>
          </a:ln>
          <a:effectLst/>
        </p:spPr>
      </p:pic>
      <p:pic>
        <p:nvPicPr>
          <p:cNvPr id="3" name="Picture 2"/>
          <p:cNvPicPr>
            <a:picLocks noChangeAspect="1" noChangeArrowheads="1"/>
          </p:cNvPicPr>
          <p:nvPr/>
        </p:nvPicPr>
        <p:blipFill>
          <a:blip r:embed="rId3"/>
          <a:srcRect/>
          <a:stretch>
            <a:fillRect/>
          </a:stretch>
        </p:blipFill>
        <p:spPr bwMode="auto">
          <a:xfrm>
            <a:off x="56958" y="434418"/>
            <a:ext cx="4819842" cy="1295400"/>
          </a:xfrm>
          <a:prstGeom prst="rect">
            <a:avLst/>
          </a:prstGeom>
          <a:noFill/>
          <a:ln w="9525">
            <a:noFill/>
            <a:miter lim="800000"/>
            <a:headEnd/>
            <a:tailEnd/>
          </a:ln>
          <a:effectLst/>
        </p:spPr>
      </p:pic>
      <p:sp>
        <p:nvSpPr>
          <p:cNvPr id="4" name="Vertical Scroll 3"/>
          <p:cNvSpPr/>
          <p:nvPr/>
        </p:nvSpPr>
        <p:spPr>
          <a:xfrm>
            <a:off x="6400800" y="4343400"/>
            <a:ext cx="2743200" cy="2514600"/>
          </a:xfrm>
          <a:prstGeom prst="verticalScroll">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a:t>
            </a:r>
            <a:endParaRPr 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3555" name="Picture 3"/>
          <p:cNvPicPr>
            <a:picLocks noChangeAspect="1" noChangeArrowheads="1"/>
          </p:cNvPicPr>
          <p:nvPr/>
        </p:nvPicPr>
        <p:blipFill>
          <a:blip r:embed="rId4"/>
          <a:srcRect/>
          <a:stretch>
            <a:fillRect/>
          </a:stretch>
        </p:blipFill>
        <p:spPr bwMode="auto">
          <a:xfrm>
            <a:off x="685800" y="2667000"/>
            <a:ext cx="4147634" cy="3733800"/>
          </a:xfrm>
          <a:prstGeom prst="rect">
            <a:avLst/>
          </a:prstGeom>
          <a:noFill/>
          <a:ln w="9525">
            <a:noFill/>
            <a:miter lim="800000"/>
            <a:headEnd/>
            <a:tailEnd/>
          </a:ln>
          <a:effectLst/>
        </p:spPr>
      </p:pic>
    </p:spTree>
  </p:cSld>
  <p:clrMapOvr>
    <a:masterClrMapping/>
  </p:clrMapOvr>
  <p:transition spd="med" advTm="10000">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spd="med" advTm="10000">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0" y="0"/>
            <a:ext cx="7620000" cy="3429000"/>
          </a:xfrm>
          <a:prstGeom prst="rect">
            <a:avLst/>
          </a:prstGeom>
          <a:ln>
            <a:noFill/>
          </a:ln>
          <a:effectLst>
            <a:outerShdw blurRad="190500" algn="tl" rotWithShape="0">
              <a:srgbClr val="000000">
                <a:alpha val="70000"/>
              </a:srgbClr>
            </a:outerShdw>
          </a:effectLst>
        </p:spPr>
      </p:pic>
      <p:pic>
        <p:nvPicPr>
          <p:cNvPr id="15363" name="Picture 3"/>
          <p:cNvPicPr>
            <a:picLocks noChangeAspect="1" noChangeArrowheads="1"/>
          </p:cNvPicPr>
          <p:nvPr/>
        </p:nvPicPr>
        <p:blipFill>
          <a:blip r:embed="rId3"/>
          <a:srcRect/>
          <a:stretch>
            <a:fillRect/>
          </a:stretch>
        </p:blipFill>
        <p:spPr bwMode="auto">
          <a:xfrm>
            <a:off x="1219200" y="3581400"/>
            <a:ext cx="7924800" cy="3276600"/>
          </a:xfrm>
          <a:prstGeom prst="rect">
            <a:avLst/>
          </a:prstGeom>
          <a:ln>
            <a:noFill/>
          </a:ln>
          <a:effectLst>
            <a:outerShdw blurRad="190500" algn="tl" rotWithShape="0">
              <a:srgbClr val="000000">
                <a:alpha val="70000"/>
              </a:srgbClr>
            </a:outerShdw>
          </a:effectLst>
        </p:spPr>
      </p:pic>
    </p:spTree>
  </p:cSld>
  <p:clrMapOvr>
    <a:masterClrMapping/>
  </p:clrMapOvr>
  <p:transition spd="med" advTm="10000">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0" y="228600"/>
            <a:ext cx="9144000" cy="2971800"/>
          </a:xfrm>
          <a:prstGeom prst="rect">
            <a:avLst/>
          </a:prstGeom>
          <a:noFill/>
          <a:ln w="9525">
            <a:noFill/>
            <a:miter lim="800000"/>
            <a:headEnd/>
            <a:tailEnd/>
          </a:ln>
          <a:effectLst/>
        </p:spPr>
      </p:pic>
      <p:pic>
        <p:nvPicPr>
          <p:cNvPr id="16387" name="Picture 3"/>
          <p:cNvPicPr>
            <a:picLocks noChangeAspect="1" noChangeArrowheads="1"/>
          </p:cNvPicPr>
          <p:nvPr/>
        </p:nvPicPr>
        <p:blipFill>
          <a:blip r:embed="rId3"/>
          <a:srcRect/>
          <a:stretch>
            <a:fillRect/>
          </a:stretch>
        </p:blipFill>
        <p:spPr bwMode="auto">
          <a:xfrm>
            <a:off x="0" y="3581400"/>
            <a:ext cx="5257800" cy="3105150"/>
          </a:xfrm>
          <a:prstGeom prst="rect">
            <a:avLst/>
          </a:prstGeom>
          <a:noFill/>
          <a:ln w="9525">
            <a:noFill/>
            <a:miter lim="800000"/>
            <a:headEnd/>
            <a:tailEnd/>
          </a:ln>
          <a:effectLst/>
        </p:spPr>
      </p:pic>
      <p:sp>
        <p:nvSpPr>
          <p:cNvPr id="6" name="Rectangle 5"/>
          <p:cNvSpPr/>
          <p:nvPr/>
        </p:nvSpPr>
        <p:spPr>
          <a:xfrm>
            <a:off x="5410200" y="3690878"/>
            <a:ext cx="3352800" cy="2862322"/>
          </a:xfrm>
          <a:prstGeom prst="rect">
            <a:avLst/>
          </a:prstGeom>
        </p:spPr>
        <p:txBody>
          <a:bodyPr wrap="square">
            <a:spAutoFit/>
          </a:bodyPr>
          <a:lstStyle/>
          <a:p>
            <a:r>
              <a:rPr lang="en-US" dirty="0" smtClean="0">
                <a:latin typeface="Corbel" pitchFamily="34" charset="0"/>
              </a:rPr>
              <a:t>Familymedicalmobility.com is a growing internet retailer of lifts for </a:t>
            </a:r>
            <a:r>
              <a:rPr lang="en-US" dirty="0" smtClean="0">
                <a:latin typeface="Corbel" pitchFamily="34" charset="0"/>
                <a:hlinkClick r:id="rId4"/>
              </a:rPr>
              <a:t>manual wheelchairs</a:t>
            </a:r>
            <a:r>
              <a:rPr lang="en-US" dirty="0" smtClean="0">
                <a:latin typeface="Corbel" pitchFamily="34" charset="0"/>
              </a:rPr>
              <a:t>, motorized wheelchair, sport wheelchairs and jazzy wheelchair for sale. From walkers to power wheelchairs, Family Medical Mobility has the staff and the experience to guarantee you get the product that is right for you.</a:t>
            </a:r>
            <a:endParaRPr lang="en-US" dirty="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50422"/>
            <a:ext cx="9144000" cy="6740307"/>
          </a:xfrm>
          <a:prstGeom prst="rect">
            <a:avLst/>
          </a:prstGeom>
          <a:noFill/>
        </p:spPr>
        <p:txBody>
          <a:bodyPr wrap="square" rtlCol="0">
            <a:spAutoFit/>
          </a:bodyPr>
          <a:lstStyle/>
          <a:p>
            <a:r>
              <a:rPr lang="en-US" sz="1600" dirty="0" smtClean="0">
                <a:latin typeface="Corbel" pitchFamily="34" charset="0"/>
              </a:rPr>
              <a:t>If you are looking for a wheelchair for those quick trips to town or to get you out and about; you have hit the right buttons.  Familymedicalmobility.com is a large supplier of mobility products on the internet. We have the knowledge and selection of products to make sure you are getting the wheelchair for you. Oh, by the way...at the lowest prices!  While we understand there are many choices out there when looking for a manual wheelchair, including some of these: transport wheelchairs, standard wheelchairs, lightweight wheelchairs, </a:t>
            </a:r>
            <a:r>
              <a:rPr lang="en-US" sz="1600" dirty="0" err="1" smtClean="0">
                <a:latin typeface="Corbel" pitchFamily="34" charset="0"/>
              </a:rPr>
              <a:t>ultralightweight</a:t>
            </a:r>
            <a:r>
              <a:rPr lang="en-US" sz="1600" dirty="0" smtClean="0">
                <a:latin typeface="Corbel" pitchFamily="34" charset="0"/>
              </a:rPr>
              <a:t> </a:t>
            </a:r>
            <a:r>
              <a:rPr lang="en-US" sz="1600" dirty="0" smtClean="0">
                <a:latin typeface="Corbel" pitchFamily="34" charset="0"/>
              </a:rPr>
              <a:t>wheelchairs, heavy duty wheelchairs and a few more. We want to help you find the best chair for you, at the best price for your budget. Below you will find brief descriptions that will guide you to your ideal wheelchair:</a:t>
            </a:r>
          </a:p>
          <a:p>
            <a:endParaRPr lang="en-US" sz="1600" dirty="0" smtClean="0">
              <a:latin typeface="Corbel" pitchFamily="34" charset="0"/>
            </a:endParaRPr>
          </a:p>
          <a:p>
            <a:r>
              <a:rPr lang="en-US" sz="1600" b="1" dirty="0" smtClean="0">
                <a:latin typeface="Corbel" pitchFamily="34" charset="0"/>
              </a:rPr>
              <a:t>        Transport Wheelchairs</a:t>
            </a:r>
          </a:p>
          <a:p>
            <a:endParaRPr lang="en-US" sz="1600" dirty="0" smtClean="0">
              <a:latin typeface="Corbel" pitchFamily="34" charset="0"/>
            </a:endParaRPr>
          </a:p>
          <a:p>
            <a:r>
              <a:rPr lang="en-US" sz="1600" dirty="0" smtClean="0">
                <a:latin typeface="Corbel" pitchFamily="34" charset="0"/>
              </a:rPr>
              <a:t>        These have four small wheels and a lightweight frame. Transport wheelchairs are the best option for transporting someone to and from the house or around town.  A transport wheelchair is narrower than a standard wheelchair, making it a good choice for tight hallways and narrow doorways around the house.  Some great choices include Drive Medical and Nova brand wheelchairs</a:t>
            </a:r>
            <a:r>
              <a:rPr lang="en-US" sz="1600" dirty="0" smtClean="0">
                <a:latin typeface="Corbel" pitchFamily="34" charset="0"/>
              </a:rPr>
              <a:t>.</a:t>
            </a:r>
          </a:p>
          <a:p>
            <a:endParaRPr lang="en-US" sz="1600" dirty="0" smtClean="0">
              <a:latin typeface="Corbel" pitchFamily="34" charset="0"/>
            </a:endParaRPr>
          </a:p>
          <a:p>
            <a:r>
              <a:rPr lang="en-US" sz="1600" b="1" dirty="0" smtClean="0">
                <a:latin typeface="Corbel" pitchFamily="34" charset="0"/>
              </a:rPr>
              <a:t>        Standard Weight Wheelchairs</a:t>
            </a:r>
          </a:p>
          <a:p>
            <a:endParaRPr lang="en-US" sz="1600" dirty="0" smtClean="0">
              <a:latin typeface="Corbel" pitchFamily="34" charset="0"/>
            </a:endParaRPr>
          </a:p>
          <a:p>
            <a:r>
              <a:rPr lang="en-US" sz="1600" dirty="0" smtClean="0">
                <a:latin typeface="Corbel" pitchFamily="34" charset="0"/>
              </a:rPr>
              <a:t>        A standard weight wheelchair is a great option for when you need a wheelchair that will be used for four hours or less per day, but needs to be self-propelled. With weights of these chairs starting at only 35 lbs. There is a large selection of wheelchairs available from basic models with fixed </a:t>
            </a:r>
            <a:r>
              <a:rPr lang="en-US" sz="1600" dirty="0" err="1" smtClean="0">
                <a:latin typeface="Corbel" pitchFamily="34" charset="0"/>
              </a:rPr>
              <a:t>legrests</a:t>
            </a:r>
            <a:r>
              <a:rPr lang="en-US" sz="1600" dirty="0" smtClean="0">
                <a:latin typeface="Corbel" pitchFamily="34" charset="0"/>
              </a:rPr>
              <a:t> </a:t>
            </a:r>
            <a:r>
              <a:rPr lang="en-US" sz="1600" dirty="0" smtClean="0">
                <a:latin typeface="Corbel" pitchFamily="34" charset="0"/>
              </a:rPr>
              <a:t>and armrests to wheelchairs that can have elevating </a:t>
            </a:r>
            <a:r>
              <a:rPr lang="en-US" sz="1600" dirty="0" err="1" smtClean="0">
                <a:latin typeface="Corbel" pitchFamily="34" charset="0"/>
              </a:rPr>
              <a:t>legrests</a:t>
            </a:r>
            <a:r>
              <a:rPr lang="en-US" sz="1600" dirty="0" smtClean="0">
                <a:latin typeface="Corbel" pitchFamily="34" charset="0"/>
              </a:rPr>
              <a:t> </a:t>
            </a:r>
            <a:r>
              <a:rPr lang="en-US" sz="1600" dirty="0" smtClean="0">
                <a:latin typeface="Corbel" pitchFamily="34" charset="0"/>
              </a:rPr>
              <a:t>and removable armrests.  There are some models with a "hemi" height option;  this option will allow you to lower the seat-to-floor height and remove the </a:t>
            </a:r>
            <a:r>
              <a:rPr lang="en-US" sz="1600" dirty="0" err="1" smtClean="0">
                <a:latin typeface="Corbel" pitchFamily="34" charset="0"/>
              </a:rPr>
              <a:t>legrests</a:t>
            </a:r>
            <a:r>
              <a:rPr lang="en-US" sz="1600" dirty="0" smtClean="0">
                <a:latin typeface="Corbel" pitchFamily="34" charset="0"/>
              </a:rPr>
              <a:t>. This is so that the user can use their feet to help propel the chair.  All standard weight wheelchairs fold for easy transport and storage.  If you would like a little more comfort; there are foam cushions available on our Cushions page.</a:t>
            </a:r>
          </a:p>
          <a:p>
            <a:endParaRPr lang="en-US" sz="1600" dirty="0" smtClean="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28600"/>
            <a:ext cx="6781800" cy="6494085"/>
          </a:xfrm>
          <a:prstGeom prst="rect">
            <a:avLst/>
          </a:prstGeom>
        </p:spPr>
        <p:txBody>
          <a:bodyPr wrap="square">
            <a:spAutoFit/>
          </a:bodyPr>
          <a:lstStyle/>
          <a:p>
            <a:r>
              <a:rPr lang="en-US" sz="1600" b="1" dirty="0" smtClean="0">
                <a:latin typeface="Corbel" pitchFamily="34" charset="0"/>
              </a:rPr>
              <a:t> Lightweight </a:t>
            </a:r>
            <a:r>
              <a:rPr lang="en-US" sz="1600" b="1" dirty="0" smtClean="0">
                <a:latin typeface="Corbel" pitchFamily="34" charset="0"/>
              </a:rPr>
              <a:t>Wheelchairs</a:t>
            </a:r>
          </a:p>
          <a:p>
            <a:endParaRPr lang="en-US" sz="1600" dirty="0" smtClean="0">
              <a:latin typeface="Corbel" pitchFamily="34" charset="0"/>
            </a:endParaRPr>
          </a:p>
          <a:p>
            <a:r>
              <a:rPr lang="en-US" sz="1600" dirty="0" smtClean="0">
                <a:latin typeface="Corbel" pitchFamily="34" charset="0"/>
              </a:rPr>
              <a:t> </a:t>
            </a:r>
            <a:r>
              <a:rPr lang="en-US" sz="1600" dirty="0" smtClean="0">
                <a:latin typeface="Corbel" pitchFamily="34" charset="0"/>
              </a:rPr>
              <a:t>A lightweight wheelchair is a great option when you need a wheelchair that will be used more frequently. </a:t>
            </a:r>
            <a:r>
              <a:rPr lang="en-US" sz="1600" dirty="0" err="1" smtClean="0">
                <a:latin typeface="Corbel" pitchFamily="34" charset="0"/>
              </a:rPr>
              <a:t>Weigths</a:t>
            </a:r>
            <a:r>
              <a:rPr lang="en-US" sz="1600" dirty="0" smtClean="0">
                <a:latin typeface="Corbel" pitchFamily="34" charset="0"/>
              </a:rPr>
              <a:t> of these wheelchairs range from only 28-34 lbs. Also, if you need special options, or when you are wanting a specific frame and upholstery color combination, this is the right choice.  This category covers it all, with lightweight wheelchairs starting as low as $190 to wheelchairs that are available with a full range of options including an adjustable angle back, wild frame colors, pneumatic (air-filled) tires, a wide range of seating sizes and heights, and multiple </a:t>
            </a:r>
            <a:r>
              <a:rPr lang="en-US" sz="1600" dirty="0" err="1" smtClean="0">
                <a:latin typeface="Corbel" pitchFamily="34" charset="0"/>
              </a:rPr>
              <a:t>legrests</a:t>
            </a:r>
            <a:r>
              <a:rPr lang="en-US" sz="1600" dirty="0" smtClean="0">
                <a:latin typeface="Corbel" pitchFamily="34" charset="0"/>
              </a:rPr>
              <a:t> and armrest choices.  Some great lightweight wheelchair choices include Quickie and Drive Medical brand wheelchairs</a:t>
            </a:r>
            <a:r>
              <a:rPr lang="en-US" sz="1600" dirty="0" smtClean="0">
                <a:latin typeface="Corbel" pitchFamily="34" charset="0"/>
              </a:rPr>
              <a:t>.</a:t>
            </a:r>
          </a:p>
          <a:p>
            <a:endParaRPr lang="en-US" sz="1600" dirty="0" smtClean="0">
              <a:latin typeface="Corbel" pitchFamily="34" charset="0"/>
            </a:endParaRPr>
          </a:p>
          <a:p>
            <a:r>
              <a:rPr lang="en-US" sz="1600" b="1" dirty="0" smtClean="0">
                <a:latin typeface="Corbel" pitchFamily="34" charset="0"/>
              </a:rPr>
              <a:t>Custom </a:t>
            </a:r>
            <a:r>
              <a:rPr lang="en-US" sz="1600" b="1" dirty="0" smtClean="0">
                <a:latin typeface="Corbel" pitchFamily="34" charset="0"/>
              </a:rPr>
              <a:t>Lightweight Wheelchairs</a:t>
            </a:r>
          </a:p>
          <a:p>
            <a:endParaRPr lang="en-US" sz="1600" dirty="0" smtClean="0">
              <a:latin typeface="Corbel" pitchFamily="34" charset="0"/>
            </a:endParaRPr>
          </a:p>
          <a:p>
            <a:endParaRPr lang="en-US" sz="1600" dirty="0" smtClean="0">
              <a:latin typeface="Corbel" pitchFamily="34" charset="0"/>
            </a:endParaRPr>
          </a:p>
          <a:p>
            <a:r>
              <a:rPr lang="en-US" sz="1600" dirty="0" smtClean="0">
                <a:latin typeface="Corbel" pitchFamily="34" charset="0"/>
              </a:rPr>
              <a:t> These wheelchairs are custom made  The custom made lightweight wheelchairs will offer a wider selection of measurements, colors and options.  These wheelchairs are for a user who has both a need for lighter wheelchair and also a wheelchair that has more custom options, such as a non-standard seat-to-floor height or back height.  These Custom Lightweight wheelchairs meet very specific needs and are custom built by the manufacturer.  They will take a little longer to get out the door and are subject to a 15% re-stocking fee if returned.</a:t>
            </a:r>
          </a:p>
          <a:p>
            <a:r>
              <a:rPr lang="en-US" sz="1600" dirty="0" smtClean="0">
                <a:latin typeface="Corbel" pitchFamily="34" charset="0"/>
              </a:rPr>
              <a:t>                 </a:t>
            </a:r>
            <a:endParaRPr lang="en-US" sz="1600" dirty="0" smtClean="0">
              <a:latin typeface="Corbel" pitchFamily="34" charset="0"/>
            </a:endParaRPr>
          </a:p>
          <a:p>
            <a:r>
              <a:rPr lang="en-US" sz="1600" dirty="0" smtClean="0">
                <a:latin typeface="Corbel" pitchFamily="34" charset="0"/>
              </a:rPr>
              <a:t>                </a:t>
            </a:r>
          </a:p>
        </p:txBody>
      </p:sp>
    </p:spTree>
  </p:cSld>
  <p:clrMapOvr>
    <a:masterClrMapping/>
  </p:clrMapOvr>
  <p:transition spd="med" advTm="10000">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251"/>
            <a:ext cx="9144000" cy="7232749"/>
          </a:xfrm>
          <a:prstGeom prst="rect">
            <a:avLst/>
          </a:prstGeom>
        </p:spPr>
        <p:txBody>
          <a:bodyPr wrap="square">
            <a:spAutoFit/>
          </a:bodyPr>
          <a:lstStyle/>
          <a:p>
            <a:r>
              <a:rPr lang="en-US" sz="1600" b="1" dirty="0" err="1" smtClean="0">
                <a:latin typeface="Corbel" pitchFamily="34" charset="0"/>
              </a:rPr>
              <a:t>Ultralightweight</a:t>
            </a:r>
            <a:r>
              <a:rPr lang="en-US" sz="1600" b="1" dirty="0" smtClean="0">
                <a:latin typeface="Corbel" pitchFamily="34" charset="0"/>
              </a:rPr>
              <a:t> Wheelchairs</a:t>
            </a:r>
          </a:p>
          <a:p>
            <a:endParaRPr lang="en-US" sz="1600" dirty="0" smtClean="0">
              <a:latin typeface="Corbel" pitchFamily="34" charset="0"/>
            </a:endParaRPr>
          </a:p>
          <a:p>
            <a:r>
              <a:rPr lang="en-US" sz="1600" dirty="0" smtClean="0">
                <a:latin typeface="Corbel" pitchFamily="34" charset="0"/>
              </a:rPr>
              <a:t>                </a:t>
            </a:r>
            <a:r>
              <a:rPr lang="en-US" sz="1600" dirty="0" err="1" smtClean="0">
                <a:latin typeface="Corbel" pitchFamily="34" charset="0"/>
              </a:rPr>
              <a:t>Ultralightweight</a:t>
            </a:r>
            <a:r>
              <a:rPr lang="en-US" sz="1600" dirty="0" smtClean="0">
                <a:latin typeface="Corbel" pitchFamily="34" charset="0"/>
              </a:rPr>
              <a:t> wheelchairs are available in both ridged and folding models, and with weights starting at only 14 lbs. </a:t>
            </a:r>
            <a:r>
              <a:rPr lang="en-US" sz="1600" dirty="0" err="1" smtClean="0">
                <a:latin typeface="Corbel" pitchFamily="34" charset="0"/>
              </a:rPr>
              <a:t>Ultralightweight</a:t>
            </a:r>
            <a:r>
              <a:rPr lang="en-US" sz="1600" dirty="0" smtClean="0">
                <a:latin typeface="Corbel" pitchFamily="34" charset="0"/>
              </a:rPr>
              <a:t> wheelchairs are for the full-time advanced user who demands performance and  also those who want the lightest chair possible for ease of use and transport. We have knowledgeable representatives that are here to help you select and configure the perfect </a:t>
            </a:r>
            <a:r>
              <a:rPr lang="en-US" sz="1600" dirty="0" err="1" smtClean="0">
                <a:latin typeface="Corbel" pitchFamily="34" charset="0"/>
              </a:rPr>
              <a:t>ultralightweight</a:t>
            </a:r>
            <a:r>
              <a:rPr lang="en-US" sz="1600" dirty="0" smtClean="0">
                <a:latin typeface="Corbel" pitchFamily="34" charset="0"/>
              </a:rPr>
              <a:t> wheelchair to meet your needs.  Some great excellent </a:t>
            </a:r>
            <a:r>
              <a:rPr lang="en-US" sz="1600" dirty="0" err="1" smtClean="0">
                <a:latin typeface="Corbel" pitchFamily="34" charset="0"/>
              </a:rPr>
              <a:t>ultralightweight</a:t>
            </a:r>
            <a:r>
              <a:rPr lang="en-US" sz="1600" dirty="0" smtClean="0">
                <a:latin typeface="Corbel" pitchFamily="34" charset="0"/>
              </a:rPr>
              <a:t> wheelchair brands include </a:t>
            </a:r>
            <a:r>
              <a:rPr lang="en-US" sz="1600" dirty="0" err="1" smtClean="0">
                <a:latin typeface="Corbel" pitchFamily="34" charset="0"/>
              </a:rPr>
              <a:t>TiLite</a:t>
            </a:r>
            <a:r>
              <a:rPr lang="en-US" sz="1600" dirty="0" smtClean="0">
                <a:latin typeface="Corbel" pitchFamily="34" charset="0"/>
              </a:rPr>
              <a:t> Wheelchairs and Quickie Wheelchairs.  Shop online, or call and ask to talk to a Family Medical Mobility product representative at 1-844-580-3371.</a:t>
            </a:r>
          </a:p>
          <a:p>
            <a:r>
              <a:rPr lang="en-US" sz="1600" dirty="0" smtClean="0">
                <a:latin typeface="Corbel" pitchFamily="34" charset="0"/>
              </a:rPr>
              <a:t>         </a:t>
            </a:r>
          </a:p>
          <a:p>
            <a:r>
              <a:rPr lang="en-US" sz="1600" b="1" dirty="0" smtClean="0">
                <a:latin typeface="Corbel" pitchFamily="34" charset="0"/>
              </a:rPr>
              <a:t>        Sport Wheelchairs</a:t>
            </a:r>
          </a:p>
          <a:p>
            <a:endParaRPr lang="en-US" sz="1600" dirty="0" smtClean="0">
              <a:latin typeface="Corbel" pitchFamily="34" charset="0"/>
            </a:endParaRPr>
          </a:p>
          <a:p>
            <a:r>
              <a:rPr lang="en-US" sz="1600" dirty="0" smtClean="0">
                <a:latin typeface="Corbel" pitchFamily="34" charset="0"/>
              </a:rPr>
              <a:t>        Sport Wheelchairs will be able to get you moving on the courts or in the hills.  Sport wheelchairs for everything, from tennis and basketball to </a:t>
            </a:r>
            <a:r>
              <a:rPr lang="en-US" sz="1600" dirty="0" err="1" smtClean="0">
                <a:latin typeface="Corbel" pitchFamily="34" charset="0"/>
              </a:rPr>
              <a:t>handcycles</a:t>
            </a:r>
            <a:r>
              <a:rPr lang="en-US" sz="1600" dirty="0" smtClean="0">
                <a:latin typeface="Corbel" pitchFamily="34" charset="0"/>
              </a:rPr>
              <a:t>, we have the right equipment to get you to the hobby of your choice.</a:t>
            </a:r>
          </a:p>
          <a:p>
            <a:endParaRPr lang="en-US" sz="1600" dirty="0" smtClean="0">
              <a:latin typeface="Corbel" pitchFamily="34" charset="0"/>
            </a:endParaRPr>
          </a:p>
          <a:p>
            <a:r>
              <a:rPr lang="en-US" sz="1600" dirty="0" smtClean="0">
                <a:latin typeface="Corbel" pitchFamily="34" charset="0"/>
              </a:rPr>
              <a:t>    </a:t>
            </a:r>
            <a:r>
              <a:rPr lang="en-US" sz="1600" b="1" dirty="0" smtClean="0">
                <a:latin typeface="Corbel" pitchFamily="34" charset="0"/>
              </a:rPr>
              <a:t>Recline/Tilt Wheelchairs</a:t>
            </a:r>
          </a:p>
          <a:p>
            <a:endParaRPr lang="en-US" sz="1600" dirty="0" smtClean="0">
              <a:latin typeface="Corbel" pitchFamily="34" charset="0"/>
            </a:endParaRPr>
          </a:p>
          <a:p>
            <a:r>
              <a:rPr lang="en-US" sz="1600" dirty="0" smtClean="0">
                <a:latin typeface="Corbel" pitchFamily="34" charset="0"/>
              </a:rPr>
              <a:t>    A reclining back is a great choice for those who spend a great deal of time in their wheelchair, as it offers more positions.  A tilt wheelchair offers alternative positioning and pressure relief for those who are unable to re-position themselves.  Both of these options will add more weight to the wheelchair </a:t>
            </a:r>
            <a:r>
              <a:rPr lang="en-US" sz="1600" dirty="0" err="1" smtClean="0">
                <a:latin typeface="Corbel" pitchFamily="34" charset="0"/>
              </a:rPr>
              <a:t>iteself</a:t>
            </a:r>
            <a:r>
              <a:rPr lang="en-US" sz="1600" dirty="0" smtClean="0">
                <a:latin typeface="Corbel" pitchFamily="34" charset="0"/>
              </a:rPr>
              <a:t>, please keep this in mind if easy transport is a concern.</a:t>
            </a:r>
          </a:p>
          <a:p>
            <a:endParaRPr lang="en-US" sz="1600" dirty="0" smtClean="0">
              <a:latin typeface="Corbel" pitchFamily="34" charset="0"/>
            </a:endParaRPr>
          </a:p>
          <a:p>
            <a:r>
              <a:rPr lang="en-US" sz="1600" b="1" dirty="0" smtClean="0">
                <a:latin typeface="Corbel" pitchFamily="34" charset="0"/>
              </a:rPr>
              <a:t>    Heavy Duty Wheelchairs</a:t>
            </a:r>
          </a:p>
          <a:p>
            <a:endParaRPr lang="en-US" sz="1600" dirty="0" smtClean="0">
              <a:latin typeface="Corbel" pitchFamily="34" charset="0"/>
            </a:endParaRPr>
          </a:p>
          <a:p>
            <a:r>
              <a:rPr lang="en-US" sz="1600" dirty="0" smtClean="0">
                <a:latin typeface="Corbel" pitchFamily="34" charset="0"/>
              </a:rPr>
              <a:t>    With weight capacities ranging from 300 to 850 pounds, heavy duty wheelchairs can accommodate almost any user.  Family Medical Mobility carries a wide range of heavy duty wheelchairs, from economical bariatric transport chairs, to complex highly-configurable models.</a:t>
            </a:r>
          </a:p>
          <a:p>
            <a:endParaRPr lang="en-US" sz="1600" dirty="0" smtClean="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228600" y="228600"/>
            <a:ext cx="7239000" cy="838200"/>
          </a:xfrm>
          <a:prstGeom prst="rect">
            <a:avLst/>
          </a:prstGeom>
          <a:ln>
            <a:noFill/>
          </a:ln>
          <a:effectLst>
            <a:outerShdw blurRad="292100" dist="139700" dir="2700000" algn="tl" rotWithShape="0">
              <a:srgbClr val="333333">
                <a:alpha val="65000"/>
              </a:srgbClr>
            </a:outerShdw>
          </a:effectLst>
        </p:spPr>
      </p:pic>
      <p:pic>
        <p:nvPicPr>
          <p:cNvPr id="17411" name="Picture 3"/>
          <p:cNvPicPr>
            <a:picLocks noChangeAspect="1" noChangeArrowheads="1"/>
          </p:cNvPicPr>
          <p:nvPr/>
        </p:nvPicPr>
        <p:blipFill>
          <a:blip r:embed="rId3"/>
          <a:srcRect/>
          <a:stretch>
            <a:fillRect/>
          </a:stretch>
        </p:blipFill>
        <p:spPr bwMode="auto">
          <a:xfrm>
            <a:off x="457200" y="1295400"/>
            <a:ext cx="8305800" cy="3352800"/>
          </a:xfrm>
          <a:prstGeom prst="rect">
            <a:avLst/>
          </a:prstGeom>
          <a:noFill/>
          <a:ln w="9525">
            <a:noFill/>
            <a:miter lim="800000"/>
            <a:headEnd/>
            <a:tailEnd/>
          </a:ln>
          <a:effectLst/>
        </p:spPr>
      </p:pic>
      <p:sp>
        <p:nvSpPr>
          <p:cNvPr id="4" name="Rectangle 3"/>
          <p:cNvSpPr/>
          <p:nvPr/>
        </p:nvSpPr>
        <p:spPr>
          <a:xfrm>
            <a:off x="228600" y="5429071"/>
            <a:ext cx="8229600" cy="1077218"/>
          </a:xfrm>
          <a:prstGeom prst="rect">
            <a:avLst/>
          </a:prstGeom>
        </p:spPr>
        <p:txBody>
          <a:bodyPr wrap="square">
            <a:spAutoFit/>
          </a:bodyPr>
          <a:lstStyle/>
          <a:p>
            <a:r>
              <a:rPr lang="en-US" sz="1600" dirty="0" smtClean="0">
                <a:latin typeface="Corbel" pitchFamily="34" charset="0"/>
                <a:hlinkClick r:id="rId4"/>
              </a:rPr>
              <a:t>Family Medical Mobility</a:t>
            </a:r>
            <a:r>
              <a:rPr lang="en-US" sz="1600" dirty="0" smtClean="0">
                <a:latin typeface="Corbel" pitchFamily="34" charset="0"/>
              </a:rPr>
              <a:t> offers a wide variety of drive Power Chair and motorized, jazzy scooter, go </a:t>
            </a:r>
            <a:r>
              <a:rPr lang="en-US" sz="1600" dirty="0" err="1" smtClean="0">
                <a:latin typeface="Corbel" pitchFamily="34" charset="0"/>
              </a:rPr>
              <a:t>go</a:t>
            </a:r>
            <a:r>
              <a:rPr lang="en-US" sz="1600" dirty="0" smtClean="0">
                <a:latin typeface="Corbel" pitchFamily="34" charset="0"/>
              </a:rPr>
              <a:t>, motorized, rascal, Rascal Scooters! CALL US NOW 1-844-580-3371! From walkers to power wheelchairs, Family Medical Mobility has the staff and the experience to guarantee you get the product that is right for you.</a:t>
            </a:r>
            <a:endParaRPr lang="en-US" sz="1600" dirty="0">
              <a:latin typeface="Corbel" pitchFamily="34" charset="0"/>
            </a:endParaRPr>
          </a:p>
        </p:txBody>
      </p:sp>
    </p:spTree>
  </p:cSld>
  <p:clrMapOvr>
    <a:masterClrMapping/>
  </p:clrMapOvr>
  <p:transition spd="med" advTm="10000">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914400" y="135708"/>
            <a:ext cx="7086600" cy="778692"/>
          </a:xfrm>
          <a:prstGeom prst="rect">
            <a:avLst/>
          </a:prstGeom>
          <a:ln>
            <a:noFill/>
          </a:ln>
          <a:effectLst>
            <a:outerShdw blurRad="292100" dist="139700" dir="2700000" algn="tl" rotWithShape="0">
              <a:srgbClr val="333333">
                <a:alpha val="65000"/>
              </a:srgbClr>
            </a:outerShdw>
          </a:effectLst>
        </p:spPr>
      </p:pic>
      <p:pic>
        <p:nvPicPr>
          <p:cNvPr id="18435" name="Picture 3"/>
          <p:cNvPicPr>
            <a:picLocks noChangeAspect="1" noChangeArrowheads="1"/>
          </p:cNvPicPr>
          <p:nvPr/>
        </p:nvPicPr>
        <p:blipFill>
          <a:blip r:embed="rId3"/>
          <a:srcRect/>
          <a:stretch>
            <a:fillRect/>
          </a:stretch>
        </p:blipFill>
        <p:spPr bwMode="auto">
          <a:xfrm>
            <a:off x="152400" y="1066800"/>
            <a:ext cx="8915400" cy="2819400"/>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a:srcRect/>
          <a:stretch>
            <a:fillRect/>
          </a:stretch>
        </p:blipFill>
        <p:spPr bwMode="auto">
          <a:xfrm>
            <a:off x="76200" y="3962400"/>
            <a:ext cx="9067800" cy="2814005"/>
          </a:xfrm>
          <a:prstGeom prst="rect">
            <a:avLst/>
          </a:prstGeom>
          <a:noFill/>
          <a:ln w="9525">
            <a:noFill/>
            <a:miter lim="800000"/>
            <a:headEnd/>
            <a:tailEnd/>
          </a:ln>
          <a:effectLst/>
        </p:spPr>
      </p:pic>
    </p:spTree>
  </p:cSld>
  <p:clrMapOvr>
    <a:masterClrMapping/>
  </p:clrMapOvr>
  <p:transition spd="med" advTm="10000">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TotalTime>
  <Words>1251</Words>
  <Application>Microsoft Office PowerPoint</Application>
  <PresentationFormat>On-screen Show (4:3)</PresentationFormat>
  <Paragraphs>49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DAYSHIFT</dc:creator>
  <cp:lastModifiedBy>DAYSHIFT</cp:lastModifiedBy>
  <cp:revision>12</cp:revision>
  <dcterms:created xsi:type="dcterms:W3CDTF">2006-08-16T00:00:00Z</dcterms:created>
  <dcterms:modified xsi:type="dcterms:W3CDTF">2015-04-07T05:34:50Z</dcterms:modified>
</cp:coreProperties>
</file>