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22FDB21-739B-421B-AD44-6B541331B386}" type="datetimeFigureOut">
              <a:rPr lang="en-US" smtClean="0"/>
              <a:pPr/>
              <a:t>5/18/2015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99822BD-90C7-4003-892C-DC710160DB1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9822BD-90C7-4003-892C-DC710160DB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9822BD-90C7-4003-892C-DC710160DB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9822BD-90C7-4003-892C-DC710160DB12}"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99822BD-90C7-4003-892C-DC710160DB1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9822BD-90C7-4003-892C-DC710160DB12}"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99822BD-90C7-4003-892C-DC710160DB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99822BD-90C7-4003-892C-DC710160DB12}"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22FDB21-739B-421B-AD44-6B541331B386}" type="datetimeFigureOut">
              <a:rPr lang="en-US" smtClean="0"/>
              <a:pPr/>
              <a:t>5/18/2015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99822BD-90C7-4003-892C-DC710160DB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22FDB21-739B-421B-AD44-6B541331B386}" type="datetimeFigureOut">
              <a:rPr lang="en-US" smtClean="0"/>
              <a:pPr/>
              <a:t>5/18/2015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99822BD-90C7-4003-892C-DC710160DB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22FDB21-739B-421B-AD44-6B541331B386}" type="datetimeFigureOut">
              <a:rPr lang="en-US" smtClean="0"/>
              <a:pPr/>
              <a:t>5/18/2015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99822BD-90C7-4003-892C-DC710160DB1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22FDB21-739B-421B-AD44-6B541331B386}" type="datetimeFigureOut">
              <a:rPr lang="en-US" smtClean="0"/>
              <a:pPr/>
              <a:t>5/18/2015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99822BD-90C7-4003-892C-DC710160DB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357166"/>
            <a:ext cx="6662057" cy="2585323"/>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Website design and </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Web development</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1624718" y="4429132"/>
            <a:ext cx="5894563"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Powdered by</a:t>
            </a:r>
          </a:p>
          <a:p>
            <a:pPr algn="ctr"/>
            <a:r>
              <a:rPr lang="en-US" sz="5400" b="1" cap="all" spc="0"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E baraha</a:t>
            </a:r>
            <a:endParaRPr lang="en-US" sz="5400" b="1" cap="all" spc="0"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Sld>
  <p:clrMapOvr>
    <a:masterClrMapping/>
  </p:clrMapOvr>
  <p:transition spd="med" advClick="0" advTm="5000">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357166"/>
            <a:ext cx="5052852"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Contact Us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a:off x="285720" y="2571744"/>
            <a:ext cx="8572560" cy="347787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400" dirty="0">
                <a:solidFill>
                  <a:srgbClr val="0000CC"/>
                </a:solidFill>
              </a:rPr>
              <a:t># 1/A, 1st Floor, 1st Stage, </a:t>
            </a:r>
            <a:r>
              <a:rPr lang="en-US" sz="4400" dirty="0" smtClean="0">
                <a:solidFill>
                  <a:srgbClr val="0000CC"/>
                </a:solidFill>
              </a:rPr>
              <a:t/>
            </a:r>
            <a:br>
              <a:rPr lang="en-US" sz="4400" dirty="0" smtClean="0">
                <a:solidFill>
                  <a:srgbClr val="0000CC"/>
                </a:solidFill>
              </a:rPr>
            </a:br>
            <a:r>
              <a:rPr lang="en-US" sz="4400" dirty="0">
                <a:solidFill>
                  <a:srgbClr val="0000CC"/>
                </a:solidFill>
              </a:rPr>
              <a:t>3rd Phase, 80 Feet Road,</a:t>
            </a:r>
            <a:r>
              <a:rPr lang="en-US" sz="4400" dirty="0" smtClean="0">
                <a:solidFill>
                  <a:srgbClr val="0000CC"/>
                </a:solidFill>
              </a:rPr>
              <a:t/>
            </a:r>
            <a:br>
              <a:rPr lang="en-US" sz="4400" dirty="0" smtClean="0">
                <a:solidFill>
                  <a:srgbClr val="0000CC"/>
                </a:solidFill>
              </a:rPr>
            </a:br>
            <a:r>
              <a:rPr lang="en-US" sz="4400" dirty="0">
                <a:solidFill>
                  <a:srgbClr val="0000CC"/>
                </a:solidFill>
              </a:rPr>
              <a:t>Chandra Layout, Vijayanagar </a:t>
            </a:r>
            <a:r>
              <a:rPr lang="en-US" sz="4400" dirty="0" smtClean="0">
                <a:solidFill>
                  <a:srgbClr val="0000CC"/>
                </a:solidFill>
              </a:rPr>
              <a:t/>
            </a:r>
            <a:br>
              <a:rPr lang="en-US" sz="4400" dirty="0" smtClean="0">
                <a:solidFill>
                  <a:srgbClr val="0000CC"/>
                </a:solidFill>
              </a:rPr>
            </a:br>
            <a:r>
              <a:rPr lang="en-US" sz="4400" dirty="0">
                <a:solidFill>
                  <a:srgbClr val="0000CC"/>
                </a:solidFill>
              </a:rPr>
              <a:t>Bangalore-560040.</a:t>
            </a:r>
            <a:r>
              <a:rPr lang="en-US" sz="4400" dirty="0" smtClean="0">
                <a:solidFill>
                  <a:srgbClr val="0000CC"/>
                </a:solidFill>
              </a:rPr>
              <a:t/>
            </a:r>
            <a:br>
              <a:rPr lang="en-US" sz="4400" dirty="0" smtClean="0">
                <a:solidFill>
                  <a:srgbClr val="0000CC"/>
                </a:solidFill>
              </a:rPr>
            </a:br>
            <a:r>
              <a:rPr lang="en-US" sz="4400" dirty="0">
                <a:solidFill>
                  <a:srgbClr val="0000CC"/>
                </a:solidFill>
              </a:rPr>
              <a:t>Karnataka</a:t>
            </a:r>
            <a:endParaRPr lang="en-US" sz="4400" b="1" cap="all" spc="0" dirty="0">
              <a:ln/>
              <a:solidFill>
                <a:srgbClr val="0000CC"/>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Rectangle 5"/>
          <p:cNvSpPr/>
          <p:nvPr/>
        </p:nvSpPr>
        <p:spPr>
          <a:xfrm>
            <a:off x="857224" y="1357298"/>
            <a:ext cx="5643602"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solidFill>
                  <a:srgbClr val="FF33CC"/>
                </a:solidFill>
                <a:effectLst>
                  <a:glow rad="45500">
                    <a:schemeClr val="accent1">
                      <a:satMod val="220000"/>
                      <a:alpha val="35000"/>
                    </a:schemeClr>
                  </a:glow>
                </a:effectLst>
              </a:rPr>
              <a:t>E BARAHA</a:t>
            </a:r>
            <a:endParaRPr lang="en-US" sz="5400" b="1" cap="none" spc="300" dirty="0">
              <a:ln w="11430" cmpd="sng">
                <a:solidFill>
                  <a:schemeClr val="accent1">
                    <a:tint val="10000"/>
                  </a:schemeClr>
                </a:solidFill>
                <a:prstDash val="solid"/>
                <a:miter lim="800000"/>
              </a:ln>
              <a:solidFill>
                <a:srgbClr val="FF33CC"/>
              </a:solidFill>
              <a:effectLst>
                <a:glow rad="45500">
                  <a:schemeClr val="accent1">
                    <a:satMod val="220000"/>
                    <a:alpha val="35000"/>
                  </a:schemeClr>
                </a:glow>
              </a:effectLst>
            </a:endParaRPr>
          </a:p>
        </p:txBody>
      </p:sp>
    </p:spTree>
  </p:cSld>
  <p:clrMapOvr>
    <a:masterClrMapping/>
  </p:clrMapOvr>
  <p:transition spd="med" advTm="5000">
    <p:check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285728"/>
            <a:ext cx="3000397" cy="646331"/>
          </a:xfrm>
          <a:prstGeom prst="rect">
            <a:avLst/>
          </a:prstGeom>
          <a:noFill/>
        </p:spPr>
        <p:txBody>
          <a:bodyPr wrap="squar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Mobile No :-</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Rectangle 4"/>
          <p:cNvSpPr/>
          <p:nvPr/>
        </p:nvSpPr>
        <p:spPr>
          <a:xfrm>
            <a:off x="3357554" y="357166"/>
            <a:ext cx="4357718"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dirty="0">
                <a:solidFill>
                  <a:srgbClr val="FF33CC"/>
                </a:solidFill>
              </a:rPr>
              <a:t>+91</a:t>
            </a:r>
            <a:r>
              <a:rPr lang="en-US" sz="3200" dirty="0">
                <a:solidFill>
                  <a:schemeClr val="accent3">
                    <a:lumMod val="75000"/>
                  </a:schemeClr>
                </a:solidFill>
              </a:rPr>
              <a:t>-</a:t>
            </a:r>
            <a:r>
              <a:rPr lang="en-US" sz="3200" dirty="0">
                <a:solidFill>
                  <a:srgbClr val="0000CC"/>
                </a:solidFill>
              </a:rPr>
              <a:t>94498 57381</a:t>
            </a:r>
            <a:endParaRPr lang="en-US" sz="3200" b="1" cap="none" spc="0" dirty="0">
              <a:ln w="11430"/>
              <a:solidFill>
                <a:srgbClr val="0000CC"/>
              </a:solidFill>
              <a:effectLst>
                <a:outerShdw blurRad="50800" dist="39000" dir="5460000" algn="tl">
                  <a:srgbClr val="000000">
                    <a:alpha val="38000"/>
                  </a:srgbClr>
                </a:outerShdw>
              </a:effectLst>
            </a:endParaRPr>
          </a:p>
        </p:txBody>
      </p:sp>
      <p:sp>
        <p:nvSpPr>
          <p:cNvPr id="6" name="Rectangle 5"/>
          <p:cNvSpPr/>
          <p:nvPr/>
        </p:nvSpPr>
        <p:spPr>
          <a:xfrm>
            <a:off x="214282" y="1500174"/>
            <a:ext cx="3786214" cy="707886"/>
          </a:xfrm>
          <a:prstGeom prst="rect">
            <a:avLst/>
          </a:prstGeom>
          <a:noFill/>
        </p:spPr>
        <p:txBody>
          <a:bodyPr wrap="squar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Email   :-</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7" name="Rectangle 6"/>
          <p:cNvSpPr/>
          <p:nvPr/>
        </p:nvSpPr>
        <p:spPr>
          <a:xfrm>
            <a:off x="3428992" y="1500174"/>
            <a:ext cx="5000660" cy="707886"/>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4000" b="1" cap="none" spc="0" dirty="0" smtClean="0">
                <a:ln w="50800"/>
                <a:solidFill>
                  <a:srgbClr val="FF0000"/>
                </a:solidFill>
                <a:effectLst/>
              </a:rPr>
              <a:t>info@ebaraha.com</a:t>
            </a:r>
            <a:endParaRPr lang="en-US" sz="4000" b="1" cap="none" spc="0" dirty="0">
              <a:ln w="50800"/>
              <a:solidFill>
                <a:srgbClr val="FF0000"/>
              </a:solidFill>
              <a:effectLst/>
            </a:endParaRPr>
          </a:p>
        </p:txBody>
      </p:sp>
      <p:sp>
        <p:nvSpPr>
          <p:cNvPr id="8" name="Rectangle 7"/>
          <p:cNvSpPr/>
          <p:nvPr/>
        </p:nvSpPr>
        <p:spPr>
          <a:xfrm>
            <a:off x="0" y="2500306"/>
            <a:ext cx="3786182" cy="923330"/>
          </a:xfrm>
          <a:prstGeom prst="rect">
            <a:avLst/>
          </a:prstGeom>
          <a:noFill/>
        </p:spPr>
        <p:txBody>
          <a:bodyPr wrap="square" lIns="91440" tIns="45720" rIns="91440" bIns="45720">
            <a:spAutoFit/>
          </a:bodyPr>
          <a:lstStyle/>
          <a:p>
            <a:pPr algn="ctr"/>
            <a:r>
              <a:rPr lang="en-US" sz="4000" b="1" cap="none" spc="0" dirty="0" smtClean="0">
                <a:ln w="17780" cmpd="sng">
                  <a:solidFill>
                    <a:srgbClr val="FFFFFF"/>
                  </a:solidFill>
                  <a:prstDash val="solid"/>
                  <a:miter lim="800000"/>
                </a:ln>
                <a:solidFill>
                  <a:srgbClr val="0070C0"/>
                </a:solidFill>
                <a:effectLst>
                  <a:outerShdw blurRad="50800" algn="tl" rotWithShape="0">
                    <a:srgbClr val="000000"/>
                  </a:outerShdw>
                </a:effectLst>
              </a:rPr>
              <a:t>Website</a:t>
            </a:r>
            <a:r>
              <a:rPr lang="en-US" sz="5400" b="1" cap="none" spc="0" dirty="0" smtClean="0">
                <a:ln w="17780" cmpd="sng">
                  <a:solidFill>
                    <a:srgbClr val="FFFFFF"/>
                  </a:solidFill>
                  <a:prstDash val="solid"/>
                  <a:miter lim="800000"/>
                </a:ln>
                <a:solidFill>
                  <a:srgbClr val="0070C0"/>
                </a:solidFill>
                <a:effectLst>
                  <a:outerShdw blurRad="50800" algn="tl" rotWithShape="0">
                    <a:srgbClr val="000000"/>
                  </a:outerShdw>
                </a:effectLst>
              </a:rPr>
              <a:t>  :-</a:t>
            </a:r>
            <a:endParaRPr lang="en-US" sz="5400" b="1" cap="none" spc="0" dirty="0">
              <a:ln w="17780" cmpd="sng">
                <a:solidFill>
                  <a:srgbClr val="FFFFFF"/>
                </a:solidFill>
                <a:prstDash val="solid"/>
                <a:miter lim="800000"/>
              </a:ln>
              <a:solidFill>
                <a:srgbClr val="0070C0"/>
              </a:solidFill>
              <a:effectLst>
                <a:outerShdw blurRad="50800" algn="tl" rotWithShape="0">
                  <a:srgbClr val="000000"/>
                </a:outerShdw>
              </a:effectLst>
            </a:endParaRPr>
          </a:p>
        </p:txBody>
      </p:sp>
      <p:sp>
        <p:nvSpPr>
          <p:cNvPr id="9" name="Rectangle 8"/>
          <p:cNvSpPr/>
          <p:nvPr/>
        </p:nvSpPr>
        <p:spPr>
          <a:xfrm>
            <a:off x="3428992" y="2714620"/>
            <a:ext cx="5357850" cy="52322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rgbClr val="0000CC"/>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http://www.ebaraha.com</a:t>
            </a:r>
            <a:endParaRPr lang="en-US" sz="2800" b="1" cap="all" spc="0" dirty="0">
              <a:ln/>
              <a:solidFill>
                <a:srgbClr val="0000CC"/>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spd="med" advTm="5000">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285728"/>
            <a:ext cx="5715040"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solidFill>
                  <a:srgbClr val="0070C0"/>
                </a:solidFill>
                <a:effectLst>
                  <a:glow rad="139700">
                    <a:schemeClr val="accent1">
                      <a:satMod val="175000"/>
                      <a:alpha val="40000"/>
                    </a:schemeClr>
                  </a:glow>
                </a:effectLst>
              </a:rPr>
              <a:t>Introduction:</a:t>
            </a:r>
            <a:endParaRPr lang="en-US" sz="5400" b="1" cap="none" spc="300" dirty="0">
              <a:ln w="11430" cmpd="sng">
                <a:solidFill>
                  <a:schemeClr val="accent1">
                    <a:tint val="10000"/>
                  </a:schemeClr>
                </a:solidFill>
                <a:prstDash val="solid"/>
                <a:miter lim="800000"/>
              </a:ln>
              <a:solidFill>
                <a:srgbClr val="0070C0"/>
              </a:solidFill>
              <a:effectLst>
                <a:glow rad="139700">
                  <a:schemeClr val="accent1">
                    <a:satMod val="175000"/>
                    <a:alpha val="40000"/>
                  </a:schemeClr>
                </a:glow>
              </a:effectLst>
            </a:endParaRPr>
          </a:p>
        </p:txBody>
      </p:sp>
      <p:sp>
        <p:nvSpPr>
          <p:cNvPr id="5" name="Rectangle 4"/>
          <p:cNvSpPr/>
          <p:nvPr/>
        </p:nvSpPr>
        <p:spPr>
          <a:xfrm>
            <a:off x="357159" y="1643051"/>
            <a:ext cx="7072361" cy="4401205"/>
          </a:xfrm>
          <a:prstGeom prst="rect">
            <a:avLst/>
          </a:prstGeom>
          <a:noFill/>
        </p:spPr>
        <p:txBody>
          <a:bodyPr wrap="square" lIns="91440" tIns="45720" rIns="91440" bIns="45720">
            <a:spAutoFit/>
          </a:bodyPr>
          <a:lstStyle/>
          <a:p>
            <a:r>
              <a:rPr lang="en-US" sz="2800" b="1" dirty="0">
                <a:solidFill>
                  <a:srgbClr val="00B050"/>
                </a:solidFill>
              </a:rPr>
              <a:t>In 2004, Ebaraha launched as a Web Design Company &amp; Website Development Company in Bangalore, India. We are promoting the products and services in to the online by using all online marketing strategies like SEO (Search Engine Optimization), SEM (Search Engine Marketing) and SMO (Social Media Optimization) to small and medium sized businesses.</a:t>
            </a:r>
          </a:p>
        </p:txBody>
      </p:sp>
    </p:spTree>
  </p:cSld>
  <p:clrMapOvr>
    <a:masterClrMapping/>
  </p:clrMapOvr>
  <p:transition spd="med" advClick="0" advTm="5000">
    <p:plu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b="1" dirty="0" smtClean="0">
                <a:solidFill>
                  <a:srgbClr val="7030A0"/>
                </a:solidFill>
              </a:rPr>
              <a:t>E BARAHA is a Bangalore based professional Web Design Company &amp; Website Design Company offering affordable web services for the global entrepreneurs. </a:t>
            </a:r>
            <a:endParaRPr lang="en-US" sz="3600" b="1" dirty="0">
              <a:solidFill>
                <a:srgbClr val="7030A0"/>
              </a:solidFill>
            </a:endParaRPr>
          </a:p>
        </p:txBody>
      </p:sp>
      <p:sp>
        <p:nvSpPr>
          <p:cNvPr id="4" name="Rectangle 3"/>
          <p:cNvSpPr/>
          <p:nvPr/>
        </p:nvSpPr>
        <p:spPr>
          <a:xfrm>
            <a:off x="285721" y="285729"/>
            <a:ext cx="8215370"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Website Design and Web Development</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advClick="0" advTm="5000">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14290"/>
            <a:ext cx="8858280" cy="954107"/>
          </a:xfrm>
          <a:prstGeom prst="rect">
            <a:avLst/>
          </a:prstGeom>
          <a:noFill/>
        </p:spPr>
        <p:txBody>
          <a:bodyPr wrap="square" lIns="91440" tIns="45720" rIns="91440" bIns="45720">
            <a:spAutoFit/>
          </a:bodyPr>
          <a:lstStyle/>
          <a:p>
            <a:r>
              <a:rPr lang="en-US" sz="2800" b="1" dirty="0">
                <a:solidFill>
                  <a:srgbClr val="7030A0"/>
                </a:solidFill>
              </a:rPr>
              <a:t>We utilize following technologies for our Web Designing process</a:t>
            </a:r>
            <a:r>
              <a:rPr lang="en-US" sz="2800" b="1" dirty="0" smtClean="0">
                <a:solidFill>
                  <a:srgbClr val="7030A0"/>
                </a:solidFill>
              </a:rPr>
              <a:t>:</a:t>
            </a:r>
          </a:p>
        </p:txBody>
      </p:sp>
      <p:sp>
        <p:nvSpPr>
          <p:cNvPr id="8" name="Rectangle 7"/>
          <p:cNvSpPr/>
          <p:nvPr/>
        </p:nvSpPr>
        <p:spPr>
          <a:xfrm>
            <a:off x="285720" y="1357298"/>
            <a:ext cx="7643866"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buFont typeface="Wingdings" pitchFamily="2" charset="2"/>
              <a:buChar char="v"/>
            </a:pPr>
            <a:r>
              <a:rPr lang="en-US" sz="5400" dirty="0" smtClean="0">
                <a:solidFill>
                  <a:srgbClr val="FF0000"/>
                </a:solidFill>
              </a:rPr>
              <a:t> </a:t>
            </a:r>
            <a:r>
              <a:rPr lang="en-US" sz="5400" dirty="0" smtClean="0"/>
              <a:t>   </a:t>
            </a:r>
            <a:r>
              <a:rPr lang="en-US" sz="4400" b="1" dirty="0" smtClean="0">
                <a:solidFill>
                  <a:schemeClr val="accent3"/>
                </a:solidFill>
              </a:rPr>
              <a:t>Adobe </a:t>
            </a:r>
            <a:r>
              <a:rPr lang="en-US" sz="4400" b="1" dirty="0">
                <a:solidFill>
                  <a:schemeClr val="accent3"/>
                </a:solidFill>
              </a:rPr>
              <a:t>Photoshop</a:t>
            </a:r>
            <a:endParaRPr lang="en-US" sz="4400" b="1" cap="all" spc="0" dirty="0">
              <a:ln w="0"/>
              <a:solidFill>
                <a:schemeClr val="accent3"/>
              </a:solidFill>
              <a:effectLst>
                <a:reflection blurRad="12700" stA="50000" endPos="50000" dist="5000" dir="5400000" sy="-100000" rotWithShape="0"/>
              </a:effectLst>
            </a:endParaRPr>
          </a:p>
        </p:txBody>
      </p:sp>
      <p:sp>
        <p:nvSpPr>
          <p:cNvPr id="9" name="Rectangle 8"/>
          <p:cNvSpPr/>
          <p:nvPr/>
        </p:nvSpPr>
        <p:spPr>
          <a:xfrm>
            <a:off x="571472" y="2143116"/>
            <a:ext cx="7786742" cy="830997"/>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buFont typeface="Wingdings" pitchFamily="2" charset="2"/>
              <a:buChar char="v"/>
            </a:pPr>
            <a:r>
              <a:rPr lang="en-US" sz="4800" dirty="0" smtClean="0">
                <a:solidFill>
                  <a:srgbClr val="FF0000"/>
                </a:solidFill>
              </a:rPr>
              <a:t> </a:t>
            </a:r>
            <a:r>
              <a:rPr lang="en-US" sz="4400" dirty="0" smtClean="0">
                <a:solidFill>
                  <a:srgbClr val="FF0000"/>
                </a:solidFill>
              </a:rPr>
              <a:t>    Adobe </a:t>
            </a:r>
            <a:r>
              <a:rPr lang="en-US" sz="4400" dirty="0">
                <a:solidFill>
                  <a:srgbClr val="FF0000"/>
                </a:solidFill>
              </a:rPr>
              <a:t>Dreamweaver</a:t>
            </a:r>
          </a:p>
        </p:txBody>
      </p:sp>
      <p:sp>
        <p:nvSpPr>
          <p:cNvPr id="10" name="Rectangle 9"/>
          <p:cNvSpPr/>
          <p:nvPr/>
        </p:nvSpPr>
        <p:spPr>
          <a:xfrm>
            <a:off x="0" y="2857496"/>
            <a:ext cx="8001024" cy="923330"/>
          </a:xfrm>
          <a:prstGeom prst="rect">
            <a:avLst/>
          </a:prstGeom>
        </p:spPr>
        <p:txBody>
          <a:bodyPr wrap="square">
            <a:spAutoFit/>
          </a:bodyPr>
          <a:lstStyle/>
          <a:p>
            <a:pPr lvl="0" algn="ctr">
              <a:buFont typeface="Wingdings" pitchFamily="2" charset="2"/>
              <a:buChar char="v"/>
            </a:pPr>
            <a:r>
              <a:rPr lang="en-US" sz="5400" dirty="0" smtClean="0">
                <a:solidFill>
                  <a:srgbClr val="00B050"/>
                </a:solidFill>
              </a:rPr>
              <a:t>    </a:t>
            </a:r>
            <a:r>
              <a:rPr lang="en-US" sz="4400" b="1" dirty="0" smtClean="0">
                <a:solidFill>
                  <a:srgbClr val="00B050"/>
                </a:solidFill>
              </a:rPr>
              <a:t>Adobe </a:t>
            </a:r>
            <a:r>
              <a:rPr lang="en-US" sz="4400" b="1" dirty="0">
                <a:solidFill>
                  <a:srgbClr val="00B050"/>
                </a:solidFill>
              </a:rPr>
              <a:t>Illustrator</a:t>
            </a:r>
            <a:endParaRPr lang="en-US" sz="4400" b="1" dirty="0">
              <a:ln w="11430"/>
              <a:solidFill>
                <a:srgbClr val="00B050"/>
              </a:solidFill>
              <a:effectLst>
                <a:outerShdw blurRad="80000" dist="40000" dir="5040000" algn="tl">
                  <a:srgbClr val="000000">
                    <a:alpha val="30000"/>
                  </a:srgbClr>
                </a:outerShdw>
              </a:effectLst>
            </a:endParaRPr>
          </a:p>
        </p:txBody>
      </p:sp>
      <p:sp>
        <p:nvSpPr>
          <p:cNvPr id="11" name="Rectangle 10"/>
          <p:cNvSpPr/>
          <p:nvPr/>
        </p:nvSpPr>
        <p:spPr>
          <a:xfrm>
            <a:off x="642910" y="3643314"/>
            <a:ext cx="3714776" cy="923330"/>
          </a:xfrm>
          <a:prstGeom prst="rect">
            <a:avLst/>
          </a:prstGeom>
          <a:noFill/>
        </p:spPr>
        <p:txBody>
          <a:bodyPr wrap="square" lIns="91440" tIns="45720" rIns="91440" bIns="45720">
            <a:spAutoFit/>
          </a:bodyPr>
          <a:lstStyle/>
          <a:p>
            <a:pPr algn="ctr">
              <a:buFont typeface="Wingdings" pitchFamily="2" charset="2"/>
              <a:buChar char="v"/>
            </a:pPr>
            <a:r>
              <a:rPr lang="en-US" sz="5400" dirty="0" smtClean="0">
                <a:solidFill>
                  <a:srgbClr val="0070C0"/>
                </a:solidFill>
              </a:rPr>
              <a:t>    Html</a:t>
            </a:r>
            <a:endParaRPr lang="en-US" sz="5400" b="1" cap="none" spc="300" dirty="0">
              <a:ln w="11430" cmpd="sng">
                <a:solidFill>
                  <a:schemeClr val="accent1">
                    <a:tint val="10000"/>
                  </a:schemeClr>
                </a:solidFill>
                <a:prstDash val="solid"/>
                <a:miter lim="800000"/>
              </a:ln>
              <a:solidFill>
                <a:srgbClr val="0070C0"/>
              </a:solidFill>
              <a:effectLst>
                <a:glow rad="45500">
                  <a:schemeClr val="accent1">
                    <a:satMod val="220000"/>
                    <a:alpha val="35000"/>
                  </a:schemeClr>
                </a:glow>
              </a:effectLst>
            </a:endParaRPr>
          </a:p>
        </p:txBody>
      </p:sp>
      <p:sp>
        <p:nvSpPr>
          <p:cNvPr id="13" name="Rectangle 12"/>
          <p:cNvSpPr/>
          <p:nvPr/>
        </p:nvSpPr>
        <p:spPr>
          <a:xfrm>
            <a:off x="0" y="4357693"/>
            <a:ext cx="5572133" cy="923330"/>
          </a:xfrm>
          <a:prstGeom prst="rect">
            <a:avLst/>
          </a:prstGeom>
          <a:noFill/>
        </p:spPr>
        <p:txBody>
          <a:bodyPr wrap="square" lIns="91440" tIns="45720" rIns="91440" bIns="45720">
            <a:spAutoFit/>
          </a:bodyPr>
          <a:lstStyle/>
          <a:p>
            <a:pPr algn="ctr">
              <a:buFont typeface="Wingdings" pitchFamily="2" charset="2"/>
              <a:buChar char="v"/>
            </a:pPr>
            <a:r>
              <a:rPr lang="en-US" sz="5400" dirty="0" smtClean="0">
                <a:solidFill>
                  <a:schemeClr val="accent2">
                    <a:lumMod val="75000"/>
                  </a:schemeClr>
                </a:solidFill>
              </a:rPr>
              <a:t>     Xhtml</a:t>
            </a:r>
            <a:endParaRPr lang="en-US" sz="5400" b="1" cap="none" spc="0" dirty="0">
              <a:ln w="1905"/>
              <a:solidFill>
                <a:schemeClr val="accent2">
                  <a:lumMod val="75000"/>
                </a:schemeClr>
              </a:solidFill>
              <a:effectLst>
                <a:innerShdw blurRad="69850" dist="43180" dir="5400000">
                  <a:srgbClr val="000000">
                    <a:alpha val="65000"/>
                  </a:srgbClr>
                </a:innerShdw>
              </a:effectLst>
            </a:endParaRPr>
          </a:p>
        </p:txBody>
      </p:sp>
      <p:sp>
        <p:nvSpPr>
          <p:cNvPr id="14" name="Rectangle 13"/>
          <p:cNvSpPr/>
          <p:nvPr/>
        </p:nvSpPr>
        <p:spPr>
          <a:xfrm>
            <a:off x="428596" y="5072074"/>
            <a:ext cx="392909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Font typeface="Wingdings" pitchFamily="2" charset="2"/>
              <a:buChar char="v"/>
            </a:pPr>
            <a:r>
              <a:rPr lang="en-US" sz="5400" dirty="0" smtClean="0">
                <a:solidFill>
                  <a:srgbClr val="FF0000"/>
                </a:solidFill>
              </a:rPr>
              <a:t> </a:t>
            </a:r>
            <a:r>
              <a:rPr lang="en-US" sz="5400" dirty="0" smtClean="0"/>
              <a:t>   </a:t>
            </a:r>
            <a:r>
              <a:rPr lang="en-US" sz="5400" dirty="0" smtClean="0">
                <a:solidFill>
                  <a:srgbClr val="FF33CC"/>
                </a:solidFill>
              </a:rPr>
              <a:t>CSS</a:t>
            </a:r>
            <a:endParaRPr lang="en-US" sz="5400" b="1" cap="none" spc="50" dirty="0">
              <a:ln w="11430"/>
              <a:solidFill>
                <a:srgbClr val="FF33CC"/>
              </a:solidFill>
              <a:effectLst>
                <a:outerShdw blurRad="76200" dist="50800" dir="5400000" algn="tl" rotWithShape="0">
                  <a:srgbClr val="000000">
                    <a:alpha val="65000"/>
                  </a:srgbClr>
                </a:outerShdw>
              </a:effectLst>
            </a:endParaRPr>
          </a:p>
        </p:txBody>
      </p:sp>
    </p:spTree>
  </p:cSld>
  <p:clrMapOvr>
    <a:masterClrMapping/>
  </p:clrMapOvr>
  <p:transition spd="med" advTm="5000">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57166"/>
            <a:ext cx="8858280" cy="2062103"/>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buFont typeface="Wingdings" pitchFamily="2" charset="2"/>
              <a:buChar char="q"/>
            </a:pPr>
            <a:r>
              <a:rPr lang="en-US" sz="3200" b="1" dirty="0" smtClean="0">
                <a:solidFill>
                  <a:srgbClr val="002060"/>
                </a:solidFill>
              </a:rPr>
              <a:t>    </a:t>
            </a:r>
            <a:r>
              <a:rPr lang="en-US" sz="3200" b="1" dirty="0" smtClean="0">
                <a:solidFill>
                  <a:srgbClr val="00B050"/>
                </a:solidFill>
              </a:rPr>
              <a:t>Ebaraha </a:t>
            </a:r>
            <a:r>
              <a:rPr lang="en-US" sz="3200" b="1" dirty="0">
                <a:solidFill>
                  <a:srgbClr val="00B050"/>
                </a:solidFill>
              </a:rPr>
              <a:t>in a short span of time has established itself as a leading offshore Web Design &amp; Web Development service provider in Bangalore. </a:t>
            </a:r>
            <a:endParaRPr lang="en-US" sz="3200" b="1" cap="none" spc="0" dirty="0">
              <a:ln/>
              <a:solidFill>
                <a:srgbClr val="00B050"/>
              </a:solidFill>
              <a:effectLst/>
            </a:endParaRPr>
          </a:p>
        </p:txBody>
      </p:sp>
      <p:sp>
        <p:nvSpPr>
          <p:cNvPr id="5" name="Rectangle 4"/>
          <p:cNvSpPr/>
          <p:nvPr/>
        </p:nvSpPr>
        <p:spPr>
          <a:xfrm>
            <a:off x="0" y="2967335"/>
            <a:ext cx="9144000" cy="1754326"/>
          </a:xfrm>
          <a:prstGeom prst="rect">
            <a:avLst/>
          </a:prstGeom>
          <a:noFill/>
        </p:spPr>
        <p:txBody>
          <a:bodyPr wrap="square" lIns="91440" tIns="45720" rIns="91440" bIns="45720">
            <a:spAutoFit/>
          </a:bodyPr>
          <a:lstStyle/>
          <a:p>
            <a:pPr algn="ctr">
              <a:buFont typeface="Wingdings" pitchFamily="2" charset="2"/>
              <a:buChar char="q"/>
            </a:pPr>
            <a:r>
              <a:rPr lang="en-US" sz="3600" dirty="0" smtClean="0"/>
              <a:t>    </a:t>
            </a:r>
            <a:r>
              <a:rPr lang="en-US" sz="3200" b="1" dirty="0" smtClean="0">
                <a:solidFill>
                  <a:srgbClr val="FF33CC"/>
                </a:solidFill>
              </a:rPr>
              <a:t>We </a:t>
            </a:r>
            <a:r>
              <a:rPr lang="en-US" sz="3200" b="1" dirty="0">
                <a:solidFill>
                  <a:srgbClr val="FF33CC"/>
                </a:solidFill>
              </a:rPr>
              <a:t>have the experience and our Web Design Experts design a website that fits your needs and your budget</a:t>
            </a:r>
            <a:r>
              <a:rPr lang="en-US" sz="3600" dirty="0">
                <a:solidFill>
                  <a:srgbClr val="FF33CC"/>
                </a:solidFill>
              </a:rPr>
              <a:t>.</a:t>
            </a:r>
            <a:endParaRPr lang="en-US" sz="3600" b="1" cap="none" spc="300" dirty="0">
              <a:ln w="11430" cmpd="sng">
                <a:solidFill>
                  <a:schemeClr val="accent1">
                    <a:tint val="10000"/>
                  </a:schemeClr>
                </a:solidFill>
                <a:prstDash val="solid"/>
                <a:miter lim="800000"/>
              </a:ln>
              <a:solidFill>
                <a:srgbClr val="FF33CC"/>
              </a:solidFill>
              <a:effectLst>
                <a:glow rad="45500">
                  <a:schemeClr val="accent1">
                    <a:satMod val="220000"/>
                    <a:alpha val="35000"/>
                  </a:schemeClr>
                </a:glow>
              </a:effectLst>
            </a:endParaRPr>
          </a:p>
        </p:txBody>
      </p:sp>
    </p:spTree>
  </p:cSld>
  <p:clrMapOvr>
    <a:masterClrMapping/>
  </p:clrMapOvr>
  <p:transition spd="med" advTm="5000">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285728"/>
            <a:ext cx="6500858" cy="92333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Web Development</a:t>
            </a:r>
            <a:endParaRPr lang="en-US" sz="5400" b="1" cap="none" spc="0" dirty="0">
              <a:ln/>
              <a:solidFill>
                <a:schemeClr val="accent3"/>
              </a:solidFill>
              <a:effectLst/>
            </a:endParaRPr>
          </a:p>
        </p:txBody>
      </p:sp>
      <p:sp>
        <p:nvSpPr>
          <p:cNvPr id="5" name="Rectangle 4"/>
          <p:cNvSpPr/>
          <p:nvPr/>
        </p:nvSpPr>
        <p:spPr>
          <a:xfrm>
            <a:off x="214282" y="1928802"/>
            <a:ext cx="8929718" cy="1938992"/>
          </a:xfrm>
          <a:prstGeom prst="rect">
            <a:avLst/>
          </a:prstGeom>
          <a:noFill/>
        </p:spPr>
        <p:txBody>
          <a:bodyPr wrap="square" lIns="91440" tIns="45720" rIns="91440" bIns="45720">
            <a:spAutoFit/>
          </a:bodyPr>
          <a:lstStyle/>
          <a:p>
            <a:pPr algn="ctr"/>
            <a:r>
              <a:rPr lang="en-US" sz="4000" b="1" dirty="0">
                <a:solidFill>
                  <a:srgbClr val="FF33CC"/>
                </a:solidFill>
              </a:rPr>
              <a:t>E BARAHA is the </a:t>
            </a:r>
            <a:r>
              <a:rPr lang="en-US" sz="4000" b="1" dirty="0" smtClean="0">
                <a:solidFill>
                  <a:srgbClr val="FF33CC"/>
                </a:solidFill>
              </a:rPr>
              <a:t>Best Leading Web Design Company and Web Development </a:t>
            </a:r>
            <a:r>
              <a:rPr lang="en-US" sz="4000" b="1" dirty="0">
                <a:solidFill>
                  <a:srgbClr val="FF33CC"/>
                </a:solidFill>
              </a:rPr>
              <a:t>Company Bangalore.</a:t>
            </a:r>
            <a:endParaRPr lang="en-US" sz="4000" b="1" cap="all" spc="0" dirty="0">
              <a:ln w="9000" cmpd="sng">
                <a:solidFill>
                  <a:schemeClr val="accent4">
                    <a:shade val="50000"/>
                    <a:satMod val="120000"/>
                  </a:schemeClr>
                </a:solidFill>
                <a:prstDash val="solid"/>
              </a:ln>
              <a:solidFill>
                <a:srgbClr val="FF33CC"/>
              </a:solidFill>
              <a:effectLst>
                <a:reflection blurRad="12700" stA="28000" endPos="45000" dist="1000" dir="5400000" sy="-100000" algn="bl" rotWithShape="0"/>
              </a:effectLst>
            </a:endParaRPr>
          </a:p>
        </p:txBody>
      </p:sp>
    </p:spTree>
  </p:cSld>
  <p:clrMapOvr>
    <a:masterClrMapping/>
  </p:clrMapOvr>
  <p:transition spd="med" advTm="5000">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    </a:t>
            </a:r>
            <a:r>
              <a:rPr lang="en-US" sz="3600" b="1" dirty="0" smtClean="0">
                <a:solidFill>
                  <a:srgbClr val="0070C0"/>
                </a:solidFill>
              </a:rPr>
              <a:t>PHP Development</a:t>
            </a:r>
          </a:p>
          <a:p>
            <a:r>
              <a:rPr lang="en-US" sz="3600" dirty="0" smtClean="0"/>
              <a:t>   </a:t>
            </a:r>
            <a:r>
              <a:rPr lang="en-US" sz="3600" b="1" dirty="0" smtClean="0">
                <a:solidFill>
                  <a:srgbClr val="FF0000"/>
                </a:solidFill>
              </a:rPr>
              <a:t>Word press Development</a:t>
            </a:r>
          </a:p>
          <a:p>
            <a:r>
              <a:rPr lang="en-US" sz="3600" dirty="0" smtClean="0"/>
              <a:t>   </a:t>
            </a:r>
            <a:r>
              <a:rPr lang="en-US" sz="3600" b="1" dirty="0" smtClean="0">
                <a:solidFill>
                  <a:srgbClr val="7030A0"/>
                </a:solidFill>
              </a:rPr>
              <a:t>Joomla Development</a:t>
            </a:r>
          </a:p>
          <a:p>
            <a:r>
              <a:rPr lang="en-US" sz="3600" dirty="0" smtClean="0"/>
              <a:t>   </a:t>
            </a:r>
            <a:r>
              <a:rPr lang="en-US" sz="3600" b="1" dirty="0" smtClean="0">
                <a:solidFill>
                  <a:srgbClr val="00B050"/>
                </a:solidFill>
              </a:rPr>
              <a:t>Drupal Development</a:t>
            </a:r>
          </a:p>
          <a:p>
            <a:r>
              <a:rPr lang="en-US" sz="3600" dirty="0" smtClean="0"/>
              <a:t>   </a:t>
            </a:r>
            <a:r>
              <a:rPr lang="en-US" sz="3600" b="1" dirty="0" smtClean="0">
                <a:solidFill>
                  <a:srgbClr val="00B0F0"/>
                </a:solidFill>
              </a:rPr>
              <a:t>ASP.NET</a:t>
            </a:r>
          </a:p>
          <a:p>
            <a:r>
              <a:rPr lang="en-US" sz="3600" dirty="0" smtClean="0"/>
              <a:t>   </a:t>
            </a:r>
            <a:r>
              <a:rPr lang="en-US" sz="3600" b="1" dirty="0" smtClean="0">
                <a:solidFill>
                  <a:srgbClr val="002060"/>
                </a:solidFill>
              </a:rPr>
              <a:t>Java Script</a:t>
            </a:r>
          </a:p>
          <a:p>
            <a:pPr>
              <a:buNone/>
            </a:pPr>
            <a:endParaRPr lang="en-US" dirty="0"/>
          </a:p>
        </p:txBody>
      </p:sp>
      <p:sp>
        <p:nvSpPr>
          <p:cNvPr id="3" name="Title 2"/>
          <p:cNvSpPr>
            <a:spLocks noGrp="1"/>
          </p:cNvSpPr>
          <p:nvPr>
            <p:ph type="title"/>
          </p:nvPr>
        </p:nvSpPr>
        <p:spPr>
          <a:xfrm>
            <a:off x="457200" y="428604"/>
            <a:ext cx="8229600" cy="989034"/>
          </a:xfrm>
        </p:spPr>
        <p:txBody>
          <a:bodyPr>
            <a:normAutofit fontScale="90000"/>
          </a:bodyPr>
          <a:lstStyle/>
          <a:p>
            <a:r>
              <a:rPr lang="en-US" sz="3600" dirty="0" smtClean="0">
                <a:solidFill>
                  <a:srgbClr val="00B0F0"/>
                </a:solidFill>
              </a:rPr>
              <a:t>Our range of Web Development services includes:</a:t>
            </a:r>
            <a:r>
              <a:rPr lang="en-US" dirty="0" smtClean="0"/>
              <a:t/>
            </a:r>
            <a:br>
              <a:rPr lang="en-US" dirty="0" smtClean="0"/>
            </a:br>
            <a:endParaRPr lang="en-US" dirty="0"/>
          </a:p>
        </p:txBody>
      </p:sp>
    </p:spTree>
  </p:cSld>
  <p:clrMapOvr>
    <a:masterClrMapping/>
  </p:clrMapOvr>
  <p:transition spd="med" advTm="500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57166"/>
            <a:ext cx="8229600" cy="5650125"/>
          </a:xfrm>
        </p:spPr>
        <p:txBody>
          <a:bodyPr>
            <a:noAutofit/>
          </a:bodyPr>
          <a:lstStyle/>
          <a:p>
            <a:r>
              <a:rPr lang="en-US" sz="4400" dirty="0" smtClean="0"/>
              <a:t>   </a:t>
            </a:r>
            <a:r>
              <a:rPr lang="en-US" sz="4400" b="1" dirty="0" smtClean="0">
                <a:solidFill>
                  <a:srgbClr val="00B0F0"/>
                </a:solidFill>
              </a:rPr>
              <a:t>The success of your respective web site would depend dramatically in merely the best way conveniently people can readily discover your services.</a:t>
            </a:r>
            <a:endParaRPr lang="en-US" sz="4400" b="1" dirty="0">
              <a:solidFill>
                <a:srgbClr val="00B0F0"/>
              </a:solidFill>
            </a:endParaRPr>
          </a:p>
        </p:txBody>
      </p:sp>
    </p:spTree>
  </p:cSld>
  <p:clrMapOvr>
    <a:masterClrMapping/>
  </p:clrMapOvr>
  <p:transition spd="med" advTm="5000">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ishitha\Pictures\ebaraha images\web-design.jpg"/>
          <p:cNvPicPr>
            <a:picLocks noChangeAspect="1" noChangeArrowheads="1"/>
          </p:cNvPicPr>
          <p:nvPr/>
        </p:nvPicPr>
        <p:blipFill>
          <a:blip r:embed="rId2"/>
          <a:srcRect/>
          <a:stretch>
            <a:fillRect/>
          </a:stretch>
        </p:blipFill>
        <p:spPr bwMode="auto">
          <a:xfrm>
            <a:off x="142812" y="714356"/>
            <a:ext cx="9001188" cy="4500594"/>
          </a:xfrm>
          <a:prstGeom prst="rect">
            <a:avLst/>
          </a:prstGeom>
          <a:noFill/>
        </p:spPr>
      </p:pic>
    </p:spTree>
  </p:cSld>
  <p:clrMapOvr>
    <a:masterClrMapping/>
  </p:clrMapOvr>
  <p:transition spd="med" advTm="5000">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55</TotalTime>
  <Words>267</Words>
  <Application>Microsoft Office PowerPoint</Application>
  <PresentationFormat>On-screen Show (4:3)</PresentationFormat>
  <Paragraphs>36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Slide 1</vt:lpstr>
      <vt:lpstr>Slide 2</vt:lpstr>
      <vt:lpstr>Slide 3</vt:lpstr>
      <vt:lpstr>Slide 4</vt:lpstr>
      <vt:lpstr>Slide 5</vt:lpstr>
      <vt:lpstr>Slide 6</vt:lpstr>
      <vt:lpstr>Our range of Web Development services includes: </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nishitha</dc:creator>
  <cp:lastModifiedBy>nishitha</cp:lastModifiedBy>
  <cp:revision>36</cp:revision>
  <dcterms:created xsi:type="dcterms:W3CDTF">2015-05-18T09:47:52Z</dcterms:created>
  <dcterms:modified xsi:type="dcterms:W3CDTF">2015-05-18T10:49:37Z</dcterms:modified>
</cp:coreProperties>
</file>