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Default Extension="wav" ContentType="audio/wa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comments/comment1.xml" ContentType="application/vnd.openxmlformats-officedocument.presentationml.comments+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tags/tag1.xml" ContentType="application/vnd.openxmlformats-officedocument.presentationml.tags+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tags/tag2.xml" ContentType="application/vnd.openxmlformats-officedocument.presentationml.tags+xml"/>
  <Override PartName="/ppt/notesSlides/notesSlide26.xml" ContentType="application/vnd.openxmlformats-officedocument.presentationml.notesSlide+xml"/>
  <Override PartName="/ppt/tags/tag3.xml" ContentType="application/vnd.openxmlformats-officedocument.presentationml.tags+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2" r:id="rId2"/>
  </p:sldMasterIdLst>
  <p:notesMasterIdLst>
    <p:notesMasterId r:id="rId32"/>
  </p:notesMasterIdLst>
  <p:sldIdLst>
    <p:sldId id="257" r:id="rId3"/>
    <p:sldId id="258" r:id="rId4"/>
    <p:sldId id="259" r:id="rId5"/>
    <p:sldId id="260" r:id="rId6"/>
    <p:sldId id="261" r:id="rId7"/>
    <p:sldId id="262" r:id="rId8"/>
    <p:sldId id="263" r:id="rId9"/>
    <p:sldId id="264" r:id="rId10"/>
    <p:sldId id="265" r:id="rId11"/>
    <p:sldId id="266" r:id="rId12"/>
    <p:sldId id="267" r:id="rId13"/>
    <p:sldId id="268"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 id="283" r:id="rId28"/>
    <p:sldId id="284" r:id="rId29"/>
    <p:sldId id="285" r:id="rId30"/>
    <p:sldId id="286" r:id="rId3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Carmen Bruce" initials="CB"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74" d="100"/>
          <a:sy n="74" d="100"/>
        </p:scale>
        <p:origin x="-1266" y="-7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commentAuthors" Target="commentAuthor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notesMaster" Target="notesMasters/notesMaster1.xml"/><Relationship Id="rId37"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viewProps" Target="viewProps.xml"/></Relationships>
</file>

<file path=ppt/comments/comment1.xml><?xml version="1.0" encoding="utf-8"?>
<p:cmLst xmlns:a="http://schemas.openxmlformats.org/drawingml/2006/main" xmlns:r="http://schemas.openxmlformats.org/officeDocument/2006/relationships" xmlns:p="http://schemas.openxmlformats.org/presentationml/2006/main">
  <p:cm authorId="0" dt="2008-08-14T13:17:29.998" idx="1">
    <p:pos x="10" y="10"/>
    <p:text/>
  </p:cm>
</p:cmLst>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912F50E-12C8-40A2-9C75-BBDCB71A5E33}" type="doc">
      <dgm:prSet loTypeId="urn:microsoft.com/office/officeart/2005/8/layout/cycle1" loCatId="cycle" qsTypeId="urn:microsoft.com/office/officeart/2005/8/quickstyle/3d2" qsCatId="3D" csTypeId="urn:microsoft.com/office/officeart/2005/8/colors/accent1_2" csCatId="accent1" phldr="1"/>
      <dgm:spPr/>
    </dgm:pt>
    <dgm:pt modelId="{57675E52-214E-4157-9F23-3DCD6BB1DB67}">
      <dgm:prSet custT="1"/>
      <dgm:spPr/>
      <dgm: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800" b="1" i="0" u="none" strike="noStrike" cap="none" normalizeH="0" baseline="0" smtClean="0">
              <a:ln/>
              <a:effectLst/>
              <a:cs typeface="Arial" charset="0"/>
            </a:rPr>
            <a:t>          Contemplation</a:t>
          </a:r>
          <a:endParaRPr kumimoji="0" lang="en-US" sz="1800" b="0" i="0" u="none" strike="noStrike" cap="none" normalizeH="0" baseline="0" dirty="0" smtClean="0">
            <a:ln/>
            <a:effectLst/>
            <a:latin typeface="Arial" charset="0"/>
            <a:cs typeface="Arial" charset="0"/>
          </a:endParaRPr>
        </a:p>
      </dgm:t>
    </dgm:pt>
    <dgm:pt modelId="{8F24AFC4-2C56-4342-95C0-078F74C21A66}" type="parTrans" cxnId="{3A3AE045-D7EA-49EE-97B4-ADE7905903E7}">
      <dgm:prSet/>
      <dgm:spPr/>
      <dgm:t>
        <a:bodyPr/>
        <a:lstStyle/>
        <a:p>
          <a:endParaRPr lang="en-US"/>
        </a:p>
      </dgm:t>
    </dgm:pt>
    <dgm:pt modelId="{A597F63A-BCBB-40D7-A0E5-C27483BF4165}" type="sibTrans" cxnId="{3A3AE045-D7EA-49EE-97B4-ADE7905903E7}">
      <dgm:prSet/>
      <dgm:spPr/>
      <dgm:t>
        <a:bodyPr/>
        <a:lstStyle/>
        <a:p>
          <a:endParaRPr lang="en-US"/>
        </a:p>
      </dgm:t>
    </dgm:pt>
    <dgm:pt modelId="{1962A6A0-9035-4850-AB3B-F27ED01AEF2C}">
      <dgm:prSet custT="1"/>
      <dgm:spPr/>
      <dgm: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800" b="1" i="0" u="none" strike="noStrike" cap="none" normalizeH="0" baseline="0" smtClean="0">
              <a:ln/>
              <a:effectLst/>
              <a:cs typeface="Arial" charset="0"/>
            </a:rPr>
            <a:t>Preparation</a:t>
          </a:r>
          <a:endParaRPr kumimoji="0" lang="en-US" sz="1800" b="0" i="0" u="none" strike="noStrike" cap="none" normalizeH="0" baseline="0" dirty="0" smtClean="0">
            <a:ln/>
            <a:effectLst/>
            <a:latin typeface="Arial" charset="0"/>
            <a:cs typeface="Arial" charset="0"/>
          </a:endParaRPr>
        </a:p>
      </dgm:t>
    </dgm:pt>
    <dgm:pt modelId="{FA49B549-1526-4AAB-AA16-43995613B32A}" type="parTrans" cxnId="{094DA97F-4A48-4BCA-AF6D-9ABA7847F447}">
      <dgm:prSet/>
      <dgm:spPr/>
      <dgm:t>
        <a:bodyPr/>
        <a:lstStyle/>
        <a:p>
          <a:endParaRPr lang="en-US"/>
        </a:p>
      </dgm:t>
    </dgm:pt>
    <dgm:pt modelId="{B1E7031E-F88C-4382-9F84-0923C26E150A}" type="sibTrans" cxnId="{094DA97F-4A48-4BCA-AF6D-9ABA7847F447}">
      <dgm:prSet/>
      <dgm:spPr/>
      <dgm:t>
        <a:bodyPr/>
        <a:lstStyle/>
        <a:p>
          <a:endParaRPr lang="en-US"/>
        </a:p>
      </dgm:t>
    </dgm:pt>
    <dgm:pt modelId="{1F0DDF5F-F9F2-48A6-A6CB-667B8549DCA2}">
      <dgm:prSet custT="1"/>
      <dgm:spPr/>
      <dgm: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800" b="1" i="0" u="none" strike="noStrike" cap="none" normalizeH="0" baseline="0" smtClean="0">
              <a:ln/>
              <a:effectLst/>
              <a:cs typeface="Arial" charset="0"/>
            </a:rPr>
            <a:t>Action</a:t>
          </a:r>
          <a:endParaRPr kumimoji="0" lang="en-US" sz="1800" b="0" i="0" u="none" strike="noStrike" cap="none" normalizeH="0" baseline="0" dirty="0" smtClean="0">
            <a:ln/>
            <a:effectLst/>
            <a:latin typeface="Arial" charset="0"/>
            <a:cs typeface="Arial" charset="0"/>
          </a:endParaRPr>
        </a:p>
      </dgm:t>
    </dgm:pt>
    <dgm:pt modelId="{4CFA2284-093E-4BB0-B47C-6C7D97B0ADEB}" type="parTrans" cxnId="{2C4A4ADA-9037-474C-9761-9BD5AABA4F6A}">
      <dgm:prSet/>
      <dgm:spPr/>
      <dgm:t>
        <a:bodyPr/>
        <a:lstStyle/>
        <a:p>
          <a:endParaRPr lang="en-US"/>
        </a:p>
      </dgm:t>
    </dgm:pt>
    <dgm:pt modelId="{F8728CAE-90F7-49FC-965D-4ED513BECB39}" type="sibTrans" cxnId="{2C4A4ADA-9037-474C-9761-9BD5AABA4F6A}">
      <dgm:prSet/>
      <dgm:spPr/>
      <dgm:t>
        <a:bodyPr/>
        <a:lstStyle/>
        <a:p>
          <a:endParaRPr lang="en-US"/>
        </a:p>
      </dgm:t>
    </dgm:pt>
    <dgm:pt modelId="{2D015F70-882E-4CA3-9C64-14D65F89E30D}">
      <dgm:prSet custT="1"/>
      <dgm:spPr/>
      <dgm: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800" b="1" i="0" u="none" strike="noStrike" cap="none" normalizeH="0" baseline="0" smtClean="0">
              <a:ln/>
              <a:effectLst/>
              <a:cs typeface="Arial" charset="0"/>
            </a:rPr>
            <a:t>Maintenance</a:t>
          </a:r>
          <a:endParaRPr kumimoji="0" lang="en-US" sz="1800" b="0" i="0" u="none" strike="noStrike" cap="none" normalizeH="0" baseline="0" dirty="0" smtClean="0">
            <a:ln/>
            <a:effectLst/>
            <a:latin typeface="Arial" charset="0"/>
            <a:cs typeface="Arial" charset="0"/>
          </a:endParaRPr>
        </a:p>
      </dgm:t>
    </dgm:pt>
    <dgm:pt modelId="{58DED16B-B134-4B8F-8001-483994D64241}" type="parTrans" cxnId="{A820FAD2-C39D-44F8-81DE-04E5BB29EBA8}">
      <dgm:prSet/>
      <dgm:spPr/>
      <dgm:t>
        <a:bodyPr/>
        <a:lstStyle/>
        <a:p>
          <a:endParaRPr lang="en-US"/>
        </a:p>
      </dgm:t>
    </dgm:pt>
    <dgm:pt modelId="{A57CCA9F-86CA-4B07-89E4-EC83CB9B805C}" type="sibTrans" cxnId="{A820FAD2-C39D-44F8-81DE-04E5BB29EBA8}">
      <dgm:prSet/>
      <dgm:spPr/>
      <dgm:t>
        <a:bodyPr/>
        <a:lstStyle/>
        <a:p>
          <a:endParaRPr lang="en-US"/>
        </a:p>
      </dgm:t>
    </dgm:pt>
    <dgm:pt modelId="{DFA5C621-9474-4D7D-83FE-A9C42ADE67D7}">
      <dgm:prSet custT="1"/>
      <dgm:spPr/>
      <dgm: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800" b="1" i="0" u="none" strike="noStrike" cap="none" normalizeH="0" baseline="0" smtClean="0">
              <a:ln/>
              <a:effectLst/>
              <a:cs typeface="Arial" charset="0"/>
            </a:rPr>
            <a:t>Precontemplation</a:t>
          </a:r>
          <a:endParaRPr kumimoji="0" lang="en-US" sz="1800" b="0" i="0" u="none" strike="noStrike" cap="none" normalizeH="0" baseline="0" dirty="0" smtClean="0">
            <a:ln/>
            <a:effectLst/>
            <a:latin typeface="Arial" charset="0"/>
            <a:cs typeface="Arial" charset="0"/>
          </a:endParaRPr>
        </a:p>
      </dgm:t>
    </dgm:pt>
    <dgm:pt modelId="{5ACAF1DF-84CB-4E81-81B7-179806F1C139}" type="parTrans" cxnId="{3391EE1A-33DA-4171-8B37-8D9AFE00BEC1}">
      <dgm:prSet/>
      <dgm:spPr/>
      <dgm:t>
        <a:bodyPr/>
        <a:lstStyle/>
        <a:p>
          <a:endParaRPr lang="en-US"/>
        </a:p>
      </dgm:t>
    </dgm:pt>
    <dgm:pt modelId="{EDEA8A4E-38D7-46D9-A1B7-24130CDF56CD}" type="sibTrans" cxnId="{3391EE1A-33DA-4171-8B37-8D9AFE00BEC1}">
      <dgm:prSet/>
      <dgm:spPr/>
      <dgm:t>
        <a:bodyPr/>
        <a:lstStyle/>
        <a:p>
          <a:endParaRPr lang="en-US"/>
        </a:p>
      </dgm:t>
    </dgm:pt>
    <dgm:pt modelId="{21F0C451-5ACB-4732-92D5-ACB88E605166}" type="pres">
      <dgm:prSet presAssocID="{F912F50E-12C8-40A2-9C75-BBDCB71A5E33}" presName="cycle" presStyleCnt="0">
        <dgm:presLayoutVars>
          <dgm:dir/>
          <dgm:resizeHandles val="exact"/>
        </dgm:presLayoutVars>
      </dgm:prSet>
      <dgm:spPr/>
    </dgm:pt>
    <dgm:pt modelId="{F90F3BFC-53A9-49E2-A148-84A9EB2EF358}" type="pres">
      <dgm:prSet presAssocID="{57675E52-214E-4157-9F23-3DCD6BB1DB67}" presName="dummy" presStyleCnt="0"/>
      <dgm:spPr/>
    </dgm:pt>
    <dgm:pt modelId="{22F7B2AE-D6C8-4574-9CC2-34DA2C8808B1}" type="pres">
      <dgm:prSet presAssocID="{57675E52-214E-4157-9F23-3DCD6BB1DB67}" presName="node" presStyleLbl="revTx" presStyleIdx="0" presStyleCnt="5" custScaleX="199645" custScaleY="80199">
        <dgm:presLayoutVars>
          <dgm:bulletEnabled val="1"/>
        </dgm:presLayoutVars>
      </dgm:prSet>
      <dgm:spPr/>
      <dgm:t>
        <a:bodyPr/>
        <a:lstStyle/>
        <a:p>
          <a:endParaRPr lang="en-US"/>
        </a:p>
      </dgm:t>
    </dgm:pt>
    <dgm:pt modelId="{C22B4FCD-B2E4-4CE7-A133-D0E6DCAEFFA2}" type="pres">
      <dgm:prSet presAssocID="{A597F63A-BCBB-40D7-A0E5-C27483BF4165}" presName="sibTrans" presStyleLbl="node1" presStyleIdx="0" presStyleCnt="5" custLinFactNeighborX="2897" custLinFactNeighborY="-8"/>
      <dgm:spPr/>
      <dgm:t>
        <a:bodyPr/>
        <a:lstStyle/>
        <a:p>
          <a:endParaRPr lang="en-US"/>
        </a:p>
      </dgm:t>
    </dgm:pt>
    <dgm:pt modelId="{4B9E6970-B5A9-4064-94DB-DAB3BFCCD889}" type="pres">
      <dgm:prSet presAssocID="{1962A6A0-9035-4850-AB3B-F27ED01AEF2C}" presName="dummy" presStyleCnt="0"/>
      <dgm:spPr/>
    </dgm:pt>
    <dgm:pt modelId="{43FB3507-366A-4F8E-9D83-217252E08306}" type="pres">
      <dgm:prSet presAssocID="{1962A6A0-9035-4850-AB3B-F27ED01AEF2C}" presName="node" presStyleLbl="revTx" presStyleIdx="1" presStyleCnt="5" custScaleX="168568">
        <dgm:presLayoutVars>
          <dgm:bulletEnabled val="1"/>
        </dgm:presLayoutVars>
      </dgm:prSet>
      <dgm:spPr/>
      <dgm:t>
        <a:bodyPr/>
        <a:lstStyle/>
        <a:p>
          <a:endParaRPr lang="en-US"/>
        </a:p>
      </dgm:t>
    </dgm:pt>
    <dgm:pt modelId="{9B734637-45BB-4241-88FC-9AE351E36623}" type="pres">
      <dgm:prSet presAssocID="{B1E7031E-F88C-4382-9F84-0923C26E150A}" presName="sibTrans" presStyleLbl="node1" presStyleIdx="1" presStyleCnt="5" custLinFactNeighborX="2943" custLinFactNeighborY="-5139"/>
      <dgm:spPr/>
      <dgm:t>
        <a:bodyPr/>
        <a:lstStyle/>
        <a:p>
          <a:endParaRPr lang="en-US"/>
        </a:p>
      </dgm:t>
    </dgm:pt>
    <dgm:pt modelId="{42553CD7-066C-4444-8118-A57680ED8BEF}" type="pres">
      <dgm:prSet presAssocID="{1F0DDF5F-F9F2-48A6-A6CB-667B8549DCA2}" presName="dummy" presStyleCnt="0"/>
      <dgm:spPr/>
    </dgm:pt>
    <dgm:pt modelId="{C33821E6-6D5B-4F01-9489-BA07B607C919}" type="pres">
      <dgm:prSet presAssocID="{1F0DDF5F-F9F2-48A6-A6CB-667B8549DCA2}" presName="node" presStyleLbl="revTx" presStyleIdx="2" presStyleCnt="5">
        <dgm:presLayoutVars>
          <dgm:bulletEnabled val="1"/>
        </dgm:presLayoutVars>
      </dgm:prSet>
      <dgm:spPr/>
      <dgm:t>
        <a:bodyPr/>
        <a:lstStyle/>
        <a:p>
          <a:endParaRPr lang="en-US"/>
        </a:p>
      </dgm:t>
    </dgm:pt>
    <dgm:pt modelId="{F85C1EF1-8EDA-4B4D-8F11-EC111CDFDD16}" type="pres">
      <dgm:prSet presAssocID="{F8728CAE-90F7-49FC-965D-4ED513BECB39}" presName="sibTrans" presStyleLbl="node1" presStyleIdx="2" presStyleCnt="5"/>
      <dgm:spPr/>
      <dgm:t>
        <a:bodyPr/>
        <a:lstStyle/>
        <a:p>
          <a:endParaRPr lang="en-US"/>
        </a:p>
      </dgm:t>
    </dgm:pt>
    <dgm:pt modelId="{AE83EE5C-E142-41FE-9542-29DD417FAAE9}" type="pres">
      <dgm:prSet presAssocID="{2D015F70-882E-4CA3-9C64-14D65F89E30D}" presName="dummy" presStyleCnt="0"/>
      <dgm:spPr/>
    </dgm:pt>
    <dgm:pt modelId="{2A7654E1-D51E-4356-9904-9028435D8B00}" type="pres">
      <dgm:prSet presAssocID="{2D015F70-882E-4CA3-9C64-14D65F89E30D}" presName="node" presStyleLbl="revTx" presStyleIdx="3" presStyleCnt="5" custScaleX="254494" custScaleY="54567">
        <dgm:presLayoutVars>
          <dgm:bulletEnabled val="1"/>
        </dgm:presLayoutVars>
      </dgm:prSet>
      <dgm:spPr/>
      <dgm:t>
        <a:bodyPr/>
        <a:lstStyle/>
        <a:p>
          <a:endParaRPr lang="en-US"/>
        </a:p>
      </dgm:t>
    </dgm:pt>
    <dgm:pt modelId="{6052B5B8-21EE-48A5-B2BB-CAFAEB3BDA60}" type="pres">
      <dgm:prSet presAssocID="{A57CCA9F-86CA-4B07-89E4-EC83CB9B805C}" presName="sibTrans" presStyleLbl="node1" presStyleIdx="3" presStyleCnt="5" custLinFactNeighborX="1481" custLinFactNeighborY="1052"/>
      <dgm:spPr/>
      <dgm:t>
        <a:bodyPr/>
        <a:lstStyle/>
        <a:p>
          <a:endParaRPr lang="en-US"/>
        </a:p>
      </dgm:t>
    </dgm:pt>
    <dgm:pt modelId="{443A285D-73C4-431F-8A8A-7B9EBB63930D}" type="pres">
      <dgm:prSet presAssocID="{DFA5C621-9474-4D7D-83FE-A9C42ADE67D7}" presName="dummy" presStyleCnt="0"/>
      <dgm:spPr/>
    </dgm:pt>
    <dgm:pt modelId="{91EC814D-4D87-438E-8010-700DEF1FBD34}" type="pres">
      <dgm:prSet presAssocID="{DFA5C621-9474-4D7D-83FE-A9C42ADE67D7}" presName="node" presStyleLbl="revTx" presStyleIdx="4" presStyleCnt="5" custScaleX="230079" custScaleY="35073" custRadScaleRad="117370" custRadScaleInc="-78770">
        <dgm:presLayoutVars>
          <dgm:bulletEnabled val="1"/>
        </dgm:presLayoutVars>
      </dgm:prSet>
      <dgm:spPr/>
      <dgm:t>
        <a:bodyPr/>
        <a:lstStyle/>
        <a:p>
          <a:endParaRPr lang="en-US"/>
        </a:p>
      </dgm:t>
    </dgm:pt>
    <dgm:pt modelId="{13A8086D-925A-4367-BC60-272F7204DF54}" type="pres">
      <dgm:prSet presAssocID="{EDEA8A4E-38D7-46D9-A1B7-24130CDF56CD}" presName="sibTrans" presStyleLbl="node1" presStyleIdx="4" presStyleCnt="5" custAng="754014" custLinFactNeighborX="3923" custLinFactNeighborY="-5212"/>
      <dgm:spPr/>
      <dgm:t>
        <a:bodyPr/>
        <a:lstStyle/>
        <a:p>
          <a:endParaRPr lang="en-US"/>
        </a:p>
      </dgm:t>
    </dgm:pt>
  </dgm:ptLst>
  <dgm:cxnLst>
    <dgm:cxn modelId="{EC2CB4DF-50E0-410A-B8DE-00E7856CD70A}" type="presOf" srcId="{F912F50E-12C8-40A2-9C75-BBDCB71A5E33}" destId="{21F0C451-5ACB-4732-92D5-ACB88E605166}" srcOrd="0" destOrd="0" presId="urn:microsoft.com/office/officeart/2005/8/layout/cycle1"/>
    <dgm:cxn modelId="{65878DFA-C49F-4CF2-9209-2EF9ACAA214F}" type="presOf" srcId="{B1E7031E-F88C-4382-9F84-0923C26E150A}" destId="{9B734637-45BB-4241-88FC-9AE351E36623}" srcOrd="0" destOrd="0" presId="urn:microsoft.com/office/officeart/2005/8/layout/cycle1"/>
    <dgm:cxn modelId="{15969784-5C21-4FFC-B819-4C3D51E09D8B}" type="presOf" srcId="{DFA5C621-9474-4D7D-83FE-A9C42ADE67D7}" destId="{91EC814D-4D87-438E-8010-700DEF1FBD34}" srcOrd="0" destOrd="0" presId="urn:microsoft.com/office/officeart/2005/8/layout/cycle1"/>
    <dgm:cxn modelId="{2C4A4ADA-9037-474C-9761-9BD5AABA4F6A}" srcId="{F912F50E-12C8-40A2-9C75-BBDCB71A5E33}" destId="{1F0DDF5F-F9F2-48A6-A6CB-667B8549DCA2}" srcOrd="2" destOrd="0" parTransId="{4CFA2284-093E-4BB0-B47C-6C7D97B0ADEB}" sibTransId="{F8728CAE-90F7-49FC-965D-4ED513BECB39}"/>
    <dgm:cxn modelId="{29EBF2BC-BA24-4A9B-9C1D-EA7DE276AA3D}" type="presOf" srcId="{1F0DDF5F-F9F2-48A6-A6CB-667B8549DCA2}" destId="{C33821E6-6D5B-4F01-9489-BA07B607C919}" srcOrd="0" destOrd="0" presId="urn:microsoft.com/office/officeart/2005/8/layout/cycle1"/>
    <dgm:cxn modelId="{56810297-DB97-4F6F-8179-09E139324B2A}" type="presOf" srcId="{1962A6A0-9035-4850-AB3B-F27ED01AEF2C}" destId="{43FB3507-366A-4F8E-9D83-217252E08306}" srcOrd="0" destOrd="0" presId="urn:microsoft.com/office/officeart/2005/8/layout/cycle1"/>
    <dgm:cxn modelId="{B6C3E983-1FB1-4FA9-ABD5-69B24DD086E6}" type="presOf" srcId="{A57CCA9F-86CA-4B07-89E4-EC83CB9B805C}" destId="{6052B5B8-21EE-48A5-B2BB-CAFAEB3BDA60}" srcOrd="0" destOrd="0" presId="urn:microsoft.com/office/officeart/2005/8/layout/cycle1"/>
    <dgm:cxn modelId="{3391EE1A-33DA-4171-8B37-8D9AFE00BEC1}" srcId="{F912F50E-12C8-40A2-9C75-BBDCB71A5E33}" destId="{DFA5C621-9474-4D7D-83FE-A9C42ADE67D7}" srcOrd="4" destOrd="0" parTransId="{5ACAF1DF-84CB-4E81-81B7-179806F1C139}" sibTransId="{EDEA8A4E-38D7-46D9-A1B7-24130CDF56CD}"/>
    <dgm:cxn modelId="{26E6023A-A570-4ED9-9573-961B6FF5133E}" type="presOf" srcId="{57675E52-214E-4157-9F23-3DCD6BB1DB67}" destId="{22F7B2AE-D6C8-4574-9CC2-34DA2C8808B1}" srcOrd="0" destOrd="0" presId="urn:microsoft.com/office/officeart/2005/8/layout/cycle1"/>
    <dgm:cxn modelId="{094DA97F-4A48-4BCA-AF6D-9ABA7847F447}" srcId="{F912F50E-12C8-40A2-9C75-BBDCB71A5E33}" destId="{1962A6A0-9035-4850-AB3B-F27ED01AEF2C}" srcOrd="1" destOrd="0" parTransId="{FA49B549-1526-4AAB-AA16-43995613B32A}" sibTransId="{B1E7031E-F88C-4382-9F84-0923C26E150A}"/>
    <dgm:cxn modelId="{E1F2A092-BC99-4ABE-93C3-4C5B05AE60BF}" type="presOf" srcId="{2D015F70-882E-4CA3-9C64-14D65F89E30D}" destId="{2A7654E1-D51E-4356-9904-9028435D8B00}" srcOrd="0" destOrd="0" presId="urn:microsoft.com/office/officeart/2005/8/layout/cycle1"/>
    <dgm:cxn modelId="{3178EC17-002F-41BD-BDB3-D9FA8C248140}" type="presOf" srcId="{EDEA8A4E-38D7-46D9-A1B7-24130CDF56CD}" destId="{13A8086D-925A-4367-BC60-272F7204DF54}" srcOrd="0" destOrd="0" presId="urn:microsoft.com/office/officeart/2005/8/layout/cycle1"/>
    <dgm:cxn modelId="{3A3AE045-D7EA-49EE-97B4-ADE7905903E7}" srcId="{F912F50E-12C8-40A2-9C75-BBDCB71A5E33}" destId="{57675E52-214E-4157-9F23-3DCD6BB1DB67}" srcOrd="0" destOrd="0" parTransId="{8F24AFC4-2C56-4342-95C0-078F74C21A66}" sibTransId="{A597F63A-BCBB-40D7-A0E5-C27483BF4165}"/>
    <dgm:cxn modelId="{838B30ED-31F4-4FAB-AD8A-6D8AC410AD2C}" type="presOf" srcId="{F8728CAE-90F7-49FC-965D-4ED513BECB39}" destId="{F85C1EF1-8EDA-4B4D-8F11-EC111CDFDD16}" srcOrd="0" destOrd="0" presId="urn:microsoft.com/office/officeart/2005/8/layout/cycle1"/>
    <dgm:cxn modelId="{1792D9A1-2BDB-4D88-BE37-701CE89689B8}" type="presOf" srcId="{A597F63A-BCBB-40D7-A0E5-C27483BF4165}" destId="{C22B4FCD-B2E4-4CE7-A133-D0E6DCAEFFA2}" srcOrd="0" destOrd="0" presId="urn:microsoft.com/office/officeart/2005/8/layout/cycle1"/>
    <dgm:cxn modelId="{A820FAD2-C39D-44F8-81DE-04E5BB29EBA8}" srcId="{F912F50E-12C8-40A2-9C75-BBDCB71A5E33}" destId="{2D015F70-882E-4CA3-9C64-14D65F89E30D}" srcOrd="3" destOrd="0" parTransId="{58DED16B-B134-4B8F-8001-483994D64241}" sibTransId="{A57CCA9F-86CA-4B07-89E4-EC83CB9B805C}"/>
    <dgm:cxn modelId="{D38C68C4-6590-4D78-A458-29C8480C7100}" type="presParOf" srcId="{21F0C451-5ACB-4732-92D5-ACB88E605166}" destId="{F90F3BFC-53A9-49E2-A148-84A9EB2EF358}" srcOrd="0" destOrd="0" presId="urn:microsoft.com/office/officeart/2005/8/layout/cycle1"/>
    <dgm:cxn modelId="{1B869EC7-AA2E-4235-A855-84A001CFDCEE}" type="presParOf" srcId="{21F0C451-5ACB-4732-92D5-ACB88E605166}" destId="{22F7B2AE-D6C8-4574-9CC2-34DA2C8808B1}" srcOrd="1" destOrd="0" presId="urn:microsoft.com/office/officeart/2005/8/layout/cycle1"/>
    <dgm:cxn modelId="{AFEBA7EC-FA9F-4072-8B6B-916DCA47AA67}" type="presParOf" srcId="{21F0C451-5ACB-4732-92D5-ACB88E605166}" destId="{C22B4FCD-B2E4-4CE7-A133-D0E6DCAEFFA2}" srcOrd="2" destOrd="0" presId="urn:microsoft.com/office/officeart/2005/8/layout/cycle1"/>
    <dgm:cxn modelId="{11F58D64-4ACA-4366-8173-E10B891C6A7B}" type="presParOf" srcId="{21F0C451-5ACB-4732-92D5-ACB88E605166}" destId="{4B9E6970-B5A9-4064-94DB-DAB3BFCCD889}" srcOrd="3" destOrd="0" presId="urn:microsoft.com/office/officeart/2005/8/layout/cycle1"/>
    <dgm:cxn modelId="{A4AEEA29-4324-4D39-A0E4-9613A1C445C4}" type="presParOf" srcId="{21F0C451-5ACB-4732-92D5-ACB88E605166}" destId="{43FB3507-366A-4F8E-9D83-217252E08306}" srcOrd="4" destOrd="0" presId="urn:microsoft.com/office/officeart/2005/8/layout/cycle1"/>
    <dgm:cxn modelId="{49DF3B23-9011-44EF-B680-BB3D458B918A}" type="presParOf" srcId="{21F0C451-5ACB-4732-92D5-ACB88E605166}" destId="{9B734637-45BB-4241-88FC-9AE351E36623}" srcOrd="5" destOrd="0" presId="urn:microsoft.com/office/officeart/2005/8/layout/cycle1"/>
    <dgm:cxn modelId="{7752D22B-78FD-46DB-A33A-98AFFCF73AB1}" type="presParOf" srcId="{21F0C451-5ACB-4732-92D5-ACB88E605166}" destId="{42553CD7-066C-4444-8118-A57680ED8BEF}" srcOrd="6" destOrd="0" presId="urn:microsoft.com/office/officeart/2005/8/layout/cycle1"/>
    <dgm:cxn modelId="{13EE5D72-0F8A-40BE-8413-75CF8B3882D2}" type="presParOf" srcId="{21F0C451-5ACB-4732-92D5-ACB88E605166}" destId="{C33821E6-6D5B-4F01-9489-BA07B607C919}" srcOrd="7" destOrd="0" presId="urn:microsoft.com/office/officeart/2005/8/layout/cycle1"/>
    <dgm:cxn modelId="{C8DBCC33-D78B-40E8-8887-A191D4542312}" type="presParOf" srcId="{21F0C451-5ACB-4732-92D5-ACB88E605166}" destId="{F85C1EF1-8EDA-4B4D-8F11-EC111CDFDD16}" srcOrd="8" destOrd="0" presId="urn:microsoft.com/office/officeart/2005/8/layout/cycle1"/>
    <dgm:cxn modelId="{D08AAAEA-6B2C-4CC8-B532-9A407F43F625}" type="presParOf" srcId="{21F0C451-5ACB-4732-92D5-ACB88E605166}" destId="{AE83EE5C-E142-41FE-9542-29DD417FAAE9}" srcOrd="9" destOrd="0" presId="urn:microsoft.com/office/officeart/2005/8/layout/cycle1"/>
    <dgm:cxn modelId="{F8FFEFA6-70F4-4247-B067-FD31FF9FBD84}" type="presParOf" srcId="{21F0C451-5ACB-4732-92D5-ACB88E605166}" destId="{2A7654E1-D51E-4356-9904-9028435D8B00}" srcOrd="10" destOrd="0" presId="urn:microsoft.com/office/officeart/2005/8/layout/cycle1"/>
    <dgm:cxn modelId="{681FD682-EE37-4CEF-A377-BC26D85C3A48}" type="presParOf" srcId="{21F0C451-5ACB-4732-92D5-ACB88E605166}" destId="{6052B5B8-21EE-48A5-B2BB-CAFAEB3BDA60}" srcOrd="11" destOrd="0" presId="urn:microsoft.com/office/officeart/2005/8/layout/cycle1"/>
    <dgm:cxn modelId="{2CA39FB9-62DA-46A9-8E09-DB235E09074E}" type="presParOf" srcId="{21F0C451-5ACB-4732-92D5-ACB88E605166}" destId="{443A285D-73C4-431F-8A8A-7B9EBB63930D}" srcOrd="12" destOrd="0" presId="urn:microsoft.com/office/officeart/2005/8/layout/cycle1"/>
    <dgm:cxn modelId="{48B30FF9-3D74-4B61-913F-5C08A87F86D1}" type="presParOf" srcId="{21F0C451-5ACB-4732-92D5-ACB88E605166}" destId="{91EC814D-4D87-438E-8010-700DEF1FBD34}" srcOrd="13" destOrd="0" presId="urn:microsoft.com/office/officeart/2005/8/layout/cycle1"/>
    <dgm:cxn modelId="{1543D082-3E7B-42B5-A8CB-C7E19E777705}" type="presParOf" srcId="{21F0C451-5ACB-4732-92D5-ACB88E605166}" destId="{13A8086D-925A-4367-BC60-272F7204DF54}" srcOrd="14" destOrd="0" presId="urn:microsoft.com/office/officeart/2005/8/layout/cycle1"/>
  </dgm:cxnLst>
  <dgm:bg/>
  <dgm:whole/>
  <dgm:extLst>
    <a:ext uri="http://schemas.microsoft.com/office/drawing/2008/diagram">
      <dsp:dataModelExt xmlns:dsp="http://schemas.microsoft.com/office/drawing/2008/diagram" relId="rId8" minVer="http://schemas.openxmlformats.org/drawingml/2006/diagram"/>
    </a:ext>
    <a:ext uri="{C62137D5-CB1D-491B-B009-E17868A290BF}">
      <dgm14:recolorImg xmlns:dgm14="http://schemas.microsoft.com/office/drawing/2010/diagram" val="1"/>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2F7B2AE-D6C8-4574-9CC2-34DA2C8808B1}">
      <dsp:nvSpPr>
        <dsp:cNvPr id="0" name=""/>
        <dsp:cNvSpPr/>
      </dsp:nvSpPr>
      <dsp:spPr>
        <a:xfrm>
          <a:off x="4383805" y="152400"/>
          <a:ext cx="2372343" cy="95298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2860" tIns="22860" rIns="22860" bIns="22860" numCol="1" spcCol="1270" anchor="ctr" anchorCtr="0">
          <a:no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800" b="1" i="0" u="none" strike="noStrike" kern="1200" cap="none" normalizeH="0" baseline="0" smtClean="0">
              <a:ln/>
              <a:effectLst/>
              <a:cs typeface="Arial" charset="0"/>
            </a:rPr>
            <a:t>          Contemplation</a:t>
          </a:r>
          <a:endParaRPr kumimoji="0" lang="en-US" sz="1800" b="0" i="0" u="none" strike="noStrike" kern="1200" cap="none" normalizeH="0" baseline="0" dirty="0" smtClean="0">
            <a:ln/>
            <a:effectLst/>
            <a:latin typeface="Arial" charset="0"/>
            <a:cs typeface="Arial" charset="0"/>
          </a:endParaRPr>
        </a:p>
      </dsp:txBody>
      <dsp:txXfrm>
        <a:off x="4383805" y="152400"/>
        <a:ext cx="2372343" cy="952989"/>
      </dsp:txXfrm>
    </dsp:sp>
    <dsp:sp modelId="{C22B4FCD-B2E4-4CE7-A133-D0E6DCAEFFA2}">
      <dsp:nvSpPr>
        <dsp:cNvPr id="0" name=""/>
        <dsp:cNvSpPr/>
      </dsp:nvSpPr>
      <dsp:spPr>
        <a:xfrm>
          <a:off x="2309603" y="17"/>
          <a:ext cx="4455251" cy="4455251"/>
        </a:xfrm>
        <a:prstGeom prst="circularArrow">
          <a:avLst>
            <a:gd name="adj1" fmla="val 5201"/>
            <a:gd name="adj2" fmla="val 335970"/>
            <a:gd name="adj3" fmla="val 21293011"/>
            <a:gd name="adj4" fmla="val 19523559"/>
            <a:gd name="adj5" fmla="val 6068"/>
          </a:avLst>
        </a:prstGeom>
        <a:gradFill rotWithShape="0">
          <a:gsLst>
            <a:gs pos="0">
              <a:schemeClr val="accent1">
                <a:hueOff val="0"/>
                <a:satOff val="0"/>
                <a:lumOff val="0"/>
                <a:alphaOff val="0"/>
                <a:shade val="15000"/>
                <a:satMod val="180000"/>
              </a:schemeClr>
            </a:gs>
            <a:gs pos="50000">
              <a:schemeClr val="accent1">
                <a:hueOff val="0"/>
                <a:satOff val="0"/>
                <a:lumOff val="0"/>
                <a:alphaOff val="0"/>
                <a:shade val="45000"/>
                <a:satMod val="170000"/>
              </a:schemeClr>
            </a:gs>
            <a:gs pos="70000">
              <a:schemeClr val="accent1">
                <a:hueOff val="0"/>
                <a:satOff val="0"/>
                <a:lumOff val="0"/>
                <a:alphaOff val="0"/>
                <a:tint val="99000"/>
                <a:shade val="65000"/>
                <a:satMod val="155000"/>
              </a:schemeClr>
            </a:gs>
            <a:gs pos="100000">
              <a:schemeClr val="accent1">
                <a:hueOff val="0"/>
                <a:satOff val="0"/>
                <a:lumOff val="0"/>
                <a:alphaOff val="0"/>
                <a:tint val="95500"/>
                <a:shade val="100000"/>
                <a:satMod val="155000"/>
              </a:schemeClr>
            </a:gs>
          </a:gsLst>
          <a:lin ang="16200000" scaled="0"/>
        </a:gradFill>
        <a:ln>
          <a:noFill/>
        </a:ln>
        <a:effectLst>
          <a:outerShdw blurRad="50800" dist="381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sp>
    <dsp:sp modelId="{43FB3507-366A-4F8E-9D83-217252E08306}">
      <dsp:nvSpPr>
        <dsp:cNvPr id="0" name=""/>
        <dsp:cNvSpPr/>
      </dsp:nvSpPr>
      <dsp:spPr>
        <a:xfrm>
          <a:off x="5286489" y="2244662"/>
          <a:ext cx="2003061" cy="11882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2860" tIns="22860" rIns="22860" bIns="22860" numCol="1" spcCol="1270" anchor="ctr" anchorCtr="0">
          <a:no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800" b="1" i="0" u="none" strike="noStrike" kern="1200" cap="none" normalizeH="0" baseline="0" smtClean="0">
              <a:ln/>
              <a:effectLst/>
              <a:cs typeface="Arial" charset="0"/>
            </a:rPr>
            <a:t>Preparation</a:t>
          </a:r>
          <a:endParaRPr kumimoji="0" lang="en-US" sz="1800" b="0" i="0" u="none" strike="noStrike" kern="1200" cap="none" normalizeH="0" baseline="0" dirty="0" smtClean="0">
            <a:ln/>
            <a:effectLst/>
            <a:latin typeface="Arial" charset="0"/>
            <a:cs typeface="Arial" charset="0"/>
          </a:endParaRPr>
        </a:p>
      </dsp:txBody>
      <dsp:txXfrm>
        <a:off x="5286489" y="2244662"/>
        <a:ext cx="2003061" cy="1188280"/>
      </dsp:txXfrm>
    </dsp:sp>
    <dsp:sp modelId="{9B734637-45BB-4241-88FC-9AE351E36623}">
      <dsp:nvSpPr>
        <dsp:cNvPr id="0" name=""/>
        <dsp:cNvSpPr/>
      </dsp:nvSpPr>
      <dsp:spPr>
        <a:xfrm>
          <a:off x="2311653" y="-228581"/>
          <a:ext cx="4455251" cy="4455251"/>
        </a:xfrm>
        <a:prstGeom prst="circularArrow">
          <a:avLst>
            <a:gd name="adj1" fmla="val 5201"/>
            <a:gd name="adj2" fmla="val 335970"/>
            <a:gd name="adj3" fmla="val 4014459"/>
            <a:gd name="adj4" fmla="val 2253652"/>
            <a:gd name="adj5" fmla="val 6068"/>
          </a:avLst>
        </a:prstGeom>
        <a:gradFill rotWithShape="0">
          <a:gsLst>
            <a:gs pos="0">
              <a:schemeClr val="accent1">
                <a:hueOff val="0"/>
                <a:satOff val="0"/>
                <a:lumOff val="0"/>
                <a:alphaOff val="0"/>
                <a:shade val="15000"/>
                <a:satMod val="180000"/>
              </a:schemeClr>
            </a:gs>
            <a:gs pos="50000">
              <a:schemeClr val="accent1">
                <a:hueOff val="0"/>
                <a:satOff val="0"/>
                <a:lumOff val="0"/>
                <a:alphaOff val="0"/>
                <a:shade val="45000"/>
                <a:satMod val="170000"/>
              </a:schemeClr>
            </a:gs>
            <a:gs pos="70000">
              <a:schemeClr val="accent1">
                <a:hueOff val="0"/>
                <a:satOff val="0"/>
                <a:lumOff val="0"/>
                <a:alphaOff val="0"/>
                <a:tint val="99000"/>
                <a:shade val="65000"/>
                <a:satMod val="155000"/>
              </a:schemeClr>
            </a:gs>
            <a:gs pos="100000">
              <a:schemeClr val="accent1">
                <a:hueOff val="0"/>
                <a:satOff val="0"/>
                <a:lumOff val="0"/>
                <a:alphaOff val="0"/>
                <a:tint val="95500"/>
                <a:shade val="100000"/>
                <a:satMod val="155000"/>
              </a:schemeClr>
            </a:gs>
          </a:gsLst>
          <a:lin ang="16200000" scaled="0"/>
        </a:gradFill>
        <a:ln>
          <a:noFill/>
        </a:ln>
        <a:effectLst>
          <a:outerShdw blurRad="50800" dist="381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sp>
    <dsp:sp modelId="{C33821E6-6D5B-4F01-9489-BA07B607C919}">
      <dsp:nvSpPr>
        <dsp:cNvPr id="0" name=""/>
        <dsp:cNvSpPr/>
      </dsp:nvSpPr>
      <dsp:spPr>
        <a:xfrm>
          <a:off x="3814020" y="3610459"/>
          <a:ext cx="1188280" cy="11882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2860" tIns="22860" rIns="22860" bIns="22860" numCol="1" spcCol="1270" anchor="ctr" anchorCtr="0">
          <a:no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800" b="1" i="0" u="none" strike="noStrike" kern="1200" cap="none" normalizeH="0" baseline="0" smtClean="0">
              <a:ln/>
              <a:effectLst/>
              <a:cs typeface="Arial" charset="0"/>
            </a:rPr>
            <a:t>Action</a:t>
          </a:r>
          <a:endParaRPr kumimoji="0" lang="en-US" sz="1800" b="0" i="0" u="none" strike="noStrike" kern="1200" cap="none" normalizeH="0" baseline="0" dirty="0" smtClean="0">
            <a:ln/>
            <a:effectLst/>
            <a:latin typeface="Arial" charset="0"/>
            <a:cs typeface="Arial" charset="0"/>
          </a:endParaRPr>
        </a:p>
      </dsp:txBody>
      <dsp:txXfrm>
        <a:off x="3814020" y="3610459"/>
        <a:ext cx="1188280" cy="1188280"/>
      </dsp:txXfrm>
    </dsp:sp>
    <dsp:sp modelId="{F85C1EF1-8EDA-4B4D-8F11-EC111CDFDD16}">
      <dsp:nvSpPr>
        <dsp:cNvPr id="0" name=""/>
        <dsp:cNvSpPr/>
      </dsp:nvSpPr>
      <dsp:spPr>
        <a:xfrm>
          <a:off x="2180535" y="373"/>
          <a:ext cx="4455251" cy="4455251"/>
        </a:xfrm>
        <a:prstGeom prst="circularArrow">
          <a:avLst>
            <a:gd name="adj1" fmla="val 5201"/>
            <a:gd name="adj2" fmla="val 335970"/>
            <a:gd name="adj3" fmla="val 8770128"/>
            <a:gd name="adj4" fmla="val 6449572"/>
            <a:gd name="adj5" fmla="val 6068"/>
          </a:avLst>
        </a:prstGeom>
        <a:gradFill rotWithShape="0">
          <a:gsLst>
            <a:gs pos="0">
              <a:schemeClr val="accent1">
                <a:hueOff val="0"/>
                <a:satOff val="0"/>
                <a:lumOff val="0"/>
                <a:alphaOff val="0"/>
                <a:shade val="15000"/>
                <a:satMod val="180000"/>
              </a:schemeClr>
            </a:gs>
            <a:gs pos="50000">
              <a:schemeClr val="accent1">
                <a:hueOff val="0"/>
                <a:satOff val="0"/>
                <a:lumOff val="0"/>
                <a:alphaOff val="0"/>
                <a:shade val="45000"/>
                <a:satMod val="170000"/>
              </a:schemeClr>
            </a:gs>
            <a:gs pos="70000">
              <a:schemeClr val="accent1">
                <a:hueOff val="0"/>
                <a:satOff val="0"/>
                <a:lumOff val="0"/>
                <a:alphaOff val="0"/>
                <a:tint val="99000"/>
                <a:shade val="65000"/>
                <a:satMod val="155000"/>
              </a:schemeClr>
            </a:gs>
            <a:gs pos="100000">
              <a:schemeClr val="accent1">
                <a:hueOff val="0"/>
                <a:satOff val="0"/>
                <a:lumOff val="0"/>
                <a:alphaOff val="0"/>
                <a:tint val="95500"/>
                <a:shade val="100000"/>
                <a:satMod val="155000"/>
              </a:schemeClr>
            </a:gs>
          </a:gsLst>
          <a:lin ang="16200000" scaled="0"/>
        </a:gradFill>
        <a:ln>
          <a:noFill/>
        </a:ln>
        <a:effectLst>
          <a:outerShdw blurRad="50800" dist="381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sp>
    <dsp:sp modelId="{2A7654E1-D51E-4356-9904-9028435D8B00}">
      <dsp:nvSpPr>
        <dsp:cNvPr id="0" name=""/>
        <dsp:cNvSpPr/>
      </dsp:nvSpPr>
      <dsp:spPr>
        <a:xfrm>
          <a:off x="1016249" y="2514597"/>
          <a:ext cx="3024103" cy="64840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2860" tIns="22860" rIns="22860" bIns="22860" numCol="1" spcCol="1270" anchor="ctr" anchorCtr="0">
          <a:no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800" b="1" i="0" u="none" strike="noStrike" kern="1200" cap="none" normalizeH="0" baseline="0" smtClean="0">
              <a:ln/>
              <a:effectLst/>
              <a:cs typeface="Arial" charset="0"/>
            </a:rPr>
            <a:t>Maintenance</a:t>
          </a:r>
          <a:endParaRPr kumimoji="0" lang="en-US" sz="1800" b="0" i="0" u="none" strike="noStrike" kern="1200" cap="none" normalizeH="0" baseline="0" dirty="0" smtClean="0">
            <a:ln/>
            <a:effectLst/>
            <a:latin typeface="Arial" charset="0"/>
            <a:cs typeface="Arial" charset="0"/>
          </a:endParaRPr>
        </a:p>
      </dsp:txBody>
      <dsp:txXfrm>
        <a:off x="1016249" y="2514597"/>
        <a:ext cx="3024103" cy="648409"/>
      </dsp:txXfrm>
    </dsp:sp>
    <dsp:sp modelId="{6052B5B8-21EE-48A5-B2BB-CAFAEB3BDA60}">
      <dsp:nvSpPr>
        <dsp:cNvPr id="0" name=""/>
        <dsp:cNvSpPr/>
      </dsp:nvSpPr>
      <dsp:spPr>
        <a:xfrm>
          <a:off x="2097716" y="-467420"/>
          <a:ext cx="4455251" cy="4455251"/>
        </a:xfrm>
        <a:prstGeom prst="circularArrow">
          <a:avLst>
            <a:gd name="adj1" fmla="val 5201"/>
            <a:gd name="adj2" fmla="val 335970"/>
            <a:gd name="adj3" fmla="val 11543971"/>
            <a:gd name="adj4" fmla="val 9365128"/>
            <a:gd name="adj5" fmla="val 6068"/>
          </a:avLst>
        </a:prstGeom>
        <a:gradFill rotWithShape="0">
          <a:gsLst>
            <a:gs pos="0">
              <a:schemeClr val="accent1">
                <a:hueOff val="0"/>
                <a:satOff val="0"/>
                <a:lumOff val="0"/>
                <a:alphaOff val="0"/>
                <a:shade val="15000"/>
                <a:satMod val="180000"/>
              </a:schemeClr>
            </a:gs>
            <a:gs pos="50000">
              <a:schemeClr val="accent1">
                <a:hueOff val="0"/>
                <a:satOff val="0"/>
                <a:lumOff val="0"/>
                <a:alphaOff val="0"/>
                <a:shade val="45000"/>
                <a:satMod val="170000"/>
              </a:schemeClr>
            </a:gs>
            <a:gs pos="70000">
              <a:schemeClr val="accent1">
                <a:hueOff val="0"/>
                <a:satOff val="0"/>
                <a:lumOff val="0"/>
                <a:alphaOff val="0"/>
                <a:tint val="99000"/>
                <a:shade val="65000"/>
                <a:satMod val="155000"/>
              </a:schemeClr>
            </a:gs>
            <a:gs pos="100000">
              <a:schemeClr val="accent1">
                <a:hueOff val="0"/>
                <a:satOff val="0"/>
                <a:lumOff val="0"/>
                <a:alphaOff val="0"/>
                <a:tint val="95500"/>
                <a:shade val="100000"/>
                <a:satMod val="155000"/>
              </a:schemeClr>
            </a:gs>
          </a:gsLst>
          <a:lin ang="16200000" scaled="0"/>
        </a:gradFill>
        <a:ln>
          <a:noFill/>
        </a:ln>
        <a:effectLst>
          <a:outerShdw blurRad="50800" dist="381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sp>
    <dsp:sp modelId="{91EC814D-4D87-438E-8010-700DEF1FBD34}">
      <dsp:nvSpPr>
        <dsp:cNvPr id="0" name=""/>
        <dsp:cNvSpPr/>
      </dsp:nvSpPr>
      <dsp:spPr>
        <a:xfrm>
          <a:off x="1143000" y="685799"/>
          <a:ext cx="2733984" cy="41676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2860" tIns="22860" rIns="22860" bIns="22860" numCol="1" spcCol="1270" anchor="ctr" anchorCtr="0">
          <a:no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800" b="1" i="0" u="none" strike="noStrike" kern="1200" cap="none" normalizeH="0" baseline="0" smtClean="0">
              <a:ln/>
              <a:effectLst/>
              <a:cs typeface="Arial" charset="0"/>
            </a:rPr>
            <a:t>Precontemplation</a:t>
          </a:r>
          <a:endParaRPr kumimoji="0" lang="en-US" sz="1800" b="0" i="0" u="none" strike="noStrike" kern="1200" cap="none" normalizeH="0" baseline="0" dirty="0" smtClean="0">
            <a:ln/>
            <a:effectLst/>
            <a:latin typeface="Arial" charset="0"/>
            <a:cs typeface="Arial" charset="0"/>
          </a:endParaRPr>
        </a:p>
      </dsp:txBody>
      <dsp:txXfrm>
        <a:off x="1143000" y="685799"/>
        <a:ext cx="2733984" cy="416765"/>
      </dsp:txXfrm>
    </dsp:sp>
    <dsp:sp modelId="{13A8086D-925A-4367-BC60-272F7204DF54}">
      <dsp:nvSpPr>
        <dsp:cNvPr id="0" name=""/>
        <dsp:cNvSpPr/>
      </dsp:nvSpPr>
      <dsp:spPr>
        <a:xfrm rot="754014">
          <a:off x="1912314" y="-276527"/>
          <a:ext cx="4455251" cy="4455251"/>
        </a:xfrm>
        <a:prstGeom prst="circularArrow">
          <a:avLst>
            <a:gd name="adj1" fmla="val 5201"/>
            <a:gd name="adj2" fmla="val 335970"/>
            <a:gd name="adj3" fmla="val 16597703"/>
            <a:gd name="adj4" fmla="val 13755274"/>
            <a:gd name="adj5" fmla="val 6068"/>
          </a:avLst>
        </a:prstGeom>
        <a:gradFill rotWithShape="0">
          <a:gsLst>
            <a:gs pos="0">
              <a:schemeClr val="accent1">
                <a:hueOff val="0"/>
                <a:satOff val="0"/>
                <a:lumOff val="0"/>
                <a:alphaOff val="0"/>
                <a:shade val="15000"/>
                <a:satMod val="180000"/>
              </a:schemeClr>
            </a:gs>
            <a:gs pos="50000">
              <a:schemeClr val="accent1">
                <a:hueOff val="0"/>
                <a:satOff val="0"/>
                <a:lumOff val="0"/>
                <a:alphaOff val="0"/>
                <a:shade val="45000"/>
                <a:satMod val="170000"/>
              </a:schemeClr>
            </a:gs>
            <a:gs pos="70000">
              <a:schemeClr val="accent1">
                <a:hueOff val="0"/>
                <a:satOff val="0"/>
                <a:lumOff val="0"/>
                <a:alphaOff val="0"/>
                <a:tint val="99000"/>
                <a:shade val="65000"/>
                <a:satMod val="155000"/>
              </a:schemeClr>
            </a:gs>
            <a:gs pos="100000">
              <a:schemeClr val="accent1">
                <a:hueOff val="0"/>
                <a:satOff val="0"/>
                <a:lumOff val="0"/>
                <a:alphaOff val="0"/>
                <a:tint val="95500"/>
                <a:shade val="100000"/>
                <a:satMod val="155000"/>
              </a:schemeClr>
            </a:gs>
          </a:gsLst>
          <a:lin ang="16200000" scaled="0"/>
        </a:gradFill>
        <a:ln>
          <a:noFill/>
        </a:ln>
        <a:effectLst>
          <a:outerShdw blurRad="50800" dist="381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sp>
  </dsp:spTree>
</dsp:drawing>
</file>

<file path=ppt/diagrams/layout1.xml><?xml version="1.0" encoding="utf-8"?>
<dgm:layoutDef xmlns:dgm="http://schemas.openxmlformats.org/drawingml/2006/diagram" xmlns:a="http://schemas.openxmlformats.org/drawingml/2006/main" uniqueId="urn:microsoft.com/office/officeart/2005/8/layout/cycle1">
  <dgm:title val=""/>
  <dgm:desc val=""/>
  <dgm:catLst>
    <dgm:cat type="cycle" pri="2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alg type="cycle">
          <dgm:param type="stAng" val="0"/>
          <dgm:param type="spanAng" val="360"/>
        </dgm:alg>
      </dgm:if>
      <dgm:else name="Name2">
        <dgm:alg type="cycle">
          <dgm:param type="stAng" val="0"/>
          <dgm:param type="spanAng" val="-360"/>
        </dgm:alg>
      </dgm:else>
    </dgm:choose>
    <dgm:shape xmlns:r="http://schemas.openxmlformats.org/officeDocument/2006/relationships" r:blip="">
      <dgm:adjLst/>
    </dgm:shape>
    <dgm:presOf/>
    <dgm:choose name="Name3">
      <dgm:if name="Name4" func="var" arg="dir" op="equ" val="norm">
        <dgm:constrLst>
          <dgm:constr type="diam" val="1"/>
          <dgm:constr type="w" for="ch" forName="node" refType="w"/>
          <dgm:constr type="w" for="ch" ptType="sibTrans" refType="w" refFor="ch" refForName="node" fact="0.5"/>
          <dgm:constr type="h" for="ch" ptType="sibTrans" op="equ"/>
          <dgm:constr type="diam" for="ch" ptType="sibTrans" refType="diam" op="equ"/>
          <dgm:constr type="sibSp" refType="w" refFor="ch" refForName="node" fact="0.15"/>
          <dgm:constr type="w" for="ch" forName="dummy" refType="sibSp" fact="2.8"/>
          <dgm:constr type="primFontSz" for="ch" forName="node" op="equ" val="65"/>
        </dgm:constrLst>
      </dgm:if>
      <dgm:else name="Name5">
        <dgm:constrLst>
          <dgm:constr type="diam" val="1"/>
          <dgm:constr type="w" for="ch" forName="node" refType="w"/>
          <dgm:constr type="w" for="ch" ptType="sibTrans" refType="w" refFor="ch" refForName="node" fact="0.5"/>
          <dgm:constr type="h" for="ch" ptType="sibTrans" op="equ"/>
          <dgm:constr type="diam" for="ch" ptType="sibTrans" refType="diam" op="equ" fact="-1"/>
          <dgm:constr type="sibSp" refType="w" refFor="ch" refForName="node" fact="0.15"/>
          <dgm:constr type="w" for="ch" forName="dummy" refType="sibSp" fact="2.8"/>
          <dgm:constr type="primFontSz" for="ch" forName="node" op="equ" val="65"/>
        </dgm:constrLst>
      </dgm:else>
    </dgm:choose>
    <dgm:ruleLst>
      <dgm:rule type="diam" val="INF" fact="NaN" max="NaN"/>
    </dgm:ruleLst>
    <dgm:forEach name="nodesForEach" axis="ch" ptType="node">
      <dgm:choose name="Name6">
        <dgm:if name="Name7" axis="par ch" ptType="doc node" func="cnt" op="gt" val="1">
          <dgm:layoutNode name="dummy">
            <dgm:alg type="sp"/>
            <dgm:shape xmlns:r="http://schemas.openxmlformats.org/officeDocument/2006/relationships" r:blip="">
              <dgm:adjLst/>
            </dgm:shape>
            <dgm:presOf/>
            <dgm:constrLst>
              <dgm:constr type="h" refType="w"/>
            </dgm:constrLst>
            <dgm:ruleLst/>
          </dgm:layoutNode>
        </dgm:if>
        <dgm:else name="Name8"/>
      </dgm:choose>
      <dgm:layoutNode name="node" styleLbl="revTx">
        <dgm:varLst>
          <dgm:bulletEnabled val="1"/>
        </dgm:varLst>
        <dgm:alg type="tx">
          <dgm:param type="txAnchorVertCh" val="mid"/>
        </dgm:alg>
        <dgm:shape xmlns:r="http://schemas.openxmlformats.org/officeDocument/2006/relationships" type="rect"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Name11" axis="followSib" ptType="sibTrans" hideLastTrans="0" cnt="1">
            <dgm:layoutNode name="sibTrans" styleLbl="node1">
              <dgm:alg type="conn">
                <dgm:param type="connRout" val="curve"/>
                <dgm:param type="begPts" val="radial"/>
                <dgm:param type="endPts" val="radial"/>
              </dgm:alg>
              <dgm:shape xmlns:r="http://schemas.openxmlformats.org/officeDocument/2006/relationships" type="conn" r:blip="">
                <dgm:adjLst/>
              </dgm:shape>
              <dgm:presOf axis="self"/>
              <dgm:constrLst>
                <dgm:constr type="h" refType="w" fact="0.65"/>
                <dgm:constr type="begPad"/>
                <dgm:constr type="endPad"/>
              </dgm:constrLst>
              <dgm:ruleLst/>
            </dgm:layoutNode>
          </dgm:forEach>
        </dgm:if>
        <dgm:else name="Name12"/>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1E9720E-DFCE-47F9-874F-2B951D33A1A0}" type="datetimeFigureOut">
              <a:rPr lang="en-US" smtClean="0"/>
              <a:t>9/7/2011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42B8F8D-2FEB-421A-9A2B-361B97E76765}" type="slidenum">
              <a:rPr lang="en-US" smtClean="0"/>
              <a:t>‹#›</a:t>
            </a:fld>
            <a:endParaRPr lang="en-US"/>
          </a:p>
        </p:txBody>
      </p:sp>
    </p:spTree>
    <p:extLst>
      <p:ext uri="{BB962C8B-B14F-4D97-AF65-F5344CB8AC3E}">
        <p14:creationId xmlns:p14="http://schemas.microsoft.com/office/powerpoint/2010/main" val="127877847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bwMode="auto">
          <a:noFill/>
          <a:ln>
            <a:solidFill>
              <a:srgbClr val="000000"/>
            </a:solidFill>
            <a:miter lim="800000"/>
            <a:headEnd/>
            <a:tailEnd/>
          </a:ln>
        </p:spPr>
      </p:sp>
      <p:sp>
        <p:nvSpPr>
          <p:cNvPr id="48131"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smtClean="0"/>
              <a:t>Brief intervention begins by informing the patient about the meaning of the screening results.  This includes a very brief explanation of the total score in relation to the cutoff norms for problem use.  This feedback should also reflect the patient’s subjective profile.  As the patient learns about his or her screening score, the provider helps the patient appreciate why it has evoked concern.</a:t>
            </a:r>
          </a:p>
        </p:txBody>
      </p:sp>
      <p:sp>
        <p:nvSpPr>
          <p:cNvPr id="4813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82A49CDC-DB16-4778-B0C8-1DBC934003A0}" type="slidenum">
              <a:rPr lang="en-US">
                <a:solidFill>
                  <a:srgbClr val="000000"/>
                </a:solidFill>
                <a:latin typeface="Arial" charset="0"/>
              </a:rPr>
              <a:pPr fontAlgn="base">
                <a:spcBef>
                  <a:spcPct val="0"/>
                </a:spcBef>
                <a:spcAft>
                  <a:spcPct val="0"/>
                </a:spcAft>
              </a:pPr>
              <a:t>1</a:t>
            </a:fld>
            <a:endParaRPr lang="en-US">
              <a:solidFill>
                <a:srgbClr val="000000"/>
              </a:solidFill>
              <a:latin typeface="Arial"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Slide Image Placeholder 1"/>
          <p:cNvSpPr>
            <a:spLocks noGrp="1" noRot="1" noChangeAspect="1" noTextEdit="1"/>
          </p:cNvSpPr>
          <p:nvPr>
            <p:ph type="sldImg"/>
          </p:nvPr>
        </p:nvSpPr>
        <p:spPr bwMode="auto">
          <a:noFill/>
          <a:ln>
            <a:solidFill>
              <a:srgbClr val="000000"/>
            </a:solidFill>
            <a:miter lim="800000"/>
            <a:headEnd/>
            <a:tailEnd/>
          </a:ln>
        </p:spPr>
      </p:sp>
      <p:sp>
        <p:nvSpPr>
          <p:cNvPr id="57347"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smtClean="0"/>
              <a:t>When providing a Brief Intervention it is helpful to take the Frames approach.  In other words </a:t>
            </a:r>
          </a:p>
          <a:p>
            <a:pPr>
              <a:spcBef>
                <a:spcPct val="0"/>
              </a:spcBef>
            </a:pPr>
            <a:r>
              <a:rPr lang="en-US" smtClean="0"/>
              <a:t>Provide </a:t>
            </a:r>
            <a:r>
              <a:rPr lang="en-US" b="1" smtClean="0"/>
              <a:t>Feedback</a:t>
            </a:r>
            <a:r>
              <a:rPr lang="en-US" smtClean="0"/>
              <a:t> about how the patient s alcohol or other drug use is affecting their current or future health status.</a:t>
            </a:r>
          </a:p>
          <a:p>
            <a:pPr>
              <a:spcBef>
                <a:spcPct val="0"/>
              </a:spcBef>
            </a:pPr>
            <a:r>
              <a:rPr lang="en-US" smtClean="0"/>
              <a:t>Letting then know that the </a:t>
            </a:r>
            <a:r>
              <a:rPr lang="en-US" b="1" smtClean="0"/>
              <a:t>Responsibility</a:t>
            </a:r>
            <a:r>
              <a:rPr lang="en-US" smtClean="0"/>
              <a:t> is on the patient to change their behavior</a:t>
            </a:r>
          </a:p>
          <a:p>
            <a:pPr>
              <a:spcBef>
                <a:spcPct val="0"/>
              </a:spcBef>
            </a:pPr>
            <a:r>
              <a:rPr lang="en-US" smtClean="0"/>
              <a:t>You may give </a:t>
            </a:r>
            <a:r>
              <a:rPr lang="en-US" b="1" smtClean="0"/>
              <a:t>Advice</a:t>
            </a:r>
            <a:r>
              <a:rPr lang="en-US" smtClean="0"/>
              <a:t> based on your medical concerns</a:t>
            </a:r>
          </a:p>
          <a:p>
            <a:pPr>
              <a:spcBef>
                <a:spcPct val="0"/>
              </a:spcBef>
            </a:pPr>
            <a:r>
              <a:rPr lang="en-US" smtClean="0"/>
              <a:t>And also provide the patient with a</a:t>
            </a:r>
            <a:r>
              <a:rPr lang="en-US" b="1" smtClean="0"/>
              <a:t> Menu</a:t>
            </a:r>
            <a:r>
              <a:rPr lang="en-US" smtClean="0"/>
              <a:t> of options for change</a:t>
            </a:r>
          </a:p>
          <a:p>
            <a:pPr>
              <a:spcBef>
                <a:spcPct val="0"/>
              </a:spcBef>
            </a:pPr>
            <a:r>
              <a:rPr lang="en-US" smtClean="0"/>
              <a:t>Always use </a:t>
            </a:r>
            <a:r>
              <a:rPr lang="en-US" b="1" smtClean="0"/>
              <a:t>Empathy</a:t>
            </a:r>
          </a:p>
          <a:p>
            <a:pPr>
              <a:spcBef>
                <a:spcPct val="0"/>
              </a:spcBef>
            </a:pPr>
            <a:r>
              <a:rPr lang="en-US" smtClean="0"/>
              <a:t>And reinforce the patients belief in their own ability to change (</a:t>
            </a:r>
            <a:r>
              <a:rPr lang="en-US" b="1" smtClean="0"/>
              <a:t>Self-efficacy</a:t>
            </a:r>
            <a:r>
              <a:rPr lang="en-US" smtClean="0"/>
              <a:t>)</a:t>
            </a:r>
          </a:p>
        </p:txBody>
      </p:sp>
      <p:sp>
        <p:nvSpPr>
          <p:cNvPr id="57348"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15F61784-518E-4E47-8563-DE47A160302C}" type="slidenum">
              <a:rPr lang="en-US">
                <a:solidFill>
                  <a:srgbClr val="000000"/>
                </a:solidFill>
                <a:latin typeface="Arial" charset="0"/>
              </a:rPr>
              <a:pPr fontAlgn="base">
                <a:spcBef>
                  <a:spcPct val="0"/>
                </a:spcBef>
                <a:spcAft>
                  <a:spcPct val="0"/>
                </a:spcAft>
              </a:pPr>
              <a:t>10</a:t>
            </a:fld>
            <a:endParaRPr lang="en-US">
              <a:solidFill>
                <a:srgbClr val="000000"/>
              </a:solidFill>
              <a:latin typeface="Arial"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Slide Image Placeholder 1"/>
          <p:cNvSpPr>
            <a:spLocks noGrp="1" noRot="1" noChangeAspect="1" noTextEdit="1"/>
          </p:cNvSpPr>
          <p:nvPr>
            <p:ph type="sldImg"/>
          </p:nvPr>
        </p:nvSpPr>
        <p:spPr bwMode="auto">
          <a:noFill/>
          <a:ln>
            <a:solidFill>
              <a:srgbClr val="000000"/>
            </a:solidFill>
            <a:miter lim="800000"/>
            <a:headEnd/>
            <a:tailEnd/>
          </a:ln>
        </p:spPr>
      </p:sp>
      <p:sp>
        <p:nvSpPr>
          <p:cNvPr id="58371"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smtClean="0"/>
              <a:t>The first step in delivering feedback or brief Intervention to a patient is to ask the patient for permission to share the results.  Then proceed when given permission to inform the patient of the meaning of the screening results as you have interpreted them. In addition it may include a very brief explanation of their total score in relation to the cut off norms for problem use as listed in the drinkers pyramid.  This feedback should also reflect the patients subjective profile.  As a patient learns about his or her screening score, the provider helps the patient appreciate why it has evoked concern.  This is an opportunity for the provider to frame the results in the context of a health assessment using the screening results in the same fashion as an elevated clinical laboratory value.  As a provider offers this feed back care must be taken to avoid blame or the implication of scolding.  State your conclusion and recommendation clearly.</a:t>
            </a:r>
          </a:p>
        </p:txBody>
      </p:sp>
      <p:sp>
        <p:nvSpPr>
          <p:cNvPr id="5837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88C1FF0B-D196-403A-B1C9-C3E1E70F8283}" type="slidenum">
              <a:rPr lang="en-US">
                <a:solidFill>
                  <a:srgbClr val="000000"/>
                </a:solidFill>
                <a:latin typeface="Arial" charset="0"/>
              </a:rPr>
              <a:pPr fontAlgn="base">
                <a:spcBef>
                  <a:spcPct val="0"/>
                </a:spcBef>
                <a:spcAft>
                  <a:spcPct val="0"/>
                </a:spcAft>
              </a:pPr>
              <a:t>11</a:t>
            </a:fld>
            <a:endParaRPr lang="en-US">
              <a:solidFill>
                <a:srgbClr val="000000"/>
              </a:solidFill>
              <a:latin typeface="Arial"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Slide Image Placeholder 1"/>
          <p:cNvSpPr>
            <a:spLocks noGrp="1" noRot="1" noChangeAspect="1" noTextEdit="1"/>
          </p:cNvSpPr>
          <p:nvPr>
            <p:ph type="sldImg"/>
          </p:nvPr>
        </p:nvSpPr>
        <p:spPr bwMode="auto">
          <a:noFill/>
          <a:ln>
            <a:solidFill>
              <a:srgbClr val="000000"/>
            </a:solidFill>
            <a:miter lim="800000"/>
            <a:headEnd/>
            <a:tailEnd/>
          </a:ln>
        </p:spPr>
      </p:sp>
      <p:sp>
        <p:nvSpPr>
          <p:cNvPr id="59395"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smtClean="0"/>
              <a:t>Patients motivation is increased when their primary care physicians or healthcare provider relate how their alcohol or drug use is impacting their health. By recognizing their alcohol or drug use and relating it to their health the patient has a better chance of increasing their motivation to reduce or abstain from their current level of use. The follow are examples of integrating advice with health issues.</a:t>
            </a:r>
          </a:p>
          <a:p>
            <a:pPr>
              <a:spcBef>
                <a:spcPct val="0"/>
              </a:spcBef>
            </a:pPr>
            <a:endParaRPr lang="en-US" smtClean="0"/>
          </a:p>
          <a:p>
            <a:pPr>
              <a:spcBef>
                <a:spcPct val="0"/>
              </a:spcBef>
            </a:pPr>
            <a:r>
              <a:rPr lang="en-US" smtClean="0"/>
              <a:t>Remember to relate your concerns to the patients concerns and medical conditions if present.  Consider the potential interaction with medication that the patient is now using or you are going to prescribe.  Another tool is the drinkers pyramid.  It illustrates the distribution of persons who achieve various audit scores and where they fall on the drinkers pyramid.  Sometimes incorporating the drinkers pyramid in a brief advice session can motivate a patient to consider reducing or abstaining from their current patterns of use.</a:t>
            </a:r>
          </a:p>
          <a:p>
            <a:pPr>
              <a:spcBef>
                <a:spcPct val="0"/>
              </a:spcBef>
            </a:pPr>
            <a:endParaRPr lang="en-US" smtClean="0"/>
          </a:p>
          <a:p>
            <a:pPr>
              <a:spcBef>
                <a:spcPct val="0"/>
              </a:spcBef>
            </a:pPr>
            <a:endParaRPr lang="en-US" smtClean="0"/>
          </a:p>
          <a:p>
            <a:pPr>
              <a:spcBef>
                <a:spcPct val="0"/>
              </a:spcBef>
            </a:pPr>
            <a:endParaRPr lang="en-US" smtClean="0"/>
          </a:p>
          <a:p>
            <a:pPr>
              <a:spcBef>
                <a:spcPct val="0"/>
              </a:spcBef>
            </a:pPr>
            <a:endParaRPr lang="en-US" smtClean="0"/>
          </a:p>
          <a:p>
            <a:pPr>
              <a:spcBef>
                <a:spcPct val="0"/>
              </a:spcBef>
            </a:pPr>
            <a:endParaRPr lang="en-US" smtClean="0"/>
          </a:p>
          <a:p>
            <a:pPr>
              <a:spcBef>
                <a:spcPct val="0"/>
              </a:spcBef>
            </a:pPr>
            <a:endParaRPr lang="en-US" smtClean="0"/>
          </a:p>
          <a:p>
            <a:pPr>
              <a:spcBef>
                <a:spcPct val="0"/>
              </a:spcBef>
            </a:pPr>
            <a:endParaRPr lang="en-US" smtClean="0"/>
          </a:p>
          <a:p>
            <a:pPr>
              <a:spcBef>
                <a:spcPct val="0"/>
              </a:spcBef>
            </a:pPr>
            <a:endParaRPr lang="en-US" smtClean="0"/>
          </a:p>
          <a:p>
            <a:pPr>
              <a:spcBef>
                <a:spcPct val="0"/>
              </a:spcBef>
            </a:pPr>
            <a:endParaRPr lang="en-US" smtClean="0"/>
          </a:p>
          <a:p>
            <a:pPr>
              <a:spcBef>
                <a:spcPct val="0"/>
              </a:spcBef>
            </a:pPr>
            <a:endParaRPr lang="en-US" smtClean="0"/>
          </a:p>
          <a:p>
            <a:pPr>
              <a:spcBef>
                <a:spcPct val="0"/>
              </a:spcBef>
            </a:pPr>
            <a:r>
              <a:rPr lang="en-US" smtClean="0"/>
              <a:t>Giving advice provides the opportunity for the provider to frame the results in the context of a health assessment.  Again as the provider offers this feedback, care must be taken to avoid blame or the implication of scolding.  State your conclusion and recommendation clearly.  </a:t>
            </a:r>
          </a:p>
          <a:p>
            <a:pPr>
              <a:spcBef>
                <a:spcPct val="0"/>
              </a:spcBef>
            </a:pPr>
            <a:endParaRPr lang="en-US" smtClean="0"/>
          </a:p>
          <a:p>
            <a:pPr>
              <a:spcBef>
                <a:spcPct val="0"/>
              </a:spcBef>
            </a:pPr>
            <a:endParaRPr lang="en-US" smtClean="0"/>
          </a:p>
          <a:p>
            <a:pPr>
              <a:spcBef>
                <a:spcPct val="0"/>
              </a:spcBef>
            </a:pPr>
            <a:r>
              <a:rPr lang="en-US" smtClean="0"/>
              <a:t>By recognizing their alcohol and / or drug use and relating to their health, the patient has a better chance of increasing their motivation to reduce or abstain from their current level of use.</a:t>
            </a:r>
          </a:p>
          <a:p>
            <a:pPr>
              <a:spcBef>
                <a:spcPct val="0"/>
              </a:spcBef>
            </a:pPr>
            <a:endParaRPr lang="en-US" smtClean="0"/>
          </a:p>
        </p:txBody>
      </p:sp>
      <p:sp>
        <p:nvSpPr>
          <p:cNvPr id="5939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3239D7F5-D3CD-4E1B-A807-CF94D2A82992}" type="slidenum">
              <a:rPr lang="en-US">
                <a:solidFill>
                  <a:srgbClr val="000000"/>
                </a:solidFill>
                <a:latin typeface="Arial" charset="0"/>
              </a:rPr>
              <a:pPr fontAlgn="base">
                <a:spcBef>
                  <a:spcPct val="0"/>
                </a:spcBef>
                <a:spcAft>
                  <a:spcPct val="0"/>
                </a:spcAft>
              </a:pPr>
              <a:t>12</a:t>
            </a:fld>
            <a:endParaRPr lang="en-US">
              <a:solidFill>
                <a:srgbClr val="000000"/>
              </a:solidFill>
              <a:latin typeface="Arial"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Slide Image Placeholder 1"/>
          <p:cNvSpPr>
            <a:spLocks noGrp="1" noRot="1" noChangeAspect="1" noTextEdit="1"/>
          </p:cNvSpPr>
          <p:nvPr>
            <p:ph type="sldImg"/>
          </p:nvPr>
        </p:nvSpPr>
        <p:spPr bwMode="auto">
          <a:noFill/>
          <a:ln>
            <a:solidFill>
              <a:srgbClr val="000000"/>
            </a:solidFill>
            <a:miter lim="800000"/>
            <a:headEnd/>
            <a:tailEnd/>
          </a:ln>
        </p:spPr>
      </p:sp>
      <p:sp>
        <p:nvSpPr>
          <p:cNvPr id="6041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smtClean="0"/>
              <a:t>Another important component of providing a Brief Intervention is remembering that it is the patients responsibility to change.  Your job is to merely plant the seed in order to help the patient consider change.</a:t>
            </a:r>
          </a:p>
          <a:p>
            <a:pPr>
              <a:spcBef>
                <a:spcPct val="0"/>
              </a:spcBef>
            </a:pPr>
            <a:endParaRPr lang="en-US" smtClean="0"/>
          </a:p>
          <a:p>
            <a:pPr>
              <a:spcBef>
                <a:spcPct val="0"/>
              </a:spcBef>
            </a:pPr>
            <a:endParaRPr lang="en-US" smtClean="0"/>
          </a:p>
          <a:p>
            <a:pPr>
              <a:spcBef>
                <a:spcPct val="0"/>
              </a:spcBef>
            </a:pPr>
            <a:endParaRPr lang="en-US" smtClean="0"/>
          </a:p>
          <a:p>
            <a:pPr>
              <a:spcBef>
                <a:spcPct val="0"/>
              </a:spcBef>
            </a:pPr>
            <a:endParaRPr lang="en-US" smtClean="0"/>
          </a:p>
          <a:p>
            <a:pPr>
              <a:spcBef>
                <a:spcPct val="0"/>
              </a:spcBef>
            </a:pPr>
            <a:endParaRPr lang="en-US" smtClean="0"/>
          </a:p>
          <a:p>
            <a:pPr>
              <a:spcBef>
                <a:spcPct val="0"/>
              </a:spcBef>
            </a:pPr>
            <a:endParaRPr lang="en-US" smtClean="0"/>
          </a:p>
        </p:txBody>
      </p:sp>
      <p:sp>
        <p:nvSpPr>
          <p:cNvPr id="6042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12635693-011B-4F3D-B10D-13E595227D02}" type="slidenum">
              <a:rPr lang="en-US">
                <a:solidFill>
                  <a:srgbClr val="000000"/>
                </a:solidFill>
                <a:latin typeface="Arial" charset="0"/>
              </a:rPr>
              <a:pPr fontAlgn="base">
                <a:spcBef>
                  <a:spcPct val="0"/>
                </a:spcBef>
                <a:spcAft>
                  <a:spcPct val="0"/>
                </a:spcAft>
              </a:pPr>
              <a:t>13</a:t>
            </a:fld>
            <a:endParaRPr lang="en-US">
              <a:solidFill>
                <a:srgbClr val="000000"/>
              </a:solidFill>
              <a:latin typeface="Arial"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Slide Image Placeholder 1"/>
          <p:cNvSpPr>
            <a:spLocks noGrp="1" noRot="1" noChangeAspect="1" noTextEdit="1"/>
          </p:cNvSpPr>
          <p:nvPr>
            <p:ph type="sldImg"/>
          </p:nvPr>
        </p:nvSpPr>
        <p:spPr bwMode="auto">
          <a:noFill/>
          <a:ln>
            <a:solidFill>
              <a:srgbClr val="000000"/>
            </a:solidFill>
            <a:miter lim="800000"/>
            <a:headEnd/>
            <a:tailEnd/>
          </a:ln>
        </p:spPr>
      </p:sp>
      <p:sp>
        <p:nvSpPr>
          <p:cNvPr id="61443"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smtClean="0"/>
              <a:t>Giving advice without telling what to do .  Always ask the patients permission to discuss their substance use before providing information about their use.  Patients need to be active in discussing options, but the ultimate goal is that they make the decision.  It is better to suggest than to tell people what to do.  Offering advice with permission can be either in the form of making a suggestion or explaining educational information.  It is important to note that educational information is factual data that is based on creditable information.  Facts that relate specifically to the patients health, substance use or other information that is shared through the assessment should be presented in a non threatening way.  Advice should be simple and matched to the patients level of understanding and readiness.</a:t>
            </a:r>
          </a:p>
        </p:txBody>
      </p:sp>
      <p:sp>
        <p:nvSpPr>
          <p:cNvPr id="61444"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602F601-4B7E-417B-AEBA-069E284D77B5}" type="slidenum">
              <a:rPr lang="en-US">
                <a:solidFill>
                  <a:srgbClr val="000000"/>
                </a:solidFill>
                <a:latin typeface="Arial" charset="0"/>
              </a:rPr>
              <a:pPr fontAlgn="base">
                <a:spcBef>
                  <a:spcPct val="0"/>
                </a:spcBef>
                <a:spcAft>
                  <a:spcPct val="0"/>
                </a:spcAft>
              </a:pPr>
              <a:t>14</a:t>
            </a:fld>
            <a:endParaRPr lang="en-US">
              <a:solidFill>
                <a:srgbClr val="000000"/>
              </a:solidFill>
              <a:latin typeface="Arial"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62467"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r>
              <a:rPr lang="en-US" smtClean="0"/>
              <a:t>Another key ingredient to the Frames approach is to remember that your patient has options.  These options include:</a:t>
            </a:r>
          </a:p>
          <a:p>
            <a:pPr>
              <a:spcBef>
                <a:spcPct val="0"/>
              </a:spcBef>
            </a:pPr>
            <a:r>
              <a:rPr lang="en-US" smtClean="0"/>
              <a:t>Cutting down on their use</a:t>
            </a:r>
          </a:p>
          <a:p>
            <a:pPr>
              <a:spcBef>
                <a:spcPct val="0"/>
              </a:spcBef>
            </a:pPr>
            <a:r>
              <a:rPr lang="en-US" smtClean="0"/>
              <a:t>Reducing harm associated with their use</a:t>
            </a:r>
          </a:p>
          <a:p>
            <a:pPr>
              <a:spcBef>
                <a:spcPct val="0"/>
              </a:spcBef>
            </a:pPr>
            <a:r>
              <a:rPr lang="en-US" smtClean="0"/>
              <a:t>Quitting all use together</a:t>
            </a:r>
          </a:p>
          <a:p>
            <a:pPr>
              <a:spcBef>
                <a:spcPct val="0"/>
              </a:spcBef>
            </a:pPr>
            <a:r>
              <a:rPr lang="en-US" smtClean="0"/>
              <a:t>Getting help from a specialized provider</a:t>
            </a:r>
          </a:p>
          <a:p>
            <a:pPr>
              <a:spcBef>
                <a:spcPct val="0"/>
              </a:spcBef>
            </a:pPr>
            <a:r>
              <a:rPr lang="en-US" smtClean="0"/>
              <a:t>Or Absolutely nothing</a:t>
            </a:r>
          </a:p>
          <a:p>
            <a:pPr>
              <a:spcBef>
                <a:spcPct val="0"/>
              </a:spcBef>
            </a:pPr>
            <a:r>
              <a:rPr lang="en-US" smtClean="0"/>
              <a:t>It is your responsibility as the provider to give them the menu of options and allow them to make the choice.  When a patient has options explained, and they have the opportunity to </a:t>
            </a:r>
            <a:r>
              <a:rPr lang="en-US" b="1" smtClean="0"/>
              <a:t>choose</a:t>
            </a:r>
            <a:r>
              <a:rPr lang="en-US" smtClean="0"/>
              <a:t> an option of their own free will, the chances they will follow through are increased.  As you provide information about options it is important to provide the patient education about them.  It is equally important to elicit their thoughts about their options. </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Slide Image Placeholder 1"/>
          <p:cNvSpPr>
            <a:spLocks noGrp="1" noRot="1" noChangeAspect="1" noTextEdit="1"/>
          </p:cNvSpPr>
          <p:nvPr>
            <p:ph type="sldImg"/>
          </p:nvPr>
        </p:nvSpPr>
        <p:spPr bwMode="auto">
          <a:noFill/>
          <a:ln>
            <a:solidFill>
              <a:srgbClr val="000000"/>
            </a:solidFill>
            <a:miter lim="800000"/>
            <a:headEnd/>
            <a:tailEnd/>
          </a:ln>
        </p:spPr>
      </p:sp>
      <p:sp>
        <p:nvSpPr>
          <p:cNvPr id="63491"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smtClean="0"/>
              <a:t>Perhaps one of the most challenging steps of the Frames approach is to express Empathy.  Empathy entails reflective listening.  In other words listening attentively to each statement and reflecting it back in different words so that the patient sees you understand what they are saying.  To Be empathic is to convey warmth, respect, caring commitment and personal interest in the patient.  The patient does most of the talking when a safe environment is created.  Allow the process to flow which will permit the patient to move in a new direction.  This does require patience particularly when a patient is resistant.  It is imperative that they be allowed the opportunity to talk about their resistance to a non-judgmental person that does not react to their defenses.</a:t>
            </a:r>
          </a:p>
          <a:p>
            <a:pPr>
              <a:spcBef>
                <a:spcPct val="0"/>
              </a:spcBef>
            </a:pPr>
            <a:endParaRPr lang="en-US" smtClean="0"/>
          </a:p>
        </p:txBody>
      </p:sp>
      <p:sp>
        <p:nvSpPr>
          <p:cNvPr id="6349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C1D72AC-37B4-4E9D-AFFB-BC012B7A923A}" type="slidenum">
              <a:rPr lang="en-US">
                <a:solidFill>
                  <a:srgbClr val="000000"/>
                </a:solidFill>
                <a:latin typeface="Arial" charset="0"/>
              </a:rPr>
              <a:pPr fontAlgn="base">
                <a:spcBef>
                  <a:spcPct val="0"/>
                </a:spcBef>
                <a:spcAft>
                  <a:spcPct val="0"/>
                </a:spcAft>
              </a:pPr>
              <a:t>16</a:t>
            </a:fld>
            <a:endParaRPr lang="en-US">
              <a:solidFill>
                <a:srgbClr val="000000"/>
              </a:solidFill>
              <a:latin typeface="Arial"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Slide Image Placeholder 1"/>
          <p:cNvSpPr>
            <a:spLocks noGrp="1" noRot="1" noChangeAspect="1" noTextEdit="1"/>
          </p:cNvSpPr>
          <p:nvPr>
            <p:ph type="sldImg"/>
          </p:nvPr>
        </p:nvSpPr>
        <p:spPr bwMode="auto">
          <a:noFill/>
          <a:ln>
            <a:solidFill>
              <a:srgbClr val="000000"/>
            </a:solidFill>
            <a:miter lim="800000"/>
            <a:headEnd/>
            <a:tailEnd/>
          </a:ln>
        </p:spPr>
      </p:sp>
      <p:sp>
        <p:nvSpPr>
          <p:cNvPr id="64515"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smtClean="0"/>
              <a:t>To succeed in changing patients must understand that they have the ability to change.  This will require self-confidence or self-efficacy in their ability to succeed fully to take steps toward a goal.  The steps need to be small.  One of the most important roles that you will have is to foster hope and optimism by reinforcing their ability to be successful.  Sometimes this means capitalizing on other changes that the patient has made before, reminding them of their previous success and drawing parallels to their substance use, assuring the patient that he or she can be successful and that you are there to help them.</a:t>
            </a:r>
          </a:p>
        </p:txBody>
      </p:sp>
      <p:sp>
        <p:nvSpPr>
          <p:cNvPr id="6451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8E2614F-1D77-48BB-8E82-9DE3B8DCFB08}" type="slidenum">
              <a:rPr lang="en-US">
                <a:solidFill>
                  <a:srgbClr val="000000"/>
                </a:solidFill>
                <a:latin typeface="Arial" charset="0"/>
              </a:rPr>
              <a:pPr fontAlgn="base">
                <a:spcBef>
                  <a:spcPct val="0"/>
                </a:spcBef>
                <a:spcAft>
                  <a:spcPct val="0"/>
                </a:spcAft>
              </a:pPr>
              <a:t>17</a:t>
            </a:fld>
            <a:endParaRPr lang="en-US">
              <a:solidFill>
                <a:srgbClr val="000000"/>
              </a:solidFill>
              <a:latin typeface="Arial"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Slide Image Placeholder 1"/>
          <p:cNvSpPr>
            <a:spLocks noGrp="1" noRot="1" noChangeAspect="1" noTextEdit="1"/>
          </p:cNvSpPr>
          <p:nvPr>
            <p:ph type="sldImg"/>
          </p:nvPr>
        </p:nvSpPr>
        <p:spPr bwMode="auto">
          <a:noFill/>
          <a:ln>
            <a:solidFill>
              <a:srgbClr val="000000"/>
            </a:solidFill>
            <a:miter lim="800000"/>
            <a:headEnd/>
            <a:tailEnd/>
          </a:ln>
        </p:spPr>
      </p:sp>
      <p:sp>
        <p:nvSpPr>
          <p:cNvPr id="655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smtClean="0"/>
              <a:t>Resistance is normal and should be expected.  However, the provider should not revert into being the expert and telling the patient what to do.  Rather, listen to what the patient is saying.  They are providing you with very valuable information.  Here are a few examples you may encounter and how to respond to these situations.</a:t>
            </a:r>
          </a:p>
        </p:txBody>
      </p:sp>
      <p:sp>
        <p:nvSpPr>
          <p:cNvPr id="655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392321DB-6DDD-4384-B935-544614D8C738}" type="slidenum">
              <a:rPr lang="en-US">
                <a:solidFill>
                  <a:srgbClr val="000000"/>
                </a:solidFill>
                <a:latin typeface="Arial" charset="0"/>
              </a:rPr>
              <a:pPr fontAlgn="base">
                <a:spcBef>
                  <a:spcPct val="0"/>
                </a:spcBef>
                <a:spcAft>
                  <a:spcPct val="0"/>
                </a:spcAft>
              </a:pPr>
              <a:t>18</a:t>
            </a:fld>
            <a:endParaRPr lang="en-US">
              <a:solidFill>
                <a:srgbClr val="000000"/>
              </a:solidFill>
              <a:latin typeface="Arial"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Slide Image Placeholder 1"/>
          <p:cNvSpPr>
            <a:spLocks noGrp="1" noRot="1" noChangeAspect="1" noTextEdit="1"/>
          </p:cNvSpPr>
          <p:nvPr>
            <p:ph type="sldImg"/>
          </p:nvPr>
        </p:nvSpPr>
        <p:spPr bwMode="auto">
          <a:noFill/>
          <a:ln>
            <a:solidFill>
              <a:srgbClr val="000000"/>
            </a:solidFill>
            <a:miter lim="800000"/>
            <a:headEnd/>
            <a:tailEnd/>
          </a:ln>
        </p:spPr>
      </p:sp>
      <p:sp>
        <p:nvSpPr>
          <p:cNvPr id="66563"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smtClean="0"/>
              <a:t>In order to gain some insight into how people change stop and think about your own behaviors.  Pick a behavior that you are ambivalent about changing.  Whether it be your diet, exercise or smoking.  What stage would you say you fall into?  What would it take for you to move into the next phase?</a:t>
            </a:r>
          </a:p>
        </p:txBody>
      </p:sp>
      <p:sp>
        <p:nvSpPr>
          <p:cNvPr id="66564"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B4551BB5-0498-4F6A-8AD8-E4B9E3FCFC66}" type="slidenum">
              <a:rPr lang="en-US">
                <a:solidFill>
                  <a:srgbClr val="000000"/>
                </a:solidFill>
                <a:latin typeface="Arial" charset="0"/>
              </a:rPr>
              <a:pPr fontAlgn="base">
                <a:spcBef>
                  <a:spcPct val="0"/>
                </a:spcBef>
                <a:spcAft>
                  <a:spcPct val="0"/>
                </a:spcAft>
              </a:pPr>
              <a:t>19</a:t>
            </a:fld>
            <a:endParaRPr lang="en-US">
              <a:solidFill>
                <a:srgbClr val="000000"/>
              </a:solidFill>
              <a:latin typeface="Arial"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Slide Image Placeholder 1"/>
          <p:cNvSpPr>
            <a:spLocks noGrp="1" noRot="1" noChangeAspect="1" noTextEdit="1"/>
          </p:cNvSpPr>
          <p:nvPr>
            <p:ph type="sldImg"/>
          </p:nvPr>
        </p:nvSpPr>
        <p:spPr bwMode="auto">
          <a:noFill/>
          <a:ln>
            <a:solidFill>
              <a:srgbClr val="000000"/>
            </a:solidFill>
            <a:miter lim="800000"/>
            <a:headEnd/>
            <a:tailEnd/>
          </a:ln>
        </p:spPr>
      </p:sp>
      <p:sp>
        <p:nvSpPr>
          <p:cNvPr id="49155"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smtClean="0"/>
              <a:t>Individual motivation has been shown to correspond to a theoretical model of change that identifies stages through which individuals pass in the process of modifying their behavior. The stages of change model has five different stages.</a:t>
            </a:r>
          </a:p>
          <a:p>
            <a:pPr>
              <a:spcBef>
                <a:spcPct val="0"/>
              </a:spcBef>
            </a:pPr>
            <a:r>
              <a:rPr lang="en-US" smtClean="0"/>
              <a:t>Pre-contemplation</a:t>
            </a:r>
          </a:p>
          <a:p>
            <a:pPr>
              <a:spcBef>
                <a:spcPct val="0"/>
              </a:spcBef>
            </a:pPr>
            <a:r>
              <a:rPr lang="en-US" smtClean="0"/>
              <a:t>Contemplation</a:t>
            </a:r>
          </a:p>
          <a:p>
            <a:pPr>
              <a:spcBef>
                <a:spcPct val="0"/>
              </a:spcBef>
            </a:pPr>
            <a:r>
              <a:rPr lang="en-US" smtClean="0"/>
              <a:t>Preparation</a:t>
            </a:r>
          </a:p>
          <a:p>
            <a:pPr>
              <a:spcBef>
                <a:spcPct val="0"/>
              </a:spcBef>
            </a:pPr>
            <a:r>
              <a:rPr lang="en-US" smtClean="0"/>
              <a:t>Action</a:t>
            </a:r>
          </a:p>
          <a:p>
            <a:pPr>
              <a:spcBef>
                <a:spcPct val="0"/>
              </a:spcBef>
            </a:pPr>
            <a:r>
              <a:rPr lang="en-US" smtClean="0"/>
              <a:t>And Maintenance</a:t>
            </a:r>
          </a:p>
        </p:txBody>
      </p:sp>
      <p:sp>
        <p:nvSpPr>
          <p:cNvPr id="4915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A58D84E-D1AB-45B7-90FE-ADAC75F20CA5}" type="slidenum">
              <a:rPr lang="en-US">
                <a:solidFill>
                  <a:srgbClr val="000000"/>
                </a:solidFill>
                <a:latin typeface="Arial" charset="0"/>
              </a:rPr>
              <a:pPr fontAlgn="base">
                <a:spcBef>
                  <a:spcPct val="0"/>
                </a:spcBef>
                <a:spcAft>
                  <a:spcPct val="0"/>
                </a:spcAft>
              </a:pPr>
              <a:t>2</a:t>
            </a:fld>
            <a:endParaRPr lang="en-US">
              <a:solidFill>
                <a:srgbClr val="000000"/>
              </a:solidFill>
              <a:latin typeface="Arial" charset="0"/>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Slide Image Placeholder 1"/>
          <p:cNvSpPr>
            <a:spLocks noGrp="1" noRot="1" noChangeAspect="1" noTextEdit="1"/>
          </p:cNvSpPr>
          <p:nvPr>
            <p:ph type="sldImg"/>
          </p:nvPr>
        </p:nvSpPr>
        <p:spPr bwMode="auto">
          <a:noFill/>
          <a:ln>
            <a:solidFill>
              <a:srgbClr val="000000"/>
            </a:solidFill>
            <a:miter lim="800000"/>
            <a:headEnd/>
            <a:tailEnd/>
          </a:ln>
        </p:spPr>
      </p:sp>
      <p:sp>
        <p:nvSpPr>
          <p:cNvPr id="67587"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smtClean="0"/>
              <a:t>For more examples of Brief Intervention please click on the following link.</a:t>
            </a:r>
          </a:p>
        </p:txBody>
      </p:sp>
      <p:sp>
        <p:nvSpPr>
          <p:cNvPr id="67588"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6A78324A-D382-479C-B907-FCE7E26F06DA}" type="slidenum">
              <a:rPr lang="en-US">
                <a:solidFill>
                  <a:srgbClr val="000000"/>
                </a:solidFill>
                <a:latin typeface="Arial" charset="0"/>
              </a:rPr>
              <a:pPr fontAlgn="base">
                <a:spcBef>
                  <a:spcPct val="0"/>
                </a:spcBef>
                <a:spcAft>
                  <a:spcPct val="0"/>
                </a:spcAft>
              </a:pPr>
              <a:t>20</a:t>
            </a:fld>
            <a:endParaRPr lang="en-US">
              <a:solidFill>
                <a:srgbClr val="000000"/>
              </a:solidFill>
              <a:latin typeface="Arial" charset="0"/>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CE4FAD9D-7B1C-46AE-BA0B-DD29B392B0A5}" type="slidenum">
              <a:rPr lang="en-US">
                <a:solidFill>
                  <a:srgbClr val="000000"/>
                </a:solidFill>
                <a:latin typeface="Arial" charset="0"/>
              </a:rPr>
              <a:pPr fontAlgn="base">
                <a:spcBef>
                  <a:spcPct val="0"/>
                </a:spcBef>
                <a:spcAft>
                  <a:spcPct val="0"/>
                </a:spcAft>
              </a:pPr>
              <a:t>21</a:t>
            </a:fld>
            <a:endParaRPr lang="en-US">
              <a:solidFill>
                <a:srgbClr val="000000"/>
              </a:solidFill>
              <a:latin typeface="Arial" charset="0"/>
            </a:endParaRPr>
          </a:p>
        </p:txBody>
      </p:sp>
      <p:sp>
        <p:nvSpPr>
          <p:cNvPr id="6861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68612"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r>
              <a:rPr lang="en-US" smtClean="0"/>
              <a:t>The national SBIRT project provides a level of intervention that falls between simple and brief advice and specialty treatment termed Brief Treatment.  The Pennsylvania SBIRT project refers to this level as Intensive Intervention(II).</a:t>
            </a:r>
          </a:p>
          <a:p>
            <a:pPr>
              <a:spcBef>
                <a:spcPct val="0"/>
              </a:spcBef>
            </a:pPr>
            <a:endParaRPr lang="en-US" smtClean="0"/>
          </a:p>
          <a:p>
            <a:pPr>
              <a:spcBef>
                <a:spcPct val="0"/>
              </a:spcBef>
            </a:pPr>
            <a:r>
              <a:rPr lang="en-US" smtClean="0"/>
              <a:t>This level of intervention is considered an extension of preventive medicine through risk reduction counseling at the primary care level.  It is tailored to meet the patient’s readiness to change harmful behavior, and focuses on two elements central to risk reduction; 1) ambivalence about change and, 2) the resolution of barriers to making a change.  This level of service is not designed to replace traditional substance abuse treatment.  Instead, it provides an opportunity to help at-risk individuals clarify their problematic use, find positive motivation to commit to change, and discover ways to reduce their harmful situation.</a:t>
            </a:r>
          </a:p>
          <a:p>
            <a:pPr>
              <a:spcBef>
                <a:spcPct val="0"/>
              </a:spcBef>
            </a:pPr>
            <a:endParaRPr lang="en-US" smtClean="0"/>
          </a:p>
          <a:p>
            <a:pPr>
              <a:spcBef>
                <a:spcPct val="0"/>
              </a:spcBef>
            </a:pPr>
            <a:r>
              <a:rPr lang="en-US" smtClean="0"/>
              <a:t>Some patients produce screening scores that indicate their excessive use is already causing adverse consequences for them.  For example, individuals with AUDIT scores in the 16-19 range fall into the category of “harmful use” where there is acknowledgement of the negative effects of heavy drinking in personal, social or vocational areas.  A brief Intervention, consisting of 3-5 minutes of feedback and simple advice, may be inadequate to motivate these patients to change their behavior.  At the same time, these individuals may resist the suggestion that they need to seek treatment for a substance use disorder.  Often, they may not even meet the placement criteria for treatment, although their excessive or hazardous use still creates a variety of problems.  Other non-dependent patients acknowledge their substance related problems but have difficulty implementing a plan to change their risky behavior and require assistance with their efforts.</a:t>
            </a:r>
          </a:p>
          <a:p>
            <a:pPr>
              <a:spcBef>
                <a:spcPct val="0"/>
              </a:spcBef>
            </a:pPr>
            <a:endParaRPr lang="en-US"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bwMode="auto">
          <a:noFill/>
          <a:ln>
            <a:solidFill>
              <a:srgbClr val="000000"/>
            </a:solidFill>
            <a:miter lim="800000"/>
            <a:headEnd/>
            <a:tailEnd/>
          </a:ln>
        </p:spPr>
      </p:sp>
      <p:sp>
        <p:nvSpPr>
          <p:cNvPr id="69635"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smtClean="0"/>
              <a:t>The goals of Intensive Intervention can be adapted to outcomes that correspond to each stage of change. Intervention programs often fail because of the mismatch between the individual’s readiness to make changes and the intervention program’s focus on action.  When people are not ready to commit to a change in their behavior, they ordinarily react to being pressured or pushed into change by becoming resistant and defensive or they become even more ambivalent about change and view the message as irrelevant to their personal situation.  Efforts to persuade individuals who may be contemplating changing their behavior but aren’t yet ready, are seldom as effective as efforts to assist them in resolving their ambivalence or strengthen their own motivation.  </a:t>
            </a:r>
          </a:p>
          <a:p>
            <a:pPr>
              <a:spcBef>
                <a:spcPct val="0"/>
              </a:spcBef>
            </a:pPr>
            <a:endParaRPr lang="en-US" smtClean="0"/>
          </a:p>
          <a:p>
            <a:pPr>
              <a:spcBef>
                <a:spcPct val="0"/>
              </a:spcBef>
            </a:pPr>
            <a:r>
              <a:rPr lang="en-US" smtClean="0"/>
              <a:t>In this slide the goals of Intensive Intervention in the Pennsylvania SBIRT Project are listed.</a:t>
            </a:r>
          </a:p>
          <a:p>
            <a:pPr>
              <a:spcBef>
                <a:spcPct val="0"/>
              </a:spcBef>
            </a:pPr>
            <a:endParaRPr lang="en-US" smtClean="0"/>
          </a:p>
        </p:txBody>
      </p:sp>
      <p:sp>
        <p:nvSpPr>
          <p:cNvPr id="6963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5F17839-ED59-4783-88E2-1367D9A7B86F}" type="slidenum">
              <a:rPr lang="en-US">
                <a:solidFill>
                  <a:srgbClr val="000000"/>
                </a:solidFill>
                <a:latin typeface="Arial" charset="0"/>
              </a:rPr>
              <a:pPr fontAlgn="base">
                <a:spcBef>
                  <a:spcPct val="0"/>
                </a:spcBef>
                <a:spcAft>
                  <a:spcPct val="0"/>
                </a:spcAft>
              </a:pPr>
              <a:t>22</a:t>
            </a:fld>
            <a:endParaRPr lang="en-US">
              <a:solidFill>
                <a:srgbClr val="000000"/>
              </a:solidFill>
              <a:latin typeface="Arial" charset="0"/>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Slide Image Placeholder 1"/>
          <p:cNvSpPr>
            <a:spLocks noGrp="1" noRot="1" noChangeAspect="1" noTextEdit="1"/>
          </p:cNvSpPr>
          <p:nvPr>
            <p:ph type="sldImg"/>
          </p:nvPr>
        </p:nvSpPr>
        <p:spPr bwMode="auto">
          <a:noFill/>
          <a:ln>
            <a:solidFill>
              <a:srgbClr val="000000"/>
            </a:solidFill>
            <a:miter lim="800000"/>
            <a:headEnd/>
            <a:tailEnd/>
          </a:ln>
        </p:spPr>
      </p:sp>
      <p:sp>
        <p:nvSpPr>
          <p:cNvPr id="7065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smtClean="0"/>
              <a:t>In Pennsylvania, each region approached the delivery of II differently.  In Allegheny County, the II was delivered on-site by the Healthcare Educator that was employed by the site and properly trained and supervised in providing this level of service.  In Bucks County, II was delivered as part of an intervention program within the community overseen by the Bucks County Council on Alcoholism &amp; drug Dependence.  In Philadelphia, a contracting provider agency worked with the Einstein Medical Health Care system to complete Brief Treatment with the patients that were referred by the medical provider to the providing agency.</a:t>
            </a:r>
          </a:p>
        </p:txBody>
      </p:sp>
      <p:sp>
        <p:nvSpPr>
          <p:cNvPr id="7066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DDABE65-4A8A-4556-9D48-8762137B76B6}" type="slidenum">
              <a:rPr lang="en-US">
                <a:solidFill>
                  <a:srgbClr val="000000"/>
                </a:solidFill>
                <a:latin typeface="Arial" charset="0"/>
              </a:rPr>
              <a:pPr fontAlgn="base">
                <a:spcBef>
                  <a:spcPct val="0"/>
                </a:spcBef>
                <a:spcAft>
                  <a:spcPct val="0"/>
                </a:spcAft>
              </a:pPr>
              <a:t>23</a:t>
            </a:fld>
            <a:endParaRPr lang="en-US">
              <a:solidFill>
                <a:srgbClr val="000000"/>
              </a:solidFill>
              <a:latin typeface="Arial" charset="0"/>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34CB50A5-8B16-4B4C-8137-5CF0BF521631}" type="slidenum">
              <a:rPr lang="en-US">
                <a:solidFill>
                  <a:srgbClr val="000000"/>
                </a:solidFill>
                <a:latin typeface="Arial" charset="0"/>
              </a:rPr>
              <a:pPr fontAlgn="base">
                <a:spcBef>
                  <a:spcPct val="0"/>
                </a:spcBef>
                <a:spcAft>
                  <a:spcPct val="0"/>
                </a:spcAft>
              </a:pPr>
              <a:t>24</a:t>
            </a:fld>
            <a:endParaRPr lang="en-US">
              <a:solidFill>
                <a:srgbClr val="000000"/>
              </a:solidFill>
              <a:latin typeface="Arial" charset="0"/>
            </a:endParaRPr>
          </a:p>
        </p:txBody>
      </p:sp>
      <p:sp>
        <p:nvSpPr>
          <p:cNvPr id="7168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71684"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r>
              <a:rPr lang="en-US" smtClean="0"/>
              <a:t>Approximately 2% - 5% of the patients that are screened will need a referral to formal drug and alcohol treatment or other specialized treatment providers.  However not all will accept.  In Pennsylvania a group of physicians met in focus groups and expressed their frustrations with:</a:t>
            </a:r>
          </a:p>
          <a:p>
            <a:pPr>
              <a:spcBef>
                <a:spcPct val="0"/>
              </a:spcBef>
            </a:pPr>
            <a:r>
              <a:rPr lang="en-US" smtClean="0"/>
              <a:t> Facilitating access to treatment</a:t>
            </a:r>
          </a:p>
          <a:p>
            <a:pPr>
              <a:spcBef>
                <a:spcPct val="0"/>
              </a:spcBef>
            </a:pPr>
            <a:r>
              <a:rPr lang="en-US" smtClean="0"/>
              <a:t> Lack of effective referral system</a:t>
            </a:r>
          </a:p>
          <a:p>
            <a:pPr>
              <a:spcBef>
                <a:spcPct val="0"/>
              </a:spcBef>
            </a:pPr>
            <a:r>
              <a:rPr lang="en-US" smtClean="0"/>
              <a:t> Waiting lists or denial by third party payers even when the patient was eligible</a:t>
            </a:r>
          </a:p>
          <a:p>
            <a:pPr>
              <a:spcBef>
                <a:spcPct val="0"/>
              </a:spcBef>
            </a:pPr>
            <a:r>
              <a:rPr lang="en-US" smtClean="0"/>
              <a:t> And Treatment enrollment rules and regulations</a:t>
            </a:r>
          </a:p>
          <a:p>
            <a:pPr>
              <a:spcBef>
                <a:spcPct val="0"/>
              </a:spcBef>
            </a:pPr>
            <a:r>
              <a:rPr lang="en-US" smtClean="0"/>
              <a:t>To avoid these frustrations it is important to have an established connection with a treatment provider system.</a:t>
            </a: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Slide Image Placeholder 1"/>
          <p:cNvSpPr>
            <a:spLocks noGrp="1" noRot="1" noChangeAspect="1" noTextEdit="1"/>
          </p:cNvSpPr>
          <p:nvPr>
            <p:ph type="sldImg"/>
          </p:nvPr>
        </p:nvSpPr>
        <p:spPr bwMode="auto">
          <a:noFill/>
          <a:ln>
            <a:solidFill>
              <a:srgbClr val="000000"/>
            </a:solidFill>
            <a:miter lim="800000"/>
            <a:headEnd/>
            <a:tailEnd/>
          </a:ln>
        </p:spPr>
      </p:sp>
      <p:sp>
        <p:nvSpPr>
          <p:cNvPr id="72707"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smtClean="0"/>
              <a:t>In order to overcome some of the frustrations with regards to making referrals to specialized treatment providers.  Pennsylvania recommends establishing a connection with a substance abuse treatment provider in your area and creating a referral system prior to implementing SBIRT into your daily routine.</a:t>
            </a:r>
          </a:p>
          <a:p>
            <a:pPr>
              <a:spcBef>
                <a:spcPct val="0"/>
              </a:spcBef>
            </a:pPr>
            <a:endParaRPr lang="en-US" smtClean="0"/>
          </a:p>
          <a:p>
            <a:pPr>
              <a:spcBef>
                <a:spcPct val="0"/>
              </a:spcBef>
            </a:pPr>
            <a:r>
              <a:rPr lang="en-US" smtClean="0"/>
              <a:t>In Pennsylvania, each county has a Single County Authority that oversees the substance abuse treatment providers.  Establishing this connection with the county was vital in accessing treatment services for patients with Medicaid, those that were under-insured, uninsured or did not have coverage for this specialized treatment.  This allowed for easier access to treatment services.</a:t>
            </a:r>
          </a:p>
          <a:p>
            <a:pPr>
              <a:spcBef>
                <a:spcPct val="0"/>
              </a:spcBef>
            </a:pPr>
            <a:endParaRPr lang="en-US" smtClean="0"/>
          </a:p>
          <a:p>
            <a:pPr>
              <a:spcBef>
                <a:spcPct val="0"/>
              </a:spcBef>
            </a:pPr>
            <a:r>
              <a:rPr lang="en-US" smtClean="0"/>
              <a:t>In addition the County can serve as a lead in:</a:t>
            </a:r>
          </a:p>
          <a:p>
            <a:pPr>
              <a:spcBef>
                <a:spcPct val="0"/>
              </a:spcBef>
            </a:pPr>
            <a:r>
              <a:rPr lang="en-US" smtClean="0"/>
              <a:t>Making referrals to treatment providers</a:t>
            </a:r>
          </a:p>
          <a:p>
            <a:pPr>
              <a:spcBef>
                <a:spcPct val="0"/>
              </a:spcBef>
            </a:pPr>
            <a:r>
              <a:rPr lang="en-US" smtClean="0"/>
              <a:t>Resources </a:t>
            </a:r>
          </a:p>
          <a:p>
            <a:pPr>
              <a:spcBef>
                <a:spcPct val="0"/>
              </a:spcBef>
            </a:pPr>
            <a:r>
              <a:rPr lang="en-US" smtClean="0"/>
              <a:t>County funding processes</a:t>
            </a:r>
          </a:p>
          <a:p>
            <a:pPr>
              <a:spcBef>
                <a:spcPct val="0"/>
              </a:spcBef>
            </a:pPr>
            <a:r>
              <a:rPr lang="en-US" smtClean="0"/>
              <a:t>Act 106 information</a:t>
            </a:r>
          </a:p>
          <a:p>
            <a:pPr>
              <a:spcBef>
                <a:spcPct val="0"/>
              </a:spcBef>
            </a:pPr>
            <a:r>
              <a:rPr lang="en-US" smtClean="0"/>
              <a:t>And to help cultivating personal relationships between the providers both medical and specialized treatment</a:t>
            </a:r>
          </a:p>
          <a:p>
            <a:pPr>
              <a:spcBef>
                <a:spcPct val="0"/>
              </a:spcBef>
            </a:pPr>
            <a:endParaRPr lang="en-US" smtClean="0"/>
          </a:p>
          <a:p>
            <a:pPr>
              <a:spcBef>
                <a:spcPct val="0"/>
              </a:spcBef>
            </a:pPr>
            <a:endParaRPr lang="en-US" smtClean="0"/>
          </a:p>
          <a:p>
            <a:pPr>
              <a:spcBef>
                <a:spcPct val="0"/>
              </a:spcBef>
            </a:pPr>
            <a:endParaRPr lang="en-US" smtClean="0"/>
          </a:p>
          <a:p>
            <a:pPr>
              <a:spcBef>
                <a:spcPct val="0"/>
              </a:spcBef>
            </a:pPr>
            <a:endParaRPr lang="en-US" smtClean="0"/>
          </a:p>
        </p:txBody>
      </p:sp>
      <p:sp>
        <p:nvSpPr>
          <p:cNvPr id="72708"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3019F466-D8EA-41B9-9CD0-4EF6C39FFC47}" type="slidenum">
              <a:rPr lang="en-US">
                <a:solidFill>
                  <a:srgbClr val="000000"/>
                </a:solidFill>
                <a:latin typeface="Arial" charset="0"/>
              </a:rPr>
              <a:pPr fontAlgn="base">
                <a:spcBef>
                  <a:spcPct val="0"/>
                </a:spcBef>
                <a:spcAft>
                  <a:spcPct val="0"/>
                </a:spcAft>
              </a:pPr>
              <a:t>25</a:t>
            </a:fld>
            <a:endParaRPr lang="en-US">
              <a:solidFill>
                <a:srgbClr val="000000"/>
              </a:solidFill>
              <a:latin typeface="Arial" charset="0"/>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Slide Image Placeholder 1"/>
          <p:cNvSpPr>
            <a:spLocks noGrp="1" noRot="1" noChangeAspect="1" noTextEdit="1"/>
          </p:cNvSpPr>
          <p:nvPr>
            <p:ph type="sldImg"/>
          </p:nvPr>
        </p:nvSpPr>
        <p:spPr bwMode="auto">
          <a:noFill/>
          <a:ln>
            <a:solidFill>
              <a:srgbClr val="000000"/>
            </a:solidFill>
            <a:miter lim="800000"/>
            <a:headEnd/>
            <a:tailEnd/>
          </a:ln>
        </p:spPr>
      </p:sp>
      <p:sp>
        <p:nvSpPr>
          <p:cNvPr id="73731"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smtClean="0"/>
              <a:t>There is support building for screening and brief intervention.  The  American Medical Association developed codes 99408 and 99409 for screening and brief intervention in the medical community.  In addition 10 states have activated the Center for Medicaid Service codes for screening and brief intervention.  For more information on the subject we recommend you go to www.ensuringsolutions.org.</a:t>
            </a:r>
          </a:p>
          <a:p>
            <a:pPr>
              <a:spcBef>
                <a:spcPct val="0"/>
              </a:spcBef>
            </a:pPr>
            <a:endParaRPr lang="en-US" smtClean="0"/>
          </a:p>
          <a:p>
            <a:pPr>
              <a:spcBef>
                <a:spcPct val="0"/>
              </a:spcBef>
            </a:pPr>
            <a:endParaRPr lang="en-US" smtClean="0"/>
          </a:p>
          <a:p>
            <a:pPr>
              <a:spcBef>
                <a:spcPct val="0"/>
              </a:spcBef>
            </a:pPr>
            <a:endParaRPr lang="en-US" smtClean="0"/>
          </a:p>
          <a:p>
            <a:pPr>
              <a:spcBef>
                <a:spcPct val="0"/>
              </a:spcBef>
            </a:pPr>
            <a:endParaRPr lang="en-US" smtClean="0"/>
          </a:p>
          <a:p>
            <a:pPr>
              <a:spcBef>
                <a:spcPct val="0"/>
              </a:spcBef>
            </a:pPr>
            <a:endParaRPr lang="en-US" smtClean="0"/>
          </a:p>
          <a:p>
            <a:pPr>
              <a:spcBef>
                <a:spcPct val="0"/>
              </a:spcBef>
            </a:pPr>
            <a:endParaRPr lang="en-US" smtClean="0"/>
          </a:p>
        </p:txBody>
      </p:sp>
      <p:sp>
        <p:nvSpPr>
          <p:cNvPr id="7373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FC4B0F1-A66E-40EA-BEEC-B62046EB5903}" type="slidenum">
              <a:rPr lang="en-US">
                <a:solidFill>
                  <a:srgbClr val="000000"/>
                </a:solidFill>
                <a:latin typeface="Arial" charset="0"/>
              </a:rPr>
              <a:pPr fontAlgn="base">
                <a:spcBef>
                  <a:spcPct val="0"/>
                </a:spcBef>
                <a:spcAft>
                  <a:spcPct val="0"/>
                </a:spcAft>
              </a:pPr>
              <a:t>26</a:t>
            </a:fld>
            <a:endParaRPr lang="en-US">
              <a:solidFill>
                <a:srgbClr val="000000"/>
              </a:solidFill>
              <a:latin typeface="Arial" charset="0"/>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Slide Image Placeholder 1"/>
          <p:cNvSpPr>
            <a:spLocks noGrp="1" noRot="1" noChangeAspect="1" noTextEdit="1"/>
          </p:cNvSpPr>
          <p:nvPr>
            <p:ph type="sldImg"/>
          </p:nvPr>
        </p:nvSpPr>
        <p:spPr bwMode="auto">
          <a:noFill/>
          <a:ln>
            <a:solidFill>
              <a:srgbClr val="000000"/>
            </a:solidFill>
            <a:miter lim="800000"/>
            <a:headEnd/>
            <a:tailEnd/>
          </a:ln>
        </p:spPr>
      </p:sp>
      <p:sp>
        <p:nvSpPr>
          <p:cNvPr id="74755"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smtClean="0"/>
              <a:t>In addition to the AMA CMS codes there is continued support building for Screening and Brief Intervention amongst private insurers.  Health plans who have committed to paying for Screening and Brief Intervention are listed  In addition, JCAHO recently called for input into what role if any it might play in developing standards for Screening and Brief Intervention in various Medical Settings.</a:t>
            </a:r>
          </a:p>
        </p:txBody>
      </p:sp>
      <p:sp>
        <p:nvSpPr>
          <p:cNvPr id="7475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B440B20-F1B8-48B6-ABB5-3AF5B5AB744A}" type="slidenum">
              <a:rPr lang="en-US">
                <a:solidFill>
                  <a:srgbClr val="000000"/>
                </a:solidFill>
                <a:latin typeface="Arial" charset="0"/>
              </a:rPr>
              <a:pPr fontAlgn="base">
                <a:spcBef>
                  <a:spcPct val="0"/>
                </a:spcBef>
                <a:spcAft>
                  <a:spcPct val="0"/>
                </a:spcAft>
              </a:pPr>
              <a:t>27</a:t>
            </a:fld>
            <a:endParaRPr lang="en-US">
              <a:solidFill>
                <a:srgbClr val="000000"/>
              </a:solidFill>
              <a:latin typeface="Arial" charset="0"/>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Slide Image Placeholder 1"/>
          <p:cNvSpPr>
            <a:spLocks noGrp="1" noRot="1" noChangeAspect="1" noTextEdit="1"/>
          </p:cNvSpPr>
          <p:nvPr>
            <p:ph type="sldImg"/>
          </p:nvPr>
        </p:nvSpPr>
        <p:spPr bwMode="auto">
          <a:noFill/>
          <a:ln>
            <a:solidFill>
              <a:srgbClr val="000000"/>
            </a:solidFill>
            <a:miter lim="800000"/>
            <a:headEnd/>
            <a:tailEnd/>
          </a:ln>
        </p:spPr>
      </p:sp>
      <p:sp>
        <p:nvSpPr>
          <p:cNvPr id="7577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smtClean="0"/>
              <a:t>The following is a list of resources or online trainings that are available for implementing SBIRT.</a:t>
            </a:r>
          </a:p>
        </p:txBody>
      </p:sp>
      <p:sp>
        <p:nvSpPr>
          <p:cNvPr id="7578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B5932C46-85A2-45C9-AB05-6F5F41BFA38A}" type="slidenum">
              <a:rPr lang="en-US">
                <a:solidFill>
                  <a:srgbClr val="000000"/>
                </a:solidFill>
                <a:latin typeface="Arial" charset="0"/>
              </a:rPr>
              <a:pPr fontAlgn="base">
                <a:spcBef>
                  <a:spcPct val="0"/>
                </a:spcBef>
                <a:spcAft>
                  <a:spcPct val="0"/>
                </a:spcAft>
              </a:pPr>
              <a:t>28</a:t>
            </a:fld>
            <a:endParaRPr lang="en-US">
              <a:solidFill>
                <a:srgbClr val="000000"/>
              </a:solidFill>
              <a:latin typeface="Arial" charset="0"/>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76803"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r>
              <a:rPr lang="en-US" smtClean="0"/>
              <a:t>On behalf of IRETA and all of the other project partners we want to thank-you for your time in learning more about the Pennsylvania SBIRT project.  For additional information  about implementing SBIRT, please contact IRETA at 412-258-8565</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50179"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r>
              <a:rPr lang="en-US" smtClean="0"/>
              <a:t>The Stages Of Change does not focus on non-compliance or patient failure.  Rather, it appreciates the barriers to change and anticipates relapse.  In turn, physicians and patients feel less frustrated and see themselves going though the steps necessary to change.</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51203"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r>
              <a:rPr lang="en-US" smtClean="0"/>
              <a:t>The transtheoretical model of change is not a stage model. As seen in this slide you will notice it is ongoing and almost cyclical in nature.</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52227"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r>
              <a:rPr lang="en-US" smtClean="0"/>
              <a:t>The following section outlines patient attitude or feelings in each stage as well as an example for each followed by some suggested activities or needs.</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Slide Image Placeholder 1"/>
          <p:cNvSpPr>
            <a:spLocks noGrp="1" noRot="1" noChangeAspect="1" noTextEdit="1"/>
          </p:cNvSpPr>
          <p:nvPr>
            <p:ph type="sldImg"/>
          </p:nvPr>
        </p:nvSpPr>
        <p:spPr bwMode="auto">
          <a:noFill/>
          <a:ln>
            <a:solidFill>
              <a:srgbClr val="000000"/>
            </a:solidFill>
            <a:miter lim="800000"/>
            <a:headEnd/>
            <a:tailEnd/>
          </a:ln>
        </p:spPr>
      </p:sp>
      <p:sp>
        <p:nvSpPr>
          <p:cNvPr id="53251"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smtClean="0"/>
              <a:t>It is very important to meet the patient where they are, in other words speak at a level in which they can understand. The patient will be much more receptive when you; are a good listener, present in an open manner and show concern.  Provide your feedback in a non judgmental manner.  The following slides will provide tools which will enable you to accomplish this goal.</a:t>
            </a:r>
          </a:p>
        </p:txBody>
      </p:sp>
      <p:sp>
        <p:nvSpPr>
          <p:cNvPr id="5325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F5B17285-D17E-47FE-B7B3-D880A52F989B}" type="slidenum">
              <a:rPr lang="en-US">
                <a:solidFill>
                  <a:srgbClr val="000000"/>
                </a:solidFill>
                <a:latin typeface="Arial" charset="0"/>
              </a:rPr>
              <a:pPr fontAlgn="base">
                <a:spcBef>
                  <a:spcPct val="0"/>
                </a:spcBef>
                <a:spcAft>
                  <a:spcPct val="0"/>
                </a:spcAft>
              </a:pPr>
              <a:t>6</a:t>
            </a:fld>
            <a:endParaRPr lang="en-US">
              <a:solidFill>
                <a:srgbClr val="000000"/>
              </a:solidFill>
              <a:latin typeface="Arial"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54275"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r>
              <a:rPr lang="en-US" smtClean="0"/>
              <a:t>One of the core components of Brief Interventions is using a techniques called Motivational Interviewing.  Developed by William Miller &amp; Steven Rollnick it is a client-centered, yet goal-directed counseling method aimed to resolve ambivalence about health behavior change by building intrinsic motivation and strengthening commitment.</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55299"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r>
              <a:rPr lang="en-US" smtClean="0"/>
              <a:t>Motivational Interviewing is person centered. Providers meet patients where they are.  This collaborative style focuses on the patients goals and values and what they feel confident in their ability to achieve. It is not necessarily what the provider feels is a priority.</a:t>
            </a:r>
          </a:p>
          <a:p>
            <a:pPr>
              <a:spcBef>
                <a:spcPct val="0"/>
              </a:spcBef>
            </a:pPr>
            <a:endParaRPr lang="en-US" smtClean="0"/>
          </a:p>
          <a:p>
            <a:pPr>
              <a:spcBef>
                <a:spcPct val="0"/>
              </a:spcBef>
            </a:pPr>
            <a:endParaRPr lang="en-US" smtClean="0"/>
          </a:p>
          <a:p>
            <a:pPr>
              <a:spcBef>
                <a:spcPct val="0"/>
              </a:spcBef>
            </a:pPr>
            <a:endParaRPr lang="en-US" smtClean="0"/>
          </a:p>
          <a:p>
            <a:pPr>
              <a:spcBef>
                <a:spcPct val="0"/>
              </a:spcBef>
            </a:pPr>
            <a:endParaRPr lang="en-US" smtClean="0"/>
          </a:p>
          <a:p>
            <a:pPr>
              <a:spcBef>
                <a:spcPct val="0"/>
              </a:spcBef>
            </a:pPr>
            <a:endParaRPr lang="en-US" smtClean="0"/>
          </a:p>
          <a:p>
            <a:pPr>
              <a:spcBef>
                <a:spcPct val="0"/>
              </a:spcBef>
            </a:pPr>
            <a:endParaRPr lang="en-US" smtClean="0"/>
          </a:p>
          <a:p>
            <a:pPr>
              <a:spcBef>
                <a:spcPct val="0"/>
              </a:spcBef>
            </a:pPr>
            <a:endParaRPr lang="en-US" smtClean="0"/>
          </a:p>
          <a:p>
            <a:pPr>
              <a:spcBef>
                <a:spcPct val="0"/>
              </a:spcBef>
            </a:pPr>
            <a:endParaRPr lang="en-US" smtClean="0"/>
          </a:p>
          <a:p>
            <a:pPr>
              <a:spcBef>
                <a:spcPct val="0"/>
              </a:spcBef>
            </a:pPr>
            <a:endParaRPr lang="en-US" smtClean="0"/>
          </a:p>
          <a:p>
            <a:pPr>
              <a:spcBef>
                <a:spcPct val="0"/>
              </a:spcBef>
            </a:pPr>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56323"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r>
              <a:rPr lang="en-US" smtClean="0"/>
              <a:t>As a healthcare professional providing SBIRT your roles are as follows:</a:t>
            </a:r>
          </a:p>
          <a:p>
            <a:pPr>
              <a:spcBef>
                <a:spcPct val="0"/>
              </a:spcBef>
            </a:pPr>
            <a:r>
              <a:rPr lang="en-US" smtClean="0"/>
              <a:t>To Identify the use, misuse, and problematic use of alcohol or other drugs via screening using simple direct methods</a:t>
            </a:r>
          </a:p>
          <a:p>
            <a:pPr>
              <a:spcBef>
                <a:spcPct val="0"/>
              </a:spcBef>
            </a:pPr>
            <a:r>
              <a:rPr lang="en-US" smtClean="0"/>
              <a:t>Another goal is to connect how a patients alcohol or drug use  or misuse is related to their health issues and provide feedback</a:t>
            </a:r>
          </a:p>
          <a:p>
            <a:pPr>
              <a:spcBef>
                <a:spcPct val="0"/>
              </a:spcBef>
            </a:pPr>
            <a:r>
              <a:rPr lang="en-US" smtClean="0"/>
              <a:t>In addition to advise patients to reduce or abstain their current consumption patterns</a:t>
            </a:r>
          </a:p>
          <a:p>
            <a:pPr>
              <a:spcBef>
                <a:spcPct val="0"/>
              </a:spcBef>
            </a:pPr>
            <a:r>
              <a:rPr lang="en-US" smtClean="0"/>
              <a:t>Provide Brief Intervention</a:t>
            </a:r>
          </a:p>
          <a:p>
            <a:pPr>
              <a:spcBef>
                <a:spcPct val="0"/>
              </a:spcBef>
            </a:pPr>
            <a:r>
              <a:rPr lang="en-US" smtClean="0"/>
              <a:t>Finally it is to provide referral for formal assessment when abuse or dependence is present,</a:t>
            </a: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Title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17" name="Subtitle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Date Placeholder 29"/>
          <p:cNvSpPr>
            <a:spLocks noGrp="1"/>
          </p:cNvSpPr>
          <p:nvPr>
            <p:ph type="dt" sz="half" idx="10"/>
          </p:nvPr>
        </p:nvSpPr>
        <p:spPr/>
        <p:txBody>
          <a:bodyPr/>
          <a:lstStyle>
            <a:lvl1pPr>
              <a:defRPr>
                <a:solidFill>
                  <a:srgbClr val="FFFFFF"/>
                </a:solidFill>
              </a:defRPr>
            </a:lvl1pPr>
            <a:extLst/>
          </a:lstStyle>
          <a:p>
            <a:fld id="{F855E8F4-35DE-4DF9-A861-9E7655A1E171}" type="datetimeFigureOut">
              <a:rPr lang="en-US" smtClean="0"/>
              <a:t>9/7/2011</a:t>
            </a:fld>
            <a:endParaRPr lang="en-US"/>
          </a:p>
        </p:txBody>
      </p:sp>
      <p:sp>
        <p:nvSpPr>
          <p:cNvPr id="19" name="Footer Placeholder 18"/>
          <p:cNvSpPr>
            <a:spLocks noGrp="1"/>
          </p:cNvSpPr>
          <p:nvPr>
            <p:ph type="ftr" sz="quarter" idx="11"/>
          </p:nvPr>
        </p:nvSpPr>
        <p:spPr/>
        <p:txBody>
          <a:bodyPr/>
          <a:lstStyle>
            <a:lvl1pPr>
              <a:defRPr>
                <a:solidFill>
                  <a:schemeClr val="accent1">
                    <a:tint val="20000"/>
                  </a:schemeClr>
                </a:solidFill>
              </a:defRPr>
            </a:lvl1pPr>
            <a:extLst/>
          </a:lstStyle>
          <a:p>
            <a:endParaRPr lang="en-US"/>
          </a:p>
        </p:txBody>
      </p:sp>
      <p:sp>
        <p:nvSpPr>
          <p:cNvPr id="27" name="Slide Number Placeholder 26"/>
          <p:cNvSpPr>
            <a:spLocks noGrp="1"/>
          </p:cNvSpPr>
          <p:nvPr>
            <p:ph type="sldNum" sz="quarter" idx="12"/>
          </p:nvPr>
        </p:nvSpPr>
        <p:spPr/>
        <p:txBody>
          <a:bodyPr/>
          <a:lstStyle>
            <a:lvl1pPr>
              <a:defRPr>
                <a:solidFill>
                  <a:srgbClr val="FFFFFF"/>
                </a:solidFill>
              </a:defRPr>
            </a:lvl1pPr>
            <a:extLst/>
          </a:lstStyle>
          <a:p>
            <a:fld id="{8D98C6E7-D569-4615-AFE7-913462076E84}"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1481329"/>
            <a:ext cx="8229600" cy="4386071"/>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F855E8F4-35DE-4DF9-A861-9E7655A1E171}" type="datetimeFigureOut">
              <a:rPr lang="en-US" smtClean="0"/>
              <a:t>9/7/2011</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8D98C6E7-D569-4615-AFE7-913462076E84}"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4013" y="274640"/>
            <a:ext cx="1777470" cy="5592761"/>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41"/>
            <a:ext cx="6324600" cy="5592760"/>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F855E8F4-35DE-4DF9-A861-9E7655A1E171}" type="datetimeFigureOut">
              <a:rPr lang="en-US" smtClean="0"/>
              <a:t>9/7/2011</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8D98C6E7-D569-4615-AFE7-913462076E84}" type="slidenum">
              <a:rPr lang="en-US" smtClean="0"/>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lang="en-US">
              <a:solidFill>
                <a:prstClr val="white"/>
              </a:solidFill>
            </a:endParaRPr>
          </a:p>
        </p:txBody>
      </p:sp>
      <p:sp>
        <p:nvSpPr>
          <p:cNvPr id="9" name="Title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17" name="Subtitle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lang="en-US">
                <a:solidFill>
                  <a:srgbClr val="063C64"/>
                </a:solidFill>
              </a:endParaRPr>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lang="en-US">
                <a:solidFill>
                  <a:srgbClr val="063C64"/>
                </a:solidFill>
              </a:endParaRPr>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a:endParaRPr lang="en-US">
                <a:solidFill>
                  <a:prstClr val="white"/>
                </a:solidFill>
              </a:endParaRPr>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Date Placeholder 29"/>
          <p:cNvSpPr>
            <a:spLocks noGrp="1"/>
          </p:cNvSpPr>
          <p:nvPr>
            <p:ph type="dt" sz="half" idx="10"/>
          </p:nvPr>
        </p:nvSpPr>
        <p:spPr/>
        <p:txBody>
          <a:bodyPr/>
          <a:lstStyle>
            <a:lvl1pPr>
              <a:defRPr>
                <a:solidFill>
                  <a:srgbClr val="FFFFFF"/>
                </a:solidFill>
              </a:defRPr>
            </a:lvl1pPr>
            <a:extLst/>
          </a:lstStyle>
          <a:p>
            <a:fld id="{EEE0AE3E-FD0F-4FE6-BFA1-4F15576FCBAE}" type="datetimeFigureOut">
              <a:rPr lang="en-US" smtClean="0"/>
              <a:pPr/>
              <a:t>9/7/2011</a:t>
            </a:fld>
            <a:endParaRPr lang="en-US"/>
          </a:p>
        </p:txBody>
      </p:sp>
      <p:sp>
        <p:nvSpPr>
          <p:cNvPr id="19" name="Footer Placeholder 18"/>
          <p:cNvSpPr>
            <a:spLocks noGrp="1"/>
          </p:cNvSpPr>
          <p:nvPr>
            <p:ph type="ftr" sz="quarter" idx="11"/>
          </p:nvPr>
        </p:nvSpPr>
        <p:spPr/>
        <p:txBody>
          <a:bodyPr/>
          <a:lstStyle>
            <a:lvl1pPr>
              <a:defRPr>
                <a:solidFill>
                  <a:schemeClr val="accent1">
                    <a:tint val="20000"/>
                  </a:schemeClr>
                </a:solidFill>
              </a:defRPr>
            </a:lvl1pPr>
            <a:extLst/>
          </a:lstStyle>
          <a:p>
            <a:endParaRPr lang="en-US">
              <a:solidFill>
                <a:srgbClr val="F9B3A7">
                  <a:tint val="20000"/>
                </a:srgbClr>
              </a:solidFill>
            </a:endParaRPr>
          </a:p>
        </p:txBody>
      </p:sp>
      <p:sp>
        <p:nvSpPr>
          <p:cNvPr id="27" name="Slide Number Placeholder 26"/>
          <p:cNvSpPr>
            <a:spLocks noGrp="1"/>
          </p:cNvSpPr>
          <p:nvPr>
            <p:ph type="sldNum" sz="quarter" idx="12"/>
          </p:nvPr>
        </p:nvSpPr>
        <p:spPr/>
        <p:txBody>
          <a:bodyPr/>
          <a:lstStyle>
            <a:lvl1pPr>
              <a:defRPr>
                <a:solidFill>
                  <a:srgbClr val="FFFFFF"/>
                </a:solidFill>
              </a:defRPr>
            </a:lvl1pPr>
            <a:extLst/>
          </a:lstStyle>
          <a:p>
            <a:fld id="{937FFB2C-F741-437F-AC0E-08D74BF63FDA}" type="slidenum">
              <a:rPr lang="en-US" smtClean="0"/>
              <a:pPr/>
              <a:t>‹#›</a:t>
            </a:fld>
            <a:endParaRPr lang="en-US"/>
          </a:p>
        </p:txBody>
      </p:sp>
    </p:spTree>
    <p:extLst>
      <p:ext uri="{BB962C8B-B14F-4D97-AF65-F5344CB8AC3E}">
        <p14:creationId xmlns:p14="http://schemas.microsoft.com/office/powerpoint/2010/main" val="376020517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EEE0AE3E-FD0F-4FE6-BFA1-4F15576FCBAE}" type="datetimeFigureOut">
              <a:rPr lang="en-US" smtClean="0">
                <a:solidFill>
                  <a:srgbClr val="063C64"/>
                </a:solidFill>
              </a:rPr>
              <a:pPr/>
              <a:t>9/7/2011</a:t>
            </a:fld>
            <a:endParaRPr lang="en-US">
              <a:solidFill>
                <a:srgbClr val="063C64"/>
              </a:solidFill>
            </a:endParaRPr>
          </a:p>
        </p:txBody>
      </p:sp>
      <p:sp>
        <p:nvSpPr>
          <p:cNvPr id="5" name="Footer Placeholder 4"/>
          <p:cNvSpPr>
            <a:spLocks noGrp="1"/>
          </p:cNvSpPr>
          <p:nvPr>
            <p:ph type="ftr" sz="quarter" idx="11"/>
          </p:nvPr>
        </p:nvSpPr>
        <p:spPr/>
        <p:txBody>
          <a:bodyPr/>
          <a:lstStyle>
            <a:extLst/>
          </a:lstStyle>
          <a:p>
            <a:endParaRPr lang="en-US">
              <a:solidFill>
                <a:srgbClr val="063C64"/>
              </a:solidFill>
            </a:endParaRPr>
          </a:p>
        </p:txBody>
      </p:sp>
      <p:sp>
        <p:nvSpPr>
          <p:cNvPr id="6" name="Slide Number Placeholder 5"/>
          <p:cNvSpPr>
            <a:spLocks noGrp="1"/>
          </p:cNvSpPr>
          <p:nvPr>
            <p:ph type="sldNum" sz="quarter" idx="12"/>
          </p:nvPr>
        </p:nvSpPr>
        <p:spPr/>
        <p:txBody>
          <a:bodyPr/>
          <a:lstStyle>
            <a:extLst/>
          </a:lstStyle>
          <a:p>
            <a:fld id="{937FFB2C-F741-437F-AC0E-08D74BF63FDA}" type="slidenum">
              <a:rPr lang="en-US" smtClean="0">
                <a:solidFill>
                  <a:srgbClr val="063C64"/>
                </a:solidFill>
              </a:rPr>
              <a:pPr/>
              <a:t>‹#›</a:t>
            </a:fld>
            <a:endParaRPr lang="en-US">
              <a:solidFill>
                <a:srgbClr val="063C64"/>
              </a:solidFill>
            </a:endParaRPr>
          </a:p>
        </p:txBody>
      </p:sp>
      <p:sp>
        <p:nvSpPr>
          <p:cNvPr id="7" name="Title 6"/>
          <p:cNvSpPr>
            <a:spLocks noGrp="1"/>
          </p:cNvSpPr>
          <p:nvPr>
            <p:ph type="title"/>
          </p:nvPr>
        </p:nvSpPr>
        <p:spPr/>
        <p:txBody>
          <a:bodyPr rtlCol="0"/>
          <a:lstStyle>
            <a:extLst/>
          </a:lstStyle>
          <a:p>
            <a:r>
              <a:rPr kumimoji="0" lang="en-US" smtClean="0"/>
              <a:t>Click to edit Master title style</a:t>
            </a:r>
            <a:endParaRPr kumimoji="0" lang="en-US"/>
          </a:p>
        </p:txBody>
      </p:sp>
    </p:spTree>
    <p:extLst>
      <p:ext uri="{BB962C8B-B14F-4D97-AF65-F5344CB8AC3E}">
        <p14:creationId xmlns:p14="http://schemas.microsoft.com/office/powerpoint/2010/main" val="191448785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EEE0AE3E-FD0F-4FE6-BFA1-4F15576FCBAE}" type="datetimeFigureOut">
              <a:rPr lang="en-US" smtClean="0">
                <a:solidFill>
                  <a:prstClr val="white"/>
                </a:solidFill>
              </a:rPr>
              <a:pPr/>
              <a:t>9/7/2011</a:t>
            </a:fld>
            <a:endParaRPr lang="en-US">
              <a:solidFill>
                <a:prstClr val="white"/>
              </a:solidFill>
            </a:endParaRPr>
          </a:p>
        </p:txBody>
      </p:sp>
      <p:sp>
        <p:nvSpPr>
          <p:cNvPr id="5" name="Footer Placeholder 4"/>
          <p:cNvSpPr>
            <a:spLocks noGrp="1"/>
          </p:cNvSpPr>
          <p:nvPr>
            <p:ph type="ftr" sz="quarter" idx="11"/>
          </p:nvPr>
        </p:nvSpPr>
        <p:spPr/>
        <p:txBody>
          <a:bodyPr/>
          <a:lstStyle>
            <a:extLst/>
          </a:lstStyle>
          <a:p>
            <a:endParaRPr lang="en-US">
              <a:solidFill>
                <a:prstClr val="white"/>
              </a:solidFill>
            </a:endParaRPr>
          </a:p>
        </p:txBody>
      </p:sp>
      <p:sp>
        <p:nvSpPr>
          <p:cNvPr id="6" name="Slide Number Placeholder 5"/>
          <p:cNvSpPr>
            <a:spLocks noGrp="1"/>
          </p:cNvSpPr>
          <p:nvPr>
            <p:ph type="sldNum" sz="quarter" idx="12"/>
          </p:nvPr>
        </p:nvSpPr>
        <p:spPr/>
        <p:txBody>
          <a:bodyPr/>
          <a:lstStyle>
            <a:extLst/>
          </a:lstStyle>
          <a:p>
            <a:fld id="{937FFB2C-F741-437F-AC0E-08D74BF63FDA}" type="slidenum">
              <a:rPr lang="en-US" smtClean="0">
                <a:solidFill>
                  <a:prstClr val="white"/>
                </a:solidFill>
              </a:rPr>
              <a:pPr/>
              <a:t>‹#›</a:t>
            </a:fld>
            <a:endParaRPr lang="en-US">
              <a:solidFill>
                <a:prstClr val="white"/>
              </a:solidFill>
            </a:endParaRPr>
          </a:p>
        </p:txBody>
      </p:sp>
      <p:sp>
        <p:nvSpPr>
          <p:cNvPr id="7" name="Chevron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endParaRPr lang="en-US">
              <a:solidFill>
                <a:prstClr val="white"/>
              </a:solidFill>
            </a:endParaRPr>
          </a:p>
        </p:txBody>
      </p:sp>
      <p:sp>
        <p:nvSpPr>
          <p:cNvPr id="8" name="Chevron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endParaRPr lang="en-US">
              <a:solidFill>
                <a:prstClr val="white"/>
              </a:solidFill>
            </a:endParaRPr>
          </a:p>
        </p:txBody>
      </p:sp>
    </p:spTree>
    <p:extLst>
      <p:ext uri="{BB962C8B-B14F-4D97-AF65-F5344CB8AC3E}">
        <p14:creationId xmlns:p14="http://schemas.microsoft.com/office/powerpoint/2010/main" val="3112780858"/>
      </p:ext>
    </p:extLst>
  </p:cSld>
  <p:clrMapOvr>
    <a:overrideClrMapping bg1="dk1" tx1="lt1" bg2="dk2" tx2="lt2" accent1="accent1" accent2="accent2" accent3="accent3" accent4="accent4" accent5="accent5" accent6="accent6" hlink="hlink" folHlink="folHlink"/>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EEE0AE3E-FD0F-4FE6-BFA1-4F15576FCBAE}" type="datetimeFigureOut">
              <a:rPr lang="en-US" smtClean="0">
                <a:solidFill>
                  <a:prstClr val="white"/>
                </a:solidFill>
              </a:rPr>
              <a:pPr/>
              <a:t>9/7/2011</a:t>
            </a:fld>
            <a:endParaRPr lang="en-US">
              <a:solidFill>
                <a:prstClr val="white"/>
              </a:solidFill>
            </a:endParaRPr>
          </a:p>
        </p:txBody>
      </p:sp>
      <p:sp>
        <p:nvSpPr>
          <p:cNvPr id="6" name="Footer Placeholder 5"/>
          <p:cNvSpPr>
            <a:spLocks noGrp="1"/>
          </p:cNvSpPr>
          <p:nvPr>
            <p:ph type="ftr" sz="quarter" idx="11"/>
          </p:nvPr>
        </p:nvSpPr>
        <p:spPr/>
        <p:txBody>
          <a:bodyPr/>
          <a:lstStyle>
            <a:extLst/>
          </a:lstStyle>
          <a:p>
            <a:endParaRPr lang="en-US">
              <a:solidFill>
                <a:prstClr val="white"/>
              </a:solidFill>
            </a:endParaRPr>
          </a:p>
        </p:txBody>
      </p:sp>
      <p:sp>
        <p:nvSpPr>
          <p:cNvPr id="7" name="Slide Number Placeholder 6"/>
          <p:cNvSpPr>
            <a:spLocks noGrp="1"/>
          </p:cNvSpPr>
          <p:nvPr>
            <p:ph type="sldNum" sz="quarter" idx="12"/>
          </p:nvPr>
        </p:nvSpPr>
        <p:spPr/>
        <p:txBody>
          <a:bodyPr/>
          <a:lstStyle>
            <a:extLst/>
          </a:lstStyle>
          <a:p>
            <a:fld id="{937FFB2C-F741-437F-AC0E-08D74BF63FDA}" type="slidenum">
              <a:rPr lang="en-US" smtClean="0">
                <a:solidFill>
                  <a:prstClr val="white"/>
                </a:solidFill>
              </a:rPr>
              <a:pPr/>
              <a:t>‹#›</a:t>
            </a:fld>
            <a:endParaRPr lang="en-US">
              <a:solidFill>
                <a:prstClr val="white"/>
              </a:solidFill>
            </a:endParaRPr>
          </a:p>
        </p:txBody>
      </p:sp>
      <p:sp>
        <p:nvSpPr>
          <p:cNvPr id="8" name="Title 7"/>
          <p:cNvSpPr>
            <a:spLocks noGrp="1"/>
          </p:cNvSpPr>
          <p:nvPr>
            <p:ph type="title"/>
          </p:nvPr>
        </p:nvSpPr>
        <p:spPr/>
        <p:txBody>
          <a:bodyPr rtlCol="0"/>
          <a:lstStyle>
            <a:extLst/>
          </a:lstStyle>
          <a:p>
            <a:r>
              <a:rPr kumimoji="0" lang="en-US" smtClean="0"/>
              <a:t>Click to edit Master title style</a:t>
            </a:r>
            <a:endParaRPr kumimoji="0" lang="en-US"/>
          </a:p>
        </p:txBody>
      </p:sp>
    </p:spTree>
    <p:extLst>
      <p:ext uri="{BB962C8B-B14F-4D97-AF65-F5344CB8AC3E}">
        <p14:creationId xmlns:p14="http://schemas.microsoft.com/office/powerpoint/2010/main" val="3998174776"/>
      </p:ext>
    </p:extLst>
  </p:cSld>
  <p:clrMapOvr>
    <a:overrideClrMapping bg1="dk1" tx1="lt1" bg2="dk2" tx2="lt2" accent1="accent1" accent2="accent2" accent3="accent3" accent4="accent4" accent5="accent5" accent6="accent6" hlink="hlink" folHlink="folHlink"/>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EEE0AE3E-FD0F-4FE6-BFA1-4F15576FCBAE}" type="datetimeFigureOut">
              <a:rPr lang="en-US" smtClean="0">
                <a:solidFill>
                  <a:srgbClr val="063C64"/>
                </a:solidFill>
              </a:rPr>
              <a:pPr/>
              <a:t>9/7/2011</a:t>
            </a:fld>
            <a:endParaRPr lang="en-US">
              <a:solidFill>
                <a:srgbClr val="063C64"/>
              </a:solidFill>
            </a:endParaRPr>
          </a:p>
        </p:txBody>
      </p:sp>
      <p:sp>
        <p:nvSpPr>
          <p:cNvPr id="8" name="Footer Placeholder 7"/>
          <p:cNvSpPr>
            <a:spLocks noGrp="1"/>
          </p:cNvSpPr>
          <p:nvPr>
            <p:ph type="ftr" sz="quarter" idx="11"/>
          </p:nvPr>
        </p:nvSpPr>
        <p:spPr/>
        <p:txBody>
          <a:bodyPr/>
          <a:lstStyle>
            <a:extLst/>
          </a:lstStyle>
          <a:p>
            <a:endParaRPr lang="en-US">
              <a:solidFill>
                <a:srgbClr val="063C64"/>
              </a:solidFill>
            </a:endParaRPr>
          </a:p>
        </p:txBody>
      </p:sp>
      <p:sp>
        <p:nvSpPr>
          <p:cNvPr id="9" name="Slide Number Placeholder 8"/>
          <p:cNvSpPr>
            <a:spLocks noGrp="1"/>
          </p:cNvSpPr>
          <p:nvPr>
            <p:ph type="sldNum" sz="quarter" idx="12"/>
          </p:nvPr>
        </p:nvSpPr>
        <p:spPr/>
        <p:txBody>
          <a:bodyPr/>
          <a:lstStyle>
            <a:extLst/>
          </a:lstStyle>
          <a:p>
            <a:fld id="{937FFB2C-F741-437F-AC0E-08D74BF63FDA}" type="slidenum">
              <a:rPr lang="en-US" smtClean="0">
                <a:solidFill>
                  <a:srgbClr val="063C64"/>
                </a:solidFill>
              </a:rPr>
              <a:pPr/>
              <a:t>‹#›</a:t>
            </a:fld>
            <a:endParaRPr lang="en-US">
              <a:solidFill>
                <a:srgbClr val="063C64"/>
              </a:solidFill>
            </a:endParaRPr>
          </a:p>
        </p:txBody>
      </p:sp>
    </p:spTree>
    <p:extLst>
      <p:ext uri="{BB962C8B-B14F-4D97-AF65-F5344CB8AC3E}">
        <p14:creationId xmlns:p14="http://schemas.microsoft.com/office/powerpoint/2010/main" val="2596578263"/>
      </p:ext>
    </p:extLst>
  </p:cSld>
  <p:clrMapOvr>
    <a:overrideClrMapping bg1="lt1" tx1="dk1" bg2="lt2" tx2="dk2" accent1="accent1" accent2="accent2" accent3="accent3" accent4="accent4" accent5="accent5" accent6="accent6" hlink="hlink" folHlink="folHlink"/>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extLst/>
          </a:lstStyle>
          <a:p>
            <a:fld id="{EEE0AE3E-FD0F-4FE6-BFA1-4F15576FCBAE}" type="datetimeFigureOut">
              <a:rPr lang="en-US" smtClean="0">
                <a:solidFill>
                  <a:prstClr val="white"/>
                </a:solidFill>
              </a:rPr>
              <a:pPr/>
              <a:t>9/7/2011</a:t>
            </a:fld>
            <a:endParaRPr lang="en-US">
              <a:solidFill>
                <a:prstClr val="white"/>
              </a:solidFill>
            </a:endParaRPr>
          </a:p>
        </p:txBody>
      </p:sp>
      <p:sp>
        <p:nvSpPr>
          <p:cNvPr id="4" name="Footer Placeholder 3"/>
          <p:cNvSpPr>
            <a:spLocks noGrp="1"/>
          </p:cNvSpPr>
          <p:nvPr>
            <p:ph type="ftr" sz="quarter" idx="11"/>
          </p:nvPr>
        </p:nvSpPr>
        <p:spPr/>
        <p:txBody>
          <a:bodyPr/>
          <a:lstStyle>
            <a:extLst/>
          </a:lstStyle>
          <a:p>
            <a:endParaRPr lang="en-US">
              <a:solidFill>
                <a:prstClr val="white"/>
              </a:solidFill>
            </a:endParaRPr>
          </a:p>
        </p:txBody>
      </p:sp>
      <p:sp>
        <p:nvSpPr>
          <p:cNvPr id="5" name="Slide Number Placeholder 4"/>
          <p:cNvSpPr>
            <a:spLocks noGrp="1"/>
          </p:cNvSpPr>
          <p:nvPr>
            <p:ph type="sldNum" sz="quarter" idx="12"/>
          </p:nvPr>
        </p:nvSpPr>
        <p:spPr/>
        <p:txBody>
          <a:bodyPr/>
          <a:lstStyle>
            <a:extLst/>
          </a:lstStyle>
          <a:p>
            <a:fld id="{937FFB2C-F741-437F-AC0E-08D74BF63FDA}" type="slidenum">
              <a:rPr lang="en-US" smtClean="0">
                <a:solidFill>
                  <a:prstClr val="white"/>
                </a:solidFill>
              </a:rPr>
              <a:pPr/>
              <a:t>‹#›</a:t>
            </a:fld>
            <a:endParaRPr lang="en-US">
              <a:solidFill>
                <a:prstClr val="white"/>
              </a:solidFill>
            </a:endParaRPr>
          </a:p>
        </p:txBody>
      </p:sp>
      <p:sp>
        <p:nvSpPr>
          <p:cNvPr id="6" name="Title 5"/>
          <p:cNvSpPr>
            <a:spLocks noGrp="1"/>
          </p:cNvSpPr>
          <p:nvPr>
            <p:ph type="title"/>
          </p:nvPr>
        </p:nvSpPr>
        <p:spPr/>
        <p:txBody>
          <a:bodyPr rtlCol="0"/>
          <a:lstStyle>
            <a:extLst/>
          </a:lstStyle>
          <a:p>
            <a:r>
              <a:rPr kumimoji="0" lang="en-US" smtClean="0"/>
              <a:t>Click to edit Master title style</a:t>
            </a:r>
            <a:endParaRPr kumimoji="0" lang="en-US"/>
          </a:p>
        </p:txBody>
      </p:sp>
    </p:spTree>
    <p:extLst>
      <p:ext uri="{BB962C8B-B14F-4D97-AF65-F5344CB8AC3E}">
        <p14:creationId xmlns:p14="http://schemas.microsoft.com/office/powerpoint/2010/main" val="3300340979"/>
      </p:ext>
    </p:extLst>
  </p:cSld>
  <p:clrMapOvr>
    <a:overrideClrMapping bg1="dk1" tx1="lt1" bg2="dk2" tx2="lt2" accent1="accent1" accent2="accent2" accent3="accent3" accent4="accent4" accent5="accent5" accent6="accent6" hlink="hlink" folHlink="folHlink"/>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extLst/>
          </a:lstStyle>
          <a:p>
            <a:fld id="{EEE0AE3E-FD0F-4FE6-BFA1-4F15576FCBAE}" type="datetimeFigureOut">
              <a:rPr lang="en-US" smtClean="0">
                <a:solidFill>
                  <a:srgbClr val="063C64"/>
                </a:solidFill>
              </a:rPr>
              <a:pPr/>
              <a:t>9/7/2011</a:t>
            </a:fld>
            <a:endParaRPr lang="en-US">
              <a:solidFill>
                <a:srgbClr val="063C64"/>
              </a:solidFill>
            </a:endParaRPr>
          </a:p>
        </p:txBody>
      </p:sp>
      <p:sp>
        <p:nvSpPr>
          <p:cNvPr id="3" name="Footer Placeholder 2"/>
          <p:cNvSpPr>
            <a:spLocks noGrp="1"/>
          </p:cNvSpPr>
          <p:nvPr>
            <p:ph type="ftr" sz="quarter" idx="11"/>
          </p:nvPr>
        </p:nvSpPr>
        <p:spPr/>
        <p:txBody>
          <a:bodyPr/>
          <a:lstStyle>
            <a:extLst/>
          </a:lstStyle>
          <a:p>
            <a:endParaRPr lang="en-US">
              <a:solidFill>
                <a:srgbClr val="063C64"/>
              </a:solidFill>
            </a:endParaRPr>
          </a:p>
        </p:txBody>
      </p:sp>
      <p:sp>
        <p:nvSpPr>
          <p:cNvPr id="4" name="Slide Number Placeholder 3"/>
          <p:cNvSpPr>
            <a:spLocks noGrp="1"/>
          </p:cNvSpPr>
          <p:nvPr>
            <p:ph type="sldNum" sz="quarter" idx="12"/>
          </p:nvPr>
        </p:nvSpPr>
        <p:spPr/>
        <p:txBody>
          <a:bodyPr/>
          <a:lstStyle>
            <a:extLst/>
          </a:lstStyle>
          <a:p>
            <a:fld id="{937FFB2C-F741-437F-AC0E-08D74BF63FDA}" type="slidenum">
              <a:rPr lang="en-US" smtClean="0">
                <a:solidFill>
                  <a:srgbClr val="063C64"/>
                </a:solidFill>
              </a:rPr>
              <a:pPr/>
              <a:t>‹#›</a:t>
            </a:fld>
            <a:endParaRPr lang="en-US">
              <a:solidFill>
                <a:srgbClr val="063C64"/>
              </a:solidFill>
            </a:endParaRPr>
          </a:p>
        </p:txBody>
      </p:sp>
    </p:spTree>
    <p:extLst>
      <p:ext uri="{BB962C8B-B14F-4D97-AF65-F5344CB8AC3E}">
        <p14:creationId xmlns:p14="http://schemas.microsoft.com/office/powerpoint/2010/main" val="34401033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a:xfrm>
            <a:off x="6727032" y="6407944"/>
            <a:ext cx="1920240" cy="365760"/>
          </a:xfrm>
        </p:spPr>
        <p:txBody>
          <a:bodyPr/>
          <a:lstStyle>
            <a:extLst/>
          </a:lstStyle>
          <a:p>
            <a:fld id="{EEE0AE3E-FD0F-4FE6-BFA1-4F15576FCBAE}" type="datetimeFigureOut">
              <a:rPr lang="en-US" smtClean="0">
                <a:solidFill>
                  <a:srgbClr val="063C64"/>
                </a:solidFill>
              </a:rPr>
              <a:pPr/>
              <a:t>9/7/2011</a:t>
            </a:fld>
            <a:endParaRPr lang="en-US">
              <a:solidFill>
                <a:srgbClr val="063C64"/>
              </a:solidFill>
            </a:endParaRPr>
          </a:p>
        </p:txBody>
      </p:sp>
      <p:sp>
        <p:nvSpPr>
          <p:cNvPr id="6" name="Footer Placeholder 5"/>
          <p:cNvSpPr>
            <a:spLocks noGrp="1"/>
          </p:cNvSpPr>
          <p:nvPr>
            <p:ph type="ftr" sz="quarter" idx="11"/>
          </p:nvPr>
        </p:nvSpPr>
        <p:spPr/>
        <p:txBody>
          <a:bodyPr/>
          <a:lstStyle>
            <a:extLst/>
          </a:lstStyle>
          <a:p>
            <a:endParaRPr lang="en-US">
              <a:solidFill>
                <a:srgbClr val="063C64"/>
              </a:solidFill>
            </a:endParaRPr>
          </a:p>
        </p:txBody>
      </p:sp>
      <p:sp>
        <p:nvSpPr>
          <p:cNvPr id="7" name="Slide Number Placeholder 6"/>
          <p:cNvSpPr>
            <a:spLocks noGrp="1"/>
          </p:cNvSpPr>
          <p:nvPr>
            <p:ph type="sldNum" sz="quarter" idx="12"/>
          </p:nvPr>
        </p:nvSpPr>
        <p:spPr/>
        <p:txBody>
          <a:bodyPr/>
          <a:lstStyle>
            <a:extLst/>
          </a:lstStyle>
          <a:p>
            <a:fld id="{937FFB2C-F741-437F-AC0E-08D74BF63FDA}" type="slidenum">
              <a:rPr lang="en-US" smtClean="0">
                <a:solidFill>
                  <a:srgbClr val="063C64"/>
                </a:solidFill>
              </a:rPr>
              <a:pPr/>
              <a:t>‹#›</a:t>
            </a:fld>
            <a:endParaRPr lang="en-US">
              <a:solidFill>
                <a:srgbClr val="063C64"/>
              </a:solidFill>
            </a:endParaRPr>
          </a:p>
        </p:txBody>
      </p:sp>
    </p:spTree>
    <p:extLst>
      <p:ext uri="{BB962C8B-B14F-4D97-AF65-F5344CB8AC3E}">
        <p14:creationId xmlns:p14="http://schemas.microsoft.com/office/powerpoint/2010/main" val="1574440083"/>
      </p:ext>
    </p:extLst>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F855E8F4-35DE-4DF9-A861-9E7655A1E171}" type="datetimeFigureOut">
              <a:rPr lang="en-US" smtClean="0"/>
              <a:t>9/7/2011</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8D98C6E7-D569-4615-AFE7-913462076E84}" type="slidenum">
              <a:rPr lang="en-US" smtClean="0"/>
              <a:t>‹#›</a:t>
            </a:fld>
            <a:endParaRPr lang="en-US"/>
          </a:p>
        </p:txBody>
      </p:sp>
      <p:sp>
        <p:nvSpPr>
          <p:cNvPr id="7" name="Title 6"/>
          <p:cNvSpPr>
            <a:spLocks noGrp="1"/>
          </p:cNvSpPr>
          <p:nvPr>
            <p:ph type="title"/>
          </p:nvPr>
        </p:nvSpPr>
        <p:spPr/>
        <p:txBody>
          <a:bodyPr rtlCol="0"/>
          <a:lstStyle>
            <a:extLst/>
          </a:lstStyle>
          <a:p>
            <a:r>
              <a:rPr kumimoji="0" lang="en-US" smtClean="0"/>
              <a:t>Click to edit Master title style</a:t>
            </a:r>
            <a:endParaRPr kumimoji="0"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en-US" smtClean="0"/>
              <a:t>Click icon to add picture</a:t>
            </a:r>
            <a:endParaRPr kumimoji="0" lang="en-US" dirty="0"/>
          </a:p>
        </p:txBody>
      </p:sp>
      <p:sp>
        <p:nvSpPr>
          <p:cNvPr id="5" name="Date Placeholder 4"/>
          <p:cNvSpPr>
            <a:spLocks noGrp="1"/>
          </p:cNvSpPr>
          <p:nvPr>
            <p:ph type="dt" sz="half" idx="10"/>
          </p:nvPr>
        </p:nvSpPr>
        <p:spPr/>
        <p:txBody>
          <a:bodyPr/>
          <a:lstStyle>
            <a:lvl1pPr>
              <a:defRPr>
                <a:solidFill>
                  <a:schemeClr val="tx1"/>
                </a:solidFill>
              </a:defRPr>
            </a:lvl1pPr>
            <a:extLst/>
          </a:lstStyle>
          <a:p>
            <a:fld id="{EEE0AE3E-FD0F-4FE6-BFA1-4F15576FCBAE}" type="datetimeFigureOut">
              <a:rPr lang="en-US" smtClean="0">
                <a:solidFill>
                  <a:prstClr val="white"/>
                </a:solidFill>
              </a:rPr>
              <a:pPr/>
              <a:t>9/7/2011</a:t>
            </a:fld>
            <a:endParaRPr lang="en-US">
              <a:solidFill>
                <a:prstClr val="white"/>
              </a:solidFill>
            </a:endParaRPr>
          </a:p>
        </p:txBody>
      </p:sp>
      <p:sp>
        <p:nvSpPr>
          <p:cNvPr id="6" name="Footer Placeholder 5"/>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en-US">
              <a:solidFill>
                <a:prstClr val="white"/>
              </a:solidFill>
            </a:endParaRPr>
          </a:p>
        </p:txBody>
      </p:sp>
      <p:sp>
        <p:nvSpPr>
          <p:cNvPr id="7" name="Slide Number Placeholder 6"/>
          <p:cNvSpPr>
            <a:spLocks noGrp="1"/>
          </p:cNvSpPr>
          <p:nvPr>
            <p:ph type="sldNum" sz="quarter" idx="12"/>
          </p:nvPr>
        </p:nvSpPr>
        <p:spPr/>
        <p:txBody>
          <a:bodyPr/>
          <a:lstStyle>
            <a:lvl1pPr>
              <a:defRPr>
                <a:solidFill>
                  <a:schemeClr val="tx1"/>
                </a:solidFill>
              </a:defRPr>
            </a:lvl1pPr>
            <a:extLst/>
          </a:lstStyle>
          <a:p>
            <a:fld id="{937FFB2C-F741-437F-AC0E-08D74BF63FDA}" type="slidenum">
              <a:rPr lang="en-US" smtClean="0">
                <a:solidFill>
                  <a:prstClr val="white"/>
                </a:solidFill>
              </a:rPr>
              <a:pPr/>
              <a:t>‹#›</a:t>
            </a:fld>
            <a:endParaRPr lang="en-US">
              <a:solidFill>
                <a:prstClr val="white"/>
              </a:solidFill>
            </a:endParaRPr>
          </a:p>
        </p:txBody>
      </p:sp>
      <p:sp>
        <p:nvSpPr>
          <p:cNvPr id="2" name="Titl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en-US" smtClean="0"/>
              <a:t>Click to edit Master title style</a:t>
            </a:r>
            <a:endParaRPr kumimoji="0" lang="en-US"/>
          </a:p>
        </p:txBody>
      </p:sp>
      <p:sp>
        <p:nvSpPr>
          <p:cNvPr id="8" name="Freeform 7"/>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lang="en-US">
              <a:solidFill>
                <a:prstClr val="white"/>
              </a:solidFill>
            </a:endParaRPr>
          </a:p>
        </p:txBody>
      </p:sp>
      <p:sp>
        <p:nvSpPr>
          <p:cNvPr id="9" name="Freeform 8"/>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lang="en-US">
              <a:solidFill>
                <a:prstClr val="white"/>
              </a:solidFill>
            </a:endParaRPr>
          </a:p>
        </p:txBody>
      </p:sp>
      <p:sp>
        <p:nvSpPr>
          <p:cNvPr id="10" name="Right Triangle 9"/>
          <p:cNvSpPr>
            <a:spLocks/>
          </p:cNvSpPr>
          <p:nvPr/>
        </p:nvSpPr>
        <p:spPr bwMode="auto">
          <a:xfrm>
            <a:off x="-6042" y="5791253"/>
            <a:ext cx="3402314" cy="1080868"/>
          </a:xfrm>
          <a:prstGeom prst="rtTriangle">
            <a:avLst/>
          </a:pr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a:endParaRPr lang="en-US">
              <a:solidFill>
                <a:prstClr val="white"/>
              </a:solidFill>
            </a:endParaRPr>
          </a:p>
        </p:txBody>
      </p:sp>
      <p:cxnSp>
        <p:nvCxnSpPr>
          <p:cNvPr id="11" name="Straight Connector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Chevron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endParaRPr lang="en-US">
              <a:solidFill>
                <a:prstClr val="white"/>
              </a:solidFill>
            </a:endParaRPr>
          </a:p>
        </p:txBody>
      </p:sp>
      <p:sp>
        <p:nvSpPr>
          <p:cNvPr id="13" name="Chevron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endParaRPr lang="en-US">
              <a:solidFill>
                <a:prstClr val="white"/>
              </a:solidFill>
            </a:endParaRPr>
          </a:p>
        </p:txBody>
      </p:sp>
    </p:spTree>
    <p:extLst>
      <p:ext uri="{BB962C8B-B14F-4D97-AF65-F5344CB8AC3E}">
        <p14:creationId xmlns:p14="http://schemas.microsoft.com/office/powerpoint/2010/main" val="40095835"/>
      </p:ext>
    </p:extLst>
  </p:cSld>
  <p:clrMapOvr>
    <a:overrideClrMapping bg1="dk1" tx1="lt1" bg2="dk2" tx2="lt2" accent1="accent1" accent2="accent2" accent3="accent3" accent4="accent4" accent5="accent5" accent6="accent6" hlink="hlink" folHlink="folHlink"/>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1481329"/>
            <a:ext cx="8229600" cy="4386071"/>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EEE0AE3E-FD0F-4FE6-BFA1-4F15576FCBAE}" type="datetimeFigureOut">
              <a:rPr lang="en-US" smtClean="0">
                <a:solidFill>
                  <a:srgbClr val="063C64"/>
                </a:solidFill>
              </a:rPr>
              <a:pPr/>
              <a:t>9/7/2011</a:t>
            </a:fld>
            <a:endParaRPr lang="en-US">
              <a:solidFill>
                <a:srgbClr val="063C64"/>
              </a:solidFill>
            </a:endParaRPr>
          </a:p>
        </p:txBody>
      </p:sp>
      <p:sp>
        <p:nvSpPr>
          <p:cNvPr id="5" name="Footer Placeholder 4"/>
          <p:cNvSpPr>
            <a:spLocks noGrp="1"/>
          </p:cNvSpPr>
          <p:nvPr>
            <p:ph type="ftr" sz="quarter" idx="11"/>
          </p:nvPr>
        </p:nvSpPr>
        <p:spPr/>
        <p:txBody>
          <a:bodyPr/>
          <a:lstStyle>
            <a:extLst/>
          </a:lstStyle>
          <a:p>
            <a:endParaRPr lang="en-US">
              <a:solidFill>
                <a:srgbClr val="063C64"/>
              </a:solidFill>
            </a:endParaRPr>
          </a:p>
        </p:txBody>
      </p:sp>
      <p:sp>
        <p:nvSpPr>
          <p:cNvPr id="6" name="Slide Number Placeholder 5"/>
          <p:cNvSpPr>
            <a:spLocks noGrp="1"/>
          </p:cNvSpPr>
          <p:nvPr>
            <p:ph type="sldNum" sz="quarter" idx="12"/>
          </p:nvPr>
        </p:nvSpPr>
        <p:spPr/>
        <p:txBody>
          <a:bodyPr/>
          <a:lstStyle>
            <a:extLst/>
          </a:lstStyle>
          <a:p>
            <a:fld id="{937FFB2C-F741-437F-AC0E-08D74BF63FDA}" type="slidenum">
              <a:rPr lang="en-US" smtClean="0">
                <a:solidFill>
                  <a:srgbClr val="063C64"/>
                </a:solidFill>
              </a:rPr>
              <a:pPr/>
              <a:t>‹#›</a:t>
            </a:fld>
            <a:endParaRPr lang="en-US">
              <a:solidFill>
                <a:srgbClr val="063C64"/>
              </a:solidFill>
            </a:endParaRPr>
          </a:p>
        </p:txBody>
      </p:sp>
    </p:spTree>
    <p:extLst>
      <p:ext uri="{BB962C8B-B14F-4D97-AF65-F5344CB8AC3E}">
        <p14:creationId xmlns:p14="http://schemas.microsoft.com/office/powerpoint/2010/main" val="117476133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4013" y="274640"/>
            <a:ext cx="1777470" cy="5592761"/>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41"/>
            <a:ext cx="6324600" cy="5592760"/>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EEE0AE3E-FD0F-4FE6-BFA1-4F15576FCBAE}" type="datetimeFigureOut">
              <a:rPr lang="en-US" smtClean="0">
                <a:solidFill>
                  <a:srgbClr val="063C64"/>
                </a:solidFill>
              </a:rPr>
              <a:pPr/>
              <a:t>9/7/2011</a:t>
            </a:fld>
            <a:endParaRPr lang="en-US">
              <a:solidFill>
                <a:srgbClr val="063C64"/>
              </a:solidFill>
            </a:endParaRPr>
          </a:p>
        </p:txBody>
      </p:sp>
      <p:sp>
        <p:nvSpPr>
          <p:cNvPr id="5" name="Footer Placeholder 4"/>
          <p:cNvSpPr>
            <a:spLocks noGrp="1"/>
          </p:cNvSpPr>
          <p:nvPr>
            <p:ph type="ftr" sz="quarter" idx="11"/>
          </p:nvPr>
        </p:nvSpPr>
        <p:spPr/>
        <p:txBody>
          <a:bodyPr/>
          <a:lstStyle>
            <a:extLst/>
          </a:lstStyle>
          <a:p>
            <a:endParaRPr lang="en-US">
              <a:solidFill>
                <a:srgbClr val="063C64"/>
              </a:solidFill>
            </a:endParaRPr>
          </a:p>
        </p:txBody>
      </p:sp>
      <p:sp>
        <p:nvSpPr>
          <p:cNvPr id="6" name="Slide Number Placeholder 5"/>
          <p:cNvSpPr>
            <a:spLocks noGrp="1"/>
          </p:cNvSpPr>
          <p:nvPr>
            <p:ph type="sldNum" sz="quarter" idx="12"/>
          </p:nvPr>
        </p:nvSpPr>
        <p:spPr/>
        <p:txBody>
          <a:bodyPr/>
          <a:lstStyle>
            <a:extLst/>
          </a:lstStyle>
          <a:p>
            <a:fld id="{937FFB2C-F741-437F-AC0E-08D74BF63FDA}" type="slidenum">
              <a:rPr lang="en-US" smtClean="0">
                <a:solidFill>
                  <a:srgbClr val="063C64"/>
                </a:solidFill>
              </a:rPr>
              <a:pPr/>
              <a:t>‹#›</a:t>
            </a:fld>
            <a:endParaRPr lang="en-US">
              <a:solidFill>
                <a:srgbClr val="063C64"/>
              </a:solidFill>
            </a:endParaRPr>
          </a:p>
        </p:txBody>
      </p:sp>
    </p:spTree>
    <p:extLst>
      <p:ext uri="{BB962C8B-B14F-4D97-AF65-F5344CB8AC3E}">
        <p14:creationId xmlns:p14="http://schemas.microsoft.com/office/powerpoint/2010/main" val="76177255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F855E8F4-35DE-4DF9-A861-9E7655A1E171}" type="datetimeFigureOut">
              <a:rPr lang="en-US" smtClean="0"/>
              <a:t>9/7/2011</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8D98C6E7-D569-4615-AFE7-913462076E84}" type="slidenum">
              <a:rPr lang="en-US" smtClean="0"/>
              <a:t>‹#›</a:t>
            </a:fld>
            <a:endParaRPr lang="en-US"/>
          </a:p>
        </p:txBody>
      </p:sp>
      <p:sp>
        <p:nvSpPr>
          <p:cNvPr id="7" name="Chevron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8" name="Chevron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F855E8F4-35DE-4DF9-A861-9E7655A1E171}" type="datetimeFigureOut">
              <a:rPr lang="en-US" smtClean="0"/>
              <a:t>9/7/2011</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8D98C6E7-D569-4615-AFE7-913462076E84}" type="slidenum">
              <a:rPr lang="en-US" smtClean="0"/>
              <a:t>‹#›</a:t>
            </a:fld>
            <a:endParaRPr lang="en-US"/>
          </a:p>
        </p:txBody>
      </p:sp>
      <p:sp>
        <p:nvSpPr>
          <p:cNvPr id="8" name="Title 7"/>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F855E8F4-35DE-4DF9-A861-9E7655A1E171}" type="datetimeFigureOut">
              <a:rPr lang="en-US" smtClean="0"/>
              <a:t>9/7/2011</a:t>
            </a:fld>
            <a:endParaRPr lang="en-US"/>
          </a:p>
        </p:txBody>
      </p:sp>
      <p:sp>
        <p:nvSpPr>
          <p:cNvPr id="8" name="Footer Placeholder 7"/>
          <p:cNvSpPr>
            <a:spLocks noGrp="1"/>
          </p:cNvSpPr>
          <p:nvPr>
            <p:ph type="ftr" sz="quarter" idx="11"/>
          </p:nvPr>
        </p:nvSpPr>
        <p:spPr/>
        <p:txBody>
          <a:bodyPr/>
          <a:lstStyle>
            <a:extLst/>
          </a:lstStyle>
          <a:p>
            <a:endParaRPr lang="en-US"/>
          </a:p>
        </p:txBody>
      </p:sp>
      <p:sp>
        <p:nvSpPr>
          <p:cNvPr id="9" name="Slide Number Placeholder 8"/>
          <p:cNvSpPr>
            <a:spLocks noGrp="1"/>
          </p:cNvSpPr>
          <p:nvPr>
            <p:ph type="sldNum" sz="quarter" idx="12"/>
          </p:nvPr>
        </p:nvSpPr>
        <p:spPr/>
        <p:txBody>
          <a:bodyPr/>
          <a:lstStyle>
            <a:extLst/>
          </a:lstStyle>
          <a:p>
            <a:fld id="{8D98C6E7-D569-4615-AFE7-913462076E84}" type="slidenum">
              <a:rPr lang="en-US" smtClean="0"/>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extLst/>
          </a:lstStyle>
          <a:p>
            <a:fld id="{F855E8F4-35DE-4DF9-A861-9E7655A1E171}" type="datetimeFigureOut">
              <a:rPr lang="en-US" smtClean="0"/>
              <a:t>9/7/2011</a:t>
            </a:fld>
            <a:endParaRPr lang="en-US"/>
          </a:p>
        </p:txBody>
      </p:sp>
      <p:sp>
        <p:nvSpPr>
          <p:cNvPr id="4" name="Footer Placeholder 3"/>
          <p:cNvSpPr>
            <a:spLocks noGrp="1"/>
          </p:cNvSpPr>
          <p:nvPr>
            <p:ph type="ftr" sz="quarter" idx="11"/>
          </p:nvPr>
        </p:nvSpPr>
        <p:spPr/>
        <p:txBody>
          <a:bodyPr/>
          <a:lstStyle>
            <a:extLst/>
          </a:lstStyle>
          <a:p>
            <a:endParaRPr lang="en-US"/>
          </a:p>
        </p:txBody>
      </p:sp>
      <p:sp>
        <p:nvSpPr>
          <p:cNvPr id="5" name="Slide Number Placeholder 4"/>
          <p:cNvSpPr>
            <a:spLocks noGrp="1"/>
          </p:cNvSpPr>
          <p:nvPr>
            <p:ph type="sldNum" sz="quarter" idx="12"/>
          </p:nvPr>
        </p:nvSpPr>
        <p:spPr/>
        <p:txBody>
          <a:bodyPr/>
          <a:lstStyle>
            <a:extLst/>
          </a:lstStyle>
          <a:p>
            <a:fld id="{8D98C6E7-D569-4615-AFE7-913462076E84}" type="slidenum">
              <a:rPr lang="en-US" smtClean="0"/>
              <a:t>‹#›</a:t>
            </a:fld>
            <a:endParaRPr lang="en-US"/>
          </a:p>
        </p:txBody>
      </p:sp>
      <p:sp>
        <p:nvSpPr>
          <p:cNvPr id="6" name="Title 5"/>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extLst/>
          </a:lstStyle>
          <a:p>
            <a:fld id="{F855E8F4-35DE-4DF9-A861-9E7655A1E171}" type="datetimeFigureOut">
              <a:rPr lang="en-US" smtClean="0"/>
              <a:t>9/7/2011</a:t>
            </a:fld>
            <a:endParaRPr lang="en-US"/>
          </a:p>
        </p:txBody>
      </p:sp>
      <p:sp>
        <p:nvSpPr>
          <p:cNvPr id="3" name="Footer Placeholder 2"/>
          <p:cNvSpPr>
            <a:spLocks noGrp="1"/>
          </p:cNvSpPr>
          <p:nvPr>
            <p:ph type="ftr" sz="quarter" idx="11"/>
          </p:nvPr>
        </p:nvSpPr>
        <p:spPr/>
        <p:txBody>
          <a:bodyPr/>
          <a:lstStyle>
            <a:extLst/>
          </a:lstStyle>
          <a:p>
            <a:endParaRPr lang="en-US"/>
          </a:p>
        </p:txBody>
      </p:sp>
      <p:sp>
        <p:nvSpPr>
          <p:cNvPr id="4" name="Slide Number Placeholder 3"/>
          <p:cNvSpPr>
            <a:spLocks noGrp="1"/>
          </p:cNvSpPr>
          <p:nvPr>
            <p:ph type="sldNum" sz="quarter" idx="12"/>
          </p:nvPr>
        </p:nvSpPr>
        <p:spPr/>
        <p:txBody>
          <a:bodyPr/>
          <a:lstStyle>
            <a:extLst/>
          </a:lstStyle>
          <a:p>
            <a:fld id="{8D98C6E7-D569-4615-AFE7-913462076E84}"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a:xfrm>
            <a:off x="6727032" y="6407944"/>
            <a:ext cx="1920240" cy="365760"/>
          </a:xfrm>
        </p:spPr>
        <p:txBody>
          <a:bodyPr/>
          <a:lstStyle>
            <a:extLst/>
          </a:lstStyle>
          <a:p>
            <a:fld id="{F855E8F4-35DE-4DF9-A861-9E7655A1E171}" type="datetimeFigureOut">
              <a:rPr lang="en-US" smtClean="0"/>
              <a:t>9/7/2011</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8D98C6E7-D569-4615-AFE7-913462076E84}" type="slidenum">
              <a:rPr lang="en-US" smtClean="0"/>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en-US" smtClean="0"/>
              <a:t>Click icon to add picture</a:t>
            </a:r>
            <a:endParaRPr kumimoji="0" lang="en-US" dirty="0"/>
          </a:p>
        </p:txBody>
      </p:sp>
      <p:sp>
        <p:nvSpPr>
          <p:cNvPr id="5" name="Date Placeholder 4"/>
          <p:cNvSpPr>
            <a:spLocks noGrp="1"/>
          </p:cNvSpPr>
          <p:nvPr>
            <p:ph type="dt" sz="half" idx="10"/>
          </p:nvPr>
        </p:nvSpPr>
        <p:spPr/>
        <p:txBody>
          <a:bodyPr/>
          <a:lstStyle>
            <a:lvl1pPr>
              <a:defRPr>
                <a:solidFill>
                  <a:schemeClr val="tx1"/>
                </a:solidFill>
              </a:defRPr>
            </a:lvl1pPr>
            <a:extLst/>
          </a:lstStyle>
          <a:p>
            <a:fld id="{F855E8F4-35DE-4DF9-A861-9E7655A1E171}" type="datetimeFigureOut">
              <a:rPr lang="en-US" smtClean="0"/>
              <a:t>9/7/2011</a:t>
            </a:fld>
            <a:endParaRPr lang="en-US"/>
          </a:p>
        </p:txBody>
      </p:sp>
      <p:sp>
        <p:nvSpPr>
          <p:cNvPr id="6" name="Footer Placeholder 5"/>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en-US"/>
          </a:p>
        </p:txBody>
      </p:sp>
      <p:sp>
        <p:nvSpPr>
          <p:cNvPr id="7" name="Slide Number Placeholder 6"/>
          <p:cNvSpPr>
            <a:spLocks noGrp="1"/>
          </p:cNvSpPr>
          <p:nvPr>
            <p:ph type="sldNum" sz="quarter" idx="12"/>
          </p:nvPr>
        </p:nvSpPr>
        <p:spPr/>
        <p:txBody>
          <a:bodyPr/>
          <a:lstStyle>
            <a:lvl1pPr>
              <a:defRPr>
                <a:solidFill>
                  <a:schemeClr val="tx1"/>
                </a:solidFill>
              </a:defRPr>
            </a:lvl1pPr>
            <a:extLst/>
          </a:lstStyle>
          <a:p>
            <a:fld id="{8D98C6E7-D569-4615-AFE7-913462076E84}" type="slidenum">
              <a:rPr lang="en-US" smtClean="0"/>
              <a:t>‹#›</a:t>
            </a:fld>
            <a:endParaRPr lang="en-US"/>
          </a:p>
        </p:txBody>
      </p:sp>
      <p:sp>
        <p:nvSpPr>
          <p:cNvPr id="2" name="Titl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en-US" smtClean="0"/>
              <a:t>Click to edit Master title style</a:t>
            </a:r>
            <a:endParaRPr kumimoji="0" lang="en-US"/>
          </a:p>
        </p:txBody>
      </p:sp>
      <p:sp>
        <p:nvSpPr>
          <p:cNvPr id="8" name="Freeform 7"/>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9" name="Freeform 8"/>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0" name="Right Triangle 9"/>
          <p:cNvSpPr>
            <a:spLocks/>
          </p:cNvSpPr>
          <p:nvPr/>
        </p:nvSpPr>
        <p:spPr bwMode="auto">
          <a:xfrm>
            <a:off x="-6042" y="5791253"/>
            <a:ext cx="3402314" cy="1080868"/>
          </a:xfrm>
          <a:prstGeom prst="rtTriangle">
            <a:avLst/>
          </a:pr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1" name="Straight Connector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Chevron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13" name="Chevron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4">
            <a:lumMod val="40000"/>
            <a:lumOff val="60000"/>
          </a:schemeClr>
        </a:solidFill>
        <a:effectLst/>
      </p:bgPr>
    </p:bg>
    <p:spTree>
      <p:nvGrpSpPr>
        <p:cNvPr id="1" name=""/>
        <p:cNvGrpSpPr/>
        <p:nvPr/>
      </p:nvGrpSpPr>
      <p:grpSpPr>
        <a:xfrm>
          <a:off x="0" y="0"/>
          <a:ext cx="0" cy="0"/>
          <a:chOff x="0" y="0"/>
          <a:chExt cx="0" cy="0"/>
        </a:xfrm>
      </p:grpSpPr>
      <p:sp>
        <p:nvSpPr>
          <p:cNvPr id="13" name="Freeform 12"/>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Freeform 11"/>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4" name="Right Triangle 13"/>
          <p:cNvSpPr>
            <a:spLocks/>
          </p:cNvSpPr>
          <p:nvPr/>
        </p:nvSpPr>
        <p:spPr bwMode="auto">
          <a:xfrm>
            <a:off x="-6042" y="5791253"/>
            <a:ext cx="3402314" cy="1080868"/>
          </a:xfrm>
          <a:prstGeom prst="rtTriangle">
            <a:avLst/>
          </a:prstGeom>
          <a:blipFill>
            <a:blip r:embed="rId13"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5" name="Straight Connector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F855E8F4-35DE-4DF9-A861-9E7655A1E171}" type="datetimeFigureOut">
              <a:rPr lang="en-US" smtClean="0"/>
              <a:t>9/7/2011</a:t>
            </a:fld>
            <a:endParaRPr lang="en-US"/>
          </a:p>
        </p:txBody>
      </p:sp>
      <p:sp>
        <p:nvSpPr>
          <p:cNvPr id="22" name="Footer Placeholder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en-US"/>
          </a:p>
        </p:txBody>
      </p:sp>
      <p:sp>
        <p:nvSpPr>
          <p:cNvPr id="18" name="Slide Number Placeholder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8D98C6E7-D569-4615-AFE7-913462076E84}"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accent4">
            <a:lumMod val="40000"/>
            <a:lumOff val="60000"/>
          </a:schemeClr>
        </a:solidFill>
        <a:effectLst/>
      </p:bgPr>
    </p:bg>
    <p:spTree>
      <p:nvGrpSpPr>
        <p:cNvPr id="1" name=""/>
        <p:cNvGrpSpPr/>
        <p:nvPr/>
      </p:nvGrpSpPr>
      <p:grpSpPr>
        <a:xfrm>
          <a:off x="0" y="0"/>
          <a:ext cx="0" cy="0"/>
          <a:chOff x="0" y="0"/>
          <a:chExt cx="0" cy="0"/>
        </a:xfrm>
      </p:grpSpPr>
      <p:sp>
        <p:nvSpPr>
          <p:cNvPr id="13" name="Freeform 12"/>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lang="en-US">
              <a:solidFill>
                <a:srgbClr val="063C64"/>
              </a:solidFill>
            </a:endParaRPr>
          </a:p>
        </p:txBody>
      </p:sp>
      <p:sp>
        <p:nvSpPr>
          <p:cNvPr id="12" name="Freeform 11"/>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lang="en-US">
              <a:solidFill>
                <a:srgbClr val="063C64"/>
              </a:solidFill>
            </a:endParaRPr>
          </a:p>
        </p:txBody>
      </p:sp>
      <p:sp>
        <p:nvSpPr>
          <p:cNvPr id="14" name="Right Triangle 13"/>
          <p:cNvSpPr>
            <a:spLocks/>
          </p:cNvSpPr>
          <p:nvPr/>
        </p:nvSpPr>
        <p:spPr bwMode="auto">
          <a:xfrm>
            <a:off x="-6042" y="5791253"/>
            <a:ext cx="3402314" cy="1080868"/>
          </a:xfrm>
          <a:prstGeom prst="rtTriangle">
            <a:avLst/>
          </a:prstGeom>
          <a:blipFill>
            <a:blip r:embed="rId13"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a:endParaRPr lang="en-US">
              <a:solidFill>
                <a:prstClr val="white"/>
              </a:solidFill>
            </a:endParaRPr>
          </a:p>
        </p:txBody>
      </p:sp>
      <p:cxnSp>
        <p:nvCxnSpPr>
          <p:cNvPr id="15" name="Straight Connector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EEE0AE3E-FD0F-4FE6-BFA1-4F15576FCBAE}" type="datetimeFigureOut">
              <a:rPr lang="en-US" smtClean="0">
                <a:solidFill>
                  <a:srgbClr val="063C64"/>
                </a:solidFill>
              </a:rPr>
              <a:pPr/>
              <a:t>9/7/2011</a:t>
            </a:fld>
            <a:endParaRPr lang="en-US">
              <a:solidFill>
                <a:srgbClr val="063C64"/>
              </a:solidFill>
            </a:endParaRPr>
          </a:p>
        </p:txBody>
      </p:sp>
      <p:sp>
        <p:nvSpPr>
          <p:cNvPr id="22" name="Footer Placeholder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en-US">
              <a:solidFill>
                <a:srgbClr val="063C64"/>
              </a:solidFill>
            </a:endParaRPr>
          </a:p>
        </p:txBody>
      </p:sp>
      <p:sp>
        <p:nvSpPr>
          <p:cNvPr id="18" name="Slide Number Placeholder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937FFB2C-F741-437F-AC0E-08D74BF63FDA}" type="slidenum">
              <a:rPr lang="en-US" smtClean="0">
                <a:solidFill>
                  <a:srgbClr val="063C64"/>
                </a:solidFill>
              </a:rPr>
              <a:pPr/>
              <a:t>‹#›</a:t>
            </a:fld>
            <a:endParaRPr lang="en-US">
              <a:solidFill>
                <a:srgbClr val="063C64"/>
              </a:solidFill>
            </a:endParaRPr>
          </a:p>
        </p:txBody>
      </p:sp>
    </p:spTree>
    <p:extLst>
      <p:ext uri="{BB962C8B-B14F-4D97-AF65-F5344CB8AC3E}">
        <p14:creationId xmlns:p14="http://schemas.microsoft.com/office/powerpoint/2010/main" val="3704112761"/>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audio" Target="../media/audio1.wav"/><Relationship Id="rId5" Type="http://schemas.openxmlformats.org/officeDocument/2006/relationships/image" Target="../media/image3.png"/><Relationship Id="rId4" Type="http://schemas.openxmlformats.org/officeDocument/2006/relationships/image" Target="../media/image2.wmf"/></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audio10.wav"/><Relationship Id="rId1" Type="http://schemas.openxmlformats.org/officeDocument/2006/relationships/tags" Target="../tags/tag1.xml"/><Relationship Id="rId5" Type="http://schemas.openxmlformats.org/officeDocument/2006/relationships/image" Target="../media/image3.png"/><Relationship Id="rId4"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audio" Target="../media/audio11.wav"/><Relationship Id="rId4" Type="http://schemas.openxmlformats.org/officeDocument/2006/relationships/image" Target="../media/image3.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audio" Target="../media/audio12.wav"/><Relationship Id="rId4" Type="http://schemas.openxmlformats.org/officeDocument/2006/relationships/image" Target="../media/image3.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3.xml"/><Relationship Id="rId1" Type="http://schemas.openxmlformats.org/officeDocument/2006/relationships/audio" Target="../media/audio13.wav"/><Relationship Id="rId4" Type="http://schemas.openxmlformats.org/officeDocument/2006/relationships/image" Target="../media/image3.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3.xml"/><Relationship Id="rId1" Type="http://schemas.openxmlformats.org/officeDocument/2006/relationships/audio" Target="../media/audio14.wav"/><Relationship Id="rId5" Type="http://schemas.openxmlformats.org/officeDocument/2006/relationships/image" Target="../media/image3.png"/><Relationship Id="rId4" Type="http://schemas.openxmlformats.org/officeDocument/2006/relationships/image" Target="../media/image7.wmf"/></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3.xml"/><Relationship Id="rId1" Type="http://schemas.openxmlformats.org/officeDocument/2006/relationships/audio" Target="../media/audio15.wav"/><Relationship Id="rId4" Type="http://schemas.openxmlformats.org/officeDocument/2006/relationships/image" Target="../media/image3.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3.xml"/><Relationship Id="rId1" Type="http://schemas.openxmlformats.org/officeDocument/2006/relationships/audio" Target="../media/audio16.wav"/><Relationship Id="rId4" Type="http://schemas.openxmlformats.org/officeDocument/2006/relationships/image" Target="../media/image3.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13.xml"/><Relationship Id="rId1" Type="http://schemas.openxmlformats.org/officeDocument/2006/relationships/audio" Target="../media/audio17.wav"/><Relationship Id="rId4" Type="http://schemas.openxmlformats.org/officeDocument/2006/relationships/image" Target="../media/image3.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5.xml"/><Relationship Id="rId1" Type="http://schemas.openxmlformats.org/officeDocument/2006/relationships/audio" Target="../media/audio18.wav"/><Relationship Id="rId4" Type="http://schemas.openxmlformats.org/officeDocument/2006/relationships/image" Target="../media/image3.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3.xml"/><Relationship Id="rId1" Type="http://schemas.openxmlformats.org/officeDocument/2006/relationships/audio" Target="../media/audio19.wav"/><Relationship Id="rId5" Type="http://schemas.openxmlformats.org/officeDocument/2006/relationships/image" Target="../media/image3.png"/><Relationship Id="rId4" Type="http://schemas.openxmlformats.org/officeDocument/2006/relationships/image" Target="../media/image8.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audio" Target="../media/audio2.wav"/><Relationship Id="rId6" Type="http://schemas.openxmlformats.org/officeDocument/2006/relationships/image" Target="../media/image3.png"/><Relationship Id="rId5" Type="http://schemas.openxmlformats.org/officeDocument/2006/relationships/image" Target="../media/image5.wmf"/><Relationship Id="rId4" Type="http://schemas.openxmlformats.org/officeDocument/2006/relationships/image" Target="../media/image4.wmf"/></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7.xml"/><Relationship Id="rId1" Type="http://schemas.openxmlformats.org/officeDocument/2006/relationships/audio" Target="../media/audio20.wav"/><Relationship Id="rId6" Type="http://schemas.openxmlformats.org/officeDocument/2006/relationships/image" Target="../media/image3.png"/><Relationship Id="rId5" Type="http://schemas.openxmlformats.org/officeDocument/2006/relationships/hyperlink" Target="http://www.ed.bmc.org/sbirt/cases.php" TargetMode="External"/><Relationship Id="rId4" Type="http://schemas.openxmlformats.org/officeDocument/2006/relationships/hyperlink" Target="http://www.niaaa.nih.gov/Publications/EducationTrainingMaterials/VideoCases.htm" TargetMode="Externa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15.xml"/><Relationship Id="rId1" Type="http://schemas.openxmlformats.org/officeDocument/2006/relationships/audio" Target="../media/audio21.wav"/><Relationship Id="rId4" Type="http://schemas.openxmlformats.org/officeDocument/2006/relationships/image" Target="../media/image3.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5.xml"/><Relationship Id="rId1" Type="http://schemas.openxmlformats.org/officeDocument/2006/relationships/audio" Target="../media/audio22.wav"/><Relationship Id="rId4" Type="http://schemas.openxmlformats.org/officeDocument/2006/relationships/image" Target="../media/image3.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13.xml"/><Relationship Id="rId1" Type="http://schemas.openxmlformats.org/officeDocument/2006/relationships/audio" Target="../media/audio23.wav"/><Relationship Id="rId4" Type="http://schemas.openxmlformats.org/officeDocument/2006/relationships/image" Target="../media/image3.pn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13.xml"/><Relationship Id="rId1" Type="http://schemas.openxmlformats.org/officeDocument/2006/relationships/audio" Target="../media/audio24.wav"/><Relationship Id="rId4" Type="http://schemas.openxmlformats.org/officeDocument/2006/relationships/image" Target="../media/image3.pn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13.xml"/><Relationship Id="rId1" Type="http://schemas.openxmlformats.org/officeDocument/2006/relationships/audio" Target="../media/audio25.wav"/><Relationship Id="rId5" Type="http://schemas.openxmlformats.org/officeDocument/2006/relationships/image" Target="../media/image3.png"/><Relationship Id="rId4" Type="http://schemas.openxmlformats.org/officeDocument/2006/relationships/image" Target="../media/image9.wmf"/></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audio" Target="../media/audio26.wav"/><Relationship Id="rId1" Type="http://schemas.openxmlformats.org/officeDocument/2006/relationships/tags" Target="../tags/tag2.xml"/><Relationship Id="rId5" Type="http://schemas.openxmlformats.org/officeDocument/2006/relationships/image" Target="../media/image3.png"/><Relationship Id="rId4"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audio" Target="../media/audio27.wav"/><Relationship Id="rId1" Type="http://schemas.openxmlformats.org/officeDocument/2006/relationships/tags" Target="../tags/tag3.xml"/><Relationship Id="rId6" Type="http://schemas.openxmlformats.org/officeDocument/2006/relationships/image" Target="../media/image3.png"/><Relationship Id="rId5" Type="http://schemas.openxmlformats.org/officeDocument/2006/relationships/image" Target="../media/image10.wmf"/><Relationship Id="rId4"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8" Type="http://schemas.openxmlformats.org/officeDocument/2006/relationships/hyperlink" Target="http://acepeduication.org/sbi" TargetMode="External"/><Relationship Id="rId13" Type="http://schemas.openxmlformats.org/officeDocument/2006/relationships/image" Target="../media/image3.png"/><Relationship Id="rId3" Type="http://schemas.openxmlformats.org/officeDocument/2006/relationships/notesSlide" Target="../notesSlides/notesSlide28.xml"/><Relationship Id="rId7" Type="http://schemas.openxmlformats.org/officeDocument/2006/relationships/hyperlink" Target="http://www.niaaa.nih.gov/Publications/EducationTrainingMaterials/guide.htm" TargetMode="External"/><Relationship Id="rId12" Type="http://schemas.openxmlformats.org/officeDocument/2006/relationships/hyperlink" Target="http://mayatech.com/cti/sbitrain07/include/SBIRT_COT_Guide.pdf" TargetMode="External"/><Relationship Id="rId2" Type="http://schemas.openxmlformats.org/officeDocument/2006/relationships/slideLayout" Target="../slideLayouts/slideLayout13.xml"/><Relationship Id="rId1" Type="http://schemas.openxmlformats.org/officeDocument/2006/relationships/audio" Target="../media/audio28.wav"/><Relationship Id="rId6" Type="http://schemas.openxmlformats.org/officeDocument/2006/relationships/hyperlink" Target="http://www.motivationalinterview.org/" TargetMode="External"/><Relationship Id="rId11" Type="http://schemas.openxmlformats.org/officeDocument/2006/relationships/hyperlink" Target="http://www.acog.org/departments/healthIssues/FASDToolKit.pdf" TargetMode="External"/><Relationship Id="rId5" Type="http://schemas.openxmlformats.org/officeDocument/2006/relationships/hyperlink" Target="http://sbirt.samhsa.gov/" TargetMode="External"/><Relationship Id="rId10" Type="http://schemas.openxmlformats.org/officeDocument/2006/relationships/hyperlink" Target="http://dln.uvm.edu/webbi/index.html" TargetMode="External"/><Relationship Id="rId4" Type="http://schemas.openxmlformats.org/officeDocument/2006/relationships/hyperlink" Target="http://www.ireta.org/sbirt" TargetMode="External"/><Relationship Id="rId9" Type="http://schemas.openxmlformats.org/officeDocument/2006/relationships/hyperlink" Target="http://www.bu.edu/act/mdalcoholtraining/" TargetMode="Externa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12.xml"/><Relationship Id="rId1" Type="http://schemas.openxmlformats.org/officeDocument/2006/relationships/audio" Target="../media/audio29.wav"/><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audio" Target="../media/audio3.wav"/><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notesSlide" Target="../notesSlides/notesSlide4.xml"/><Relationship Id="rId7" Type="http://schemas.openxmlformats.org/officeDocument/2006/relationships/diagramColors" Target="../diagrams/colors1.xml"/><Relationship Id="rId2" Type="http://schemas.openxmlformats.org/officeDocument/2006/relationships/slideLayout" Target="../slideLayouts/slideLayout2.xml"/><Relationship Id="rId1" Type="http://schemas.openxmlformats.org/officeDocument/2006/relationships/audio" Target="../media/audio4.wav"/><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 Id="rId9"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7.xml"/><Relationship Id="rId1" Type="http://schemas.openxmlformats.org/officeDocument/2006/relationships/audio" Target="../media/audio5.wav"/><Relationship Id="rId5" Type="http://schemas.openxmlformats.org/officeDocument/2006/relationships/image" Target="../media/image3.png"/><Relationship Id="rId4" Type="http://schemas.openxmlformats.org/officeDocument/2006/relationships/image" Target="../media/image6.jpe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4.xml"/><Relationship Id="rId1" Type="http://schemas.openxmlformats.org/officeDocument/2006/relationships/audio" Target="../media/audio6.wav"/><Relationship Id="rId5" Type="http://schemas.openxmlformats.org/officeDocument/2006/relationships/comments" Target="../comments/comment1.xml"/><Relationship Id="rId4"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audio" Target="../media/audio7.wav"/><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xml"/><Relationship Id="rId1" Type="http://schemas.openxmlformats.org/officeDocument/2006/relationships/audio" Target="../media/audio8.wav"/><Relationship Id="rId4" Type="http://schemas.openxmlformats.org/officeDocument/2006/relationships/image" Target="../media/image3.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audio" Target="../media/audio9.wav"/><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7" name="Rectangle 3"/>
          <p:cNvSpPr>
            <a:spLocks noGrp="1" noChangeArrowheads="1"/>
          </p:cNvSpPr>
          <p:nvPr>
            <p:ph idx="1"/>
          </p:nvPr>
        </p:nvSpPr>
        <p:spPr/>
        <p:txBody>
          <a:bodyPr/>
          <a:lstStyle/>
          <a:p>
            <a:pPr eaLnBrk="1" hangingPunct="1">
              <a:defRPr/>
            </a:pPr>
            <a:r>
              <a:rPr lang="en-US" sz="2400" dirty="0" smtClean="0"/>
              <a:t>3 to 5 minutes</a:t>
            </a:r>
          </a:p>
          <a:p>
            <a:pPr eaLnBrk="1" hangingPunct="1">
              <a:defRPr/>
            </a:pPr>
            <a:endParaRPr lang="en-US" sz="2400" dirty="0" smtClean="0"/>
          </a:p>
          <a:p>
            <a:pPr eaLnBrk="1" hangingPunct="1">
              <a:defRPr/>
            </a:pPr>
            <a:r>
              <a:rPr lang="en-US" sz="2400" dirty="0" smtClean="0"/>
              <a:t>Provides education about current use and potential risks of current use pattern</a:t>
            </a:r>
          </a:p>
          <a:p>
            <a:pPr eaLnBrk="1" hangingPunct="1">
              <a:defRPr/>
            </a:pPr>
            <a:endParaRPr lang="en-US" sz="2400" dirty="0" smtClean="0"/>
          </a:p>
          <a:p>
            <a:pPr eaLnBrk="1" hangingPunct="1">
              <a:defRPr/>
            </a:pPr>
            <a:r>
              <a:rPr lang="en-US" sz="2400" dirty="0" smtClean="0"/>
              <a:t>Health education approach</a:t>
            </a:r>
          </a:p>
          <a:p>
            <a:pPr eaLnBrk="1" hangingPunct="1">
              <a:defRPr/>
            </a:pPr>
            <a:endParaRPr lang="en-US" sz="2400" dirty="0" smtClean="0"/>
          </a:p>
          <a:p>
            <a:pPr eaLnBrk="1" hangingPunct="1">
              <a:defRPr/>
            </a:pPr>
            <a:r>
              <a:rPr lang="en-US" sz="2400" dirty="0" smtClean="0"/>
              <a:t>Matches patient’s stage of </a:t>
            </a:r>
          </a:p>
          <a:p>
            <a:pPr eaLnBrk="1" hangingPunct="1">
              <a:buFont typeface="Wingdings" pitchFamily="2" charset="2"/>
              <a:buNone/>
              <a:defRPr/>
            </a:pPr>
            <a:r>
              <a:rPr lang="en-US" sz="2400" dirty="0" smtClean="0"/>
              <a:t>    change – no arguing,</a:t>
            </a:r>
          </a:p>
          <a:p>
            <a:pPr eaLnBrk="1" hangingPunct="1">
              <a:buFont typeface="Wingdings" pitchFamily="2" charset="2"/>
              <a:buNone/>
              <a:defRPr/>
            </a:pPr>
            <a:r>
              <a:rPr lang="en-US" sz="2400" dirty="0" smtClean="0"/>
              <a:t>    pushing, or dragging!</a:t>
            </a:r>
          </a:p>
          <a:p>
            <a:pPr eaLnBrk="1" hangingPunct="1">
              <a:defRPr/>
            </a:pPr>
            <a:endParaRPr lang="en-US" sz="2400" dirty="0" smtClean="0"/>
          </a:p>
          <a:p>
            <a:pPr eaLnBrk="1" hangingPunct="1">
              <a:defRPr/>
            </a:pPr>
            <a:endParaRPr lang="en-US" sz="2400" dirty="0" smtClean="0"/>
          </a:p>
          <a:p>
            <a:pPr eaLnBrk="1" hangingPunct="1">
              <a:buFont typeface="Wingdings" pitchFamily="2" charset="2"/>
              <a:buNone/>
              <a:defRPr/>
            </a:pPr>
            <a:endParaRPr lang="en-US" dirty="0" smtClean="0"/>
          </a:p>
        </p:txBody>
      </p:sp>
      <p:sp>
        <p:nvSpPr>
          <p:cNvPr id="57346" name="Rectangle 2"/>
          <p:cNvSpPr>
            <a:spLocks noGrp="1" noChangeArrowheads="1"/>
          </p:cNvSpPr>
          <p:nvPr>
            <p:ph type="title"/>
          </p:nvPr>
        </p:nvSpPr>
        <p:spPr>
          <a:xfrm>
            <a:off x="457200" y="0"/>
            <a:ext cx="7848600" cy="1431925"/>
          </a:xfrm>
        </p:spPr>
        <p:txBody>
          <a:bodyPr/>
          <a:lstStyle/>
          <a:p>
            <a:pPr eaLnBrk="1" hangingPunct="1">
              <a:defRPr/>
            </a:pPr>
            <a:r>
              <a:rPr lang="en-US" sz="4000" dirty="0" smtClean="0"/>
              <a:t>Basics of a Brief Intervention</a:t>
            </a:r>
          </a:p>
        </p:txBody>
      </p:sp>
      <p:pic>
        <p:nvPicPr>
          <p:cNvPr id="18436" name="Picture 4" descr="MCj03910400000[1]"/>
          <p:cNvPicPr>
            <a:picLocks noChangeAspect="1" noChangeArrowheads="1"/>
          </p:cNvPicPr>
          <p:nvPr/>
        </p:nvPicPr>
        <p:blipFill>
          <a:blip r:embed="rId4" cstate="print"/>
          <a:srcRect/>
          <a:stretch>
            <a:fillRect/>
          </a:stretch>
        </p:blipFill>
        <p:spPr bwMode="auto">
          <a:xfrm>
            <a:off x="5473700" y="4495800"/>
            <a:ext cx="3670300" cy="1905000"/>
          </a:xfrm>
          <a:prstGeom prst="rect">
            <a:avLst/>
          </a:prstGeom>
          <a:noFill/>
          <a:ln w="9525">
            <a:noFill/>
            <a:miter lim="800000"/>
            <a:headEnd/>
            <a:tailEnd/>
          </a:ln>
        </p:spPr>
      </p:pic>
      <p:pic>
        <p:nvPicPr>
          <p:cNvPr id="29703" name="~PP3165.WAV">
            <a:hlinkClick r:id="" action="ppaction://media"/>
          </p:cNvPr>
          <p:cNvPicPr>
            <a:picLocks noRot="1" noChangeAspect="1" noChangeArrowheads="1"/>
          </p:cNvPicPr>
          <p:nvPr>
            <a:wavAudioFile r:embed="rId1" name="~PP3055.WAV"/>
          </p:nvPr>
        </p:nvPicPr>
        <p:blipFill>
          <a:blip r:embed="rId5" cstate="print"/>
          <a:srcRect/>
          <a:stretch>
            <a:fillRect/>
          </a:stretch>
        </p:blipFill>
        <p:spPr bwMode="auto">
          <a:xfrm>
            <a:off x="8839200" y="6553200"/>
            <a:ext cx="304800" cy="304800"/>
          </a:xfrm>
          <a:prstGeom prst="rect">
            <a:avLst/>
          </a:prstGeom>
          <a:noFill/>
          <a:ln w="9525">
            <a:noFill/>
            <a:miter lim="800000"/>
            <a:headEnd/>
            <a:tailEnd/>
          </a:ln>
        </p:spPr>
      </p:pic>
    </p:spTree>
  </p:cSld>
  <p:clrMapOvr>
    <a:masterClrMapping/>
  </p:clrMapOvr>
  <p:transition advTm="29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mediacall" presetSubtype="0" fill="hold" nodeType="afterEffect">
                                  <p:stCondLst>
                                    <p:cond delay="0"/>
                                  </p:stCondLst>
                                  <p:childTnLst>
                                    <p:cmd type="call" cmd="playFrom(0.0)">
                                      <p:cBhvr>
                                        <p:cTn id="6" dur="1" fill="hold"/>
                                        <p:tgtEl>
                                          <p:spTgt spid="2970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29703"/>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2467" name="Rectangle 3"/>
          <p:cNvSpPr>
            <a:spLocks noGrp="1" noChangeArrowheads="1"/>
          </p:cNvSpPr>
          <p:nvPr>
            <p:ph idx="1"/>
          </p:nvPr>
        </p:nvSpPr>
        <p:spPr/>
        <p:txBody>
          <a:bodyPr/>
          <a:lstStyle/>
          <a:p>
            <a:pPr eaLnBrk="1" hangingPunct="1">
              <a:lnSpc>
                <a:spcPct val="90000"/>
              </a:lnSpc>
              <a:defRPr/>
            </a:pPr>
            <a:r>
              <a:rPr lang="en-US" sz="2800" b="1" i="1" smtClean="0">
                <a:solidFill>
                  <a:schemeClr val="folHlink"/>
                </a:solidFill>
              </a:rPr>
              <a:t>F</a:t>
            </a:r>
            <a:r>
              <a:rPr lang="en-US" sz="2800" i="1" smtClean="0"/>
              <a:t>eedback</a:t>
            </a:r>
            <a:r>
              <a:rPr lang="en-US" sz="2800" smtClean="0"/>
              <a:t>: how their use may impact their current and future health</a:t>
            </a:r>
          </a:p>
          <a:p>
            <a:pPr eaLnBrk="1" hangingPunct="1">
              <a:lnSpc>
                <a:spcPct val="90000"/>
              </a:lnSpc>
              <a:defRPr/>
            </a:pPr>
            <a:r>
              <a:rPr lang="en-US" sz="2800" b="1" i="1" smtClean="0">
                <a:solidFill>
                  <a:schemeClr val="folHlink"/>
                </a:solidFill>
              </a:rPr>
              <a:t>R</a:t>
            </a:r>
            <a:r>
              <a:rPr lang="en-US" sz="2800" i="1" smtClean="0"/>
              <a:t>esponsibility</a:t>
            </a:r>
            <a:r>
              <a:rPr lang="en-US" sz="2800" smtClean="0"/>
              <a:t>: patient’s responsibility to change their behavior</a:t>
            </a:r>
          </a:p>
          <a:p>
            <a:pPr eaLnBrk="1" hangingPunct="1">
              <a:lnSpc>
                <a:spcPct val="90000"/>
              </a:lnSpc>
              <a:defRPr/>
            </a:pPr>
            <a:r>
              <a:rPr lang="en-US" sz="2800" b="1" i="1" smtClean="0">
                <a:solidFill>
                  <a:schemeClr val="folHlink"/>
                </a:solidFill>
              </a:rPr>
              <a:t>A</a:t>
            </a:r>
            <a:r>
              <a:rPr lang="en-US" sz="2800" i="1" smtClean="0"/>
              <a:t>dvice</a:t>
            </a:r>
            <a:r>
              <a:rPr lang="en-US" sz="2800" smtClean="0"/>
              <a:t>: based on medical concern</a:t>
            </a:r>
          </a:p>
          <a:p>
            <a:pPr eaLnBrk="1" hangingPunct="1">
              <a:lnSpc>
                <a:spcPct val="90000"/>
              </a:lnSpc>
              <a:defRPr/>
            </a:pPr>
            <a:r>
              <a:rPr lang="en-US" sz="2800" b="1" i="1" smtClean="0">
                <a:solidFill>
                  <a:schemeClr val="folHlink"/>
                </a:solidFill>
              </a:rPr>
              <a:t>M</a:t>
            </a:r>
            <a:r>
              <a:rPr lang="en-US" sz="2800" i="1" smtClean="0"/>
              <a:t>enu</a:t>
            </a:r>
            <a:r>
              <a:rPr lang="en-US" sz="2800" smtClean="0"/>
              <a:t>: variety of options for change</a:t>
            </a:r>
          </a:p>
          <a:p>
            <a:pPr eaLnBrk="1" hangingPunct="1">
              <a:lnSpc>
                <a:spcPct val="90000"/>
              </a:lnSpc>
              <a:defRPr/>
            </a:pPr>
            <a:r>
              <a:rPr lang="en-US" sz="2800" b="1" i="1" smtClean="0">
                <a:solidFill>
                  <a:schemeClr val="folHlink"/>
                </a:solidFill>
              </a:rPr>
              <a:t>E</a:t>
            </a:r>
            <a:r>
              <a:rPr lang="en-US" sz="2800" i="1" smtClean="0"/>
              <a:t>mpathy</a:t>
            </a:r>
            <a:r>
              <a:rPr lang="en-US" sz="2800" smtClean="0"/>
              <a:t>: attitude</a:t>
            </a:r>
          </a:p>
          <a:p>
            <a:pPr eaLnBrk="1" hangingPunct="1">
              <a:lnSpc>
                <a:spcPct val="90000"/>
              </a:lnSpc>
              <a:defRPr/>
            </a:pPr>
            <a:r>
              <a:rPr lang="en-US" sz="2800" b="1" i="1" smtClean="0">
                <a:solidFill>
                  <a:schemeClr val="folHlink"/>
                </a:solidFill>
              </a:rPr>
              <a:t>S</a:t>
            </a:r>
            <a:r>
              <a:rPr lang="en-US" sz="2800" i="1" smtClean="0"/>
              <a:t>elf-efficacy</a:t>
            </a:r>
            <a:r>
              <a:rPr lang="en-US" sz="2800" smtClean="0"/>
              <a:t>: reinforce patient’s belief in their own ability to change</a:t>
            </a:r>
          </a:p>
        </p:txBody>
      </p:sp>
      <p:sp>
        <p:nvSpPr>
          <p:cNvPr id="62466" name="Rectangle 2"/>
          <p:cNvSpPr>
            <a:spLocks noGrp="1" noChangeArrowheads="1"/>
          </p:cNvSpPr>
          <p:nvPr>
            <p:ph type="title"/>
          </p:nvPr>
        </p:nvSpPr>
        <p:spPr/>
        <p:txBody>
          <a:bodyPr/>
          <a:lstStyle/>
          <a:p>
            <a:pPr eaLnBrk="1" hangingPunct="1">
              <a:defRPr/>
            </a:pPr>
            <a:r>
              <a:rPr lang="en-US" sz="4000" dirty="0" smtClean="0"/>
              <a:t>FRAMES</a:t>
            </a:r>
          </a:p>
        </p:txBody>
      </p:sp>
      <p:pic>
        <p:nvPicPr>
          <p:cNvPr id="32779" name="~PP2821.WAV">
            <a:hlinkClick r:id="" action="ppaction://media"/>
          </p:cNvPr>
          <p:cNvPicPr>
            <a:picLocks noRot="1" noChangeAspect="1" noChangeArrowheads="1"/>
          </p:cNvPicPr>
          <p:nvPr>
            <a:wavAudioFile r:embed="rId2" name="~PP2686.WAV"/>
          </p:nvPr>
        </p:nvPicPr>
        <p:blipFill>
          <a:blip r:embed="rId5" cstate="print"/>
          <a:srcRect/>
          <a:stretch>
            <a:fillRect/>
          </a:stretch>
        </p:blipFill>
        <p:spPr bwMode="auto">
          <a:xfrm>
            <a:off x="8696325" y="6410325"/>
            <a:ext cx="304800" cy="304800"/>
          </a:xfrm>
          <a:prstGeom prst="rect">
            <a:avLst/>
          </a:prstGeom>
          <a:noFill/>
          <a:ln w="9525">
            <a:noFill/>
            <a:miter lim="800000"/>
            <a:headEnd/>
            <a:tailEnd/>
          </a:ln>
        </p:spPr>
      </p:pic>
    </p:spTree>
    <p:custDataLst>
      <p:tags r:id="rId1"/>
    </p:custDataLst>
  </p:cSld>
  <p:clrMapOvr>
    <a:masterClrMapping/>
  </p:clrMapOvr>
  <p:transition advTm="44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mediacall" presetSubtype="0" fill="hold" nodeType="afterEffect">
                                  <p:stCondLst>
                                    <p:cond delay="0"/>
                                  </p:stCondLst>
                                  <p:childTnLst>
                                    <p:cmd type="call" cmd="playFrom(0.0)">
                                      <p:cBhvr>
                                        <p:cTn id="6" dur="1" fill="hold"/>
                                        <p:tgtEl>
                                          <p:spTgt spid="32779"/>
                                        </p:tgtEl>
                                      </p:cBhvr>
                                    </p:cmd>
                                  </p:childTnLst>
                                </p:cTn>
                              </p:par>
                              <p:par>
                                <p:cTn id="7" presetID="9" presetClass="entr" presetSubtype="0" fill="hold" grpId="0" nodeType="withEffect">
                                  <p:stCondLst>
                                    <p:cond delay="0"/>
                                  </p:stCondLst>
                                  <p:childTnLst>
                                    <p:set>
                                      <p:cBhvr>
                                        <p:cTn id="8" dur="1" fill="hold">
                                          <p:stCondLst>
                                            <p:cond delay="0"/>
                                          </p:stCondLst>
                                        </p:cTn>
                                        <p:tgtEl>
                                          <p:spTgt spid="62466"/>
                                        </p:tgtEl>
                                        <p:attrNameLst>
                                          <p:attrName>style.visibility</p:attrName>
                                        </p:attrNameLst>
                                      </p:cBhvr>
                                      <p:to>
                                        <p:strVal val="visible"/>
                                      </p:to>
                                    </p:set>
                                    <p:animEffect transition="in" filter="dissolve">
                                      <p:cBhvr>
                                        <p:cTn id="9" dur="500"/>
                                        <p:tgtEl>
                                          <p:spTgt spid="62466"/>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9" presetClass="entr" presetSubtype="0" fill="hold" grpId="0" nodeType="clickEffect">
                                  <p:stCondLst>
                                    <p:cond delay="0"/>
                                  </p:stCondLst>
                                  <p:childTnLst>
                                    <p:set>
                                      <p:cBhvr>
                                        <p:cTn id="13" dur="1" fill="hold">
                                          <p:stCondLst>
                                            <p:cond delay="0"/>
                                          </p:stCondLst>
                                        </p:cTn>
                                        <p:tgtEl>
                                          <p:spTgt spid="62467">
                                            <p:txEl>
                                              <p:pRg st="0" end="0"/>
                                            </p:txEl>
                                          </p:spTgt>
                                        </p:tgtEl>
                                        <p:attrNameLst>
                                          <p:attrName>style.visibility</p:attrName>
                                        </p:attrNameLst>
                                      </p:cBhvr>
                                      <p:to>
                                        <p:strVal val="visible"/>
                                      </p:to>
                                    </p:set>
                                    <p:animEffect transition="in" filter="dissolve">
                                      <p:cBhvr>
                                        <p:cTn id="14" dur="500"/>
                                        <p:tgtEl>
                                          <p:spTgt spid="62467">
                                            <p:txEl>
                                              <p:pRg st="0" end="0"/>
                                            </p:txEl>
                                          </p:spTgt>
                                        </p:tgtEl>
                                      </p:cBhvr>
                                    </p:animEffect>
                                  </p:childTnLst>
                                </p:cTn>
                              </p:par>
                            </p:childTnLst>
                          </p:cTn>
                        </p:par>
                      </p:childTnLst>
                    </p:cTn>
                  </p:par>
                  <p:par>
                    <p:cTn id="15" fill="hold" nodeType="clickPar">
                      <p:stCondLst>
                        <p:cond delay="indefinite"/>
                      </p:stCondLst>
                      <p:childTnLst>
                        <p:par>
                          <p:cTn id="16" fill="hold" nodeType="withGroup">
                            <p:stCondLst>
                              <p:cond delay="0"/>
                            </p:stCondLst>
                            <p:childTnLst>
                              <p:par>
                                <p:cTn id="17" presetID="9" presetClass="entr" presetSubtype="0" fill="hold" grpId="0" nodeType="clickEffect">
                                  <p:stCondLst>
                                    <p:cond delay="0"/>
                                  </p:stCondLst>
                                  <p:childTnLst>
                                    <p:set>
                                      <p:cBhvr>
                                        <p:cTn id="18" dur="1" fill="hold">
                                          <p:stCondLst>
                                            <p:cond delay="0"/>
                                          </p:stCondLst>
                                        </p:cTn>
                                        <p:tgtEl>
                                          <p:spTgt spid="62467">
                                            <p:txEl>
                                              <p:pRg st="1" end="1"/>
                                            </p:txEl>
                                          </p:spTgt>
                                        </p:tgtEl>
                                        <p:attrNameLst>
                                          <p:attrName>style.visibility</p:attrName>
                                        </p:attrNameLst>
                                      </p:cBhvr>
                                      <p:to>
                                        <p:strVal val="visible"/>
                                      </p:to>
                                    </p:set>
                                    <p:animEffect transition="in" filter="dissolve">
                                      <p:cBhvr>
                                        <p:cTn id="19" dur="500"/>
                                        <p:tgtEl>
                                          <p:spTgt spid="62467">
                                            <p:txEl>
                                              <p:pRg st="1" end="1"/>
                                            </p:txEl>
                                          </p:spTgt>
                                        </p:tgtEl>
                                      </p:cBhvr>
                                    </p:animEffect>
                                  </p:childTnLst>
                                </p:cTn>
                              </p:par>
                            </p:childTnLst>
                          </p:cTn>
                        </p:par>
                      </p:childTnLst>
                    </p:cTn>
                  </p:par>
                  <p:par>
                    <p:cTn id="20" fill="hold" nodeType="clickPar">
                      <p:stCondLst>
                        <p:cond delay="indefinite"/>
                      </p:stCondLst>
                      <p:childTnLst>
                        <p:par>
                          <p:cTn id="21" fill="hold" nodeType="withGroup">
                            <p:stCondLst>
                              <p:cond delay="0"/>
                            </p:stCondLst>
                            <p:childTnLst>
                              <p:par>
                                <p:cTn id="22" presetID="9" presetClass="entr" presetSubtype="0" fill="hold" grpId="0" nodeType="clickEffect">
                                  <p:stCondLst>
                                    <p:cond delay="0"/>
                                  </p:stCondLst>
                                  <p:childTnLst>
                                    <p:set>
                                      <p:cBhvr>
                                        <p:cTn id="23" dur="1" fill="hold">
                                          <p:stCondLst>
                                            <p:cond delay="0"/>
                                          </p:stCondLst>
                                        </p:cTn>
                                        <p:tgtEl>
                                          <p:spTgt spid="62467">
                                            <p:txEl>
                                              <p:pRg st="2" end="2"/>
                                            </p:txEl>
                                          </p:spTgt>
                                        </p:tgtEl>
                                        <p:attrNameLst>
                                          <p:attrName>style.visibility</p:attrName>
                                        </p:attrNameLst>
                                      </p:cBhvr>
                                      <p:to>
                                        <p:strVal val="visible"/>
                                      </p:to>
                                    </p:set>
                                    <p:animEffect transition="in" filter="dissolve">
                                      <p:cBhvr>
                                        <p:cTn id="24" dur="500"/>
                                        <p:tgtEl>
                                          <p:spTgt spid="62467">
                                            <p:txEl>
                                              <p:pRg st="2" end="2"/>
                                            </p:txEl>
                                          </p:spTgt>
                                        </p:tgtEl>
                                      </p:cBhvr>
                                    </p:animEffect>
                                  </p:childTnLst>
                                </p:cTn>
                              </p:par>
                            </p:childTnLst>
                          </p:cTn>
                        </p:par>
                      </p:childTnLst>
                    </p:cTn>
                  </p:par>
                  <p:par>
                    <p:cTn id="25" fill="hold" nodeType="clickPar">
                      <p:stCondLst>
                        <p:cond delay="indefinite"/>
                      </p:stCondLst>
                      <p:childTnLst>
                        <p:par>
                          <p:cTn id="26" fill="hold" nodeType="withGroup">
                            <p:stCondLst>
                              <p:cond delay="0"/>
                            </p:stCondLst>
                            <p:childTnLst>
                              <p:par>
                                <p:cTn id="27" presetID="9" presetClass="entr" presetSubtype="0" fill="hold" grpId="0" nodeType="clickEffect">
                                  <p:stCondLst>
                                    <p:cond delay="0"/>
                                  </p:stCondLst>
                                  <p:childTnLst>
                                    <p:set>
                                      <p:cBhvr>
                                        <p:cTn id="28" dur="1" fill="hold">
                                          <p:stCondLst>
                                            <p:cond delay="0"/>
                                          </p:stCondLst>
                                        </p:cTn>
                                        <p:tgtEl>
                                          <p:spTgt spid="62467">
                                            <p:txEl>
                                              <p:pRg st="3" end="3"/>
                                            </p:txEl>
                                          </p:spTgt>
                                        </p:tgtEl>
                                        <p:attrNameLst>
                                          <p:attrName>style.visibility</p:attrName>
                                        </p:attrNameLst>
                                      </p:cBhvr>
                                      <p:to>
                                        <p:strVal val="visible"/>
                                      </p:to>
                                    </p:set>
                                    <p:animEffect transition="in" filter="dissolve">
                                      <p:cBhvr>
                                        <p:cTn id="29" dur="500"/>
                                        <p:tgtEl>
                                          <p:spTgt spid="62467">
                                            <p:txEl>
                                              <p:pRg st="3" end="3"/>
                                            </p:txEl>
                                          </p:spTgt>
                                        </p:tgtEl>
                                      </p:cBhvr>
                                    </p:animEffect>
                                  </p:childTnLst>
                                </p:cTn>
                              </p:par>
                            </p:childTnLst>
                          </p:cTn>
                        </p:par>
                      </p:childTnLst>
                    </p:cTn>
                  </p:par>
                  <p:par>
                    <p:cTn id="30" fill="hold" nodeType="clickPar">
                      <p:stCondLst>
                        <p:cond delay="indefinite"/>
                      </p:stCondLst>
                      <p:childTnLst>
                        <p:par>
                          <p:cTn id="31" fill="hold" nodeType="withGroup">
                            <p:stCondLst>
                              <p:cond delay="0"/>
                            </p:stCondLst>
                            <p:childTnLst>
                              <p:par>
                                <p:cTn id="32" presetID="9" presetClass="entr" presetSubtype="0" fill="hold" grpId="0" nodeType="clickEffect">
                                  <p:stCondLst>
                                    <p:cond delay="0"/>
                                  </p:stCondLst>
                                  <p:childTnLst>
                                    <p:set>
                                      <p:cBhvr>
                                        <p:cTn id="33" dur="1" fill="hold">
                                          <p:stCondLst>
                                            <p:cond delay="0"/>
                                          </p:stCondLst>
                                        </p:cTn>
                                        <p:tgtEl>
                                          <p:spTgt spid="62467">
                                            <p:txEl>
                                              <p:pRg st="4" end="4"/>
                                            </p:txEl>
                                          </p:spTgt>
                                        </p:tgtEl>
                                        <p:attrNameLst>
                                          <p:attrName>style.visibility</p:attrName>
                                        </p:attrNameLst>
                                      </p:cBhvr>
                                      <p:to>
                                        <p:strVal val="visible"/>
                                      </p:to>
                                    </p:set>
                                    <p:animEffect transition="in" filter="dissolve">
                                      <p:cBhvr>
                                        <p:cTn id="34" dur="500"/>
                                        <p:tgtEl>
                                          <p:spTgt spid="62467">
                                            <p:txEl>
                                              <p:pRg st="4" end="4"/>
                                            </p:txEl>
                                          </p:spTgt>
                                        </p:tgtEl>
                                      </p:cBhvr>
                                    </p:animEffect>
                                  </p:childTnLst>
                                </p:cTn>
                              </p:par>
                            </p:childTnLst>
                          </p:cTn>
                        </p:par>
                      </p:childTnLst>
                    </p:cTn>
                  </p:par>
                  <p:par>
                    <p:cTn id="35" fill="hold" nodeType="clickPar">
                      <p:stCondLst>
                        <p:cond delay="indefinite"/>
                      </p:stCondLst>
                      <p:childTnLst>
                        <p:par>
                          <p:cTn id="36" fill="hold" nodeType="withGroup">
                            <p:stCondLst>
                              <p:cond delay="0"/>
                            </p:stCondLst>
                            <p:childTnLst>
                              <p:par>
                                <p:cTn id="37" presetID="9" presetClass="entr" presetSubtype="0" fill="hold" grpId="0" nodeType="clickEffect">
                                  <p:stCondLst>
                                    <p:cond delay="0"/>
                                  </p:stCondLst>
                                  <p:childTnLst>
                                    <p:set>
                                      <p:cBhvr>
                                        <p:cTn id="38" dur="1" fill="hold">
                                          <p:stCondLst>
                                            <p:cond delay="0"/>
                                          </p:stCondLst>
                                        </p:cTn>
                                        <p:tgtEl>
                                          <p:spTgt spid="62467">
                                            <p:txEl>
                                              <p:pRg st="5" end="5"/>
                                            </p:txEl>
                                          </p:spTgt>
                                        </p:tgtEl>
                                        <p:attrNameLst>
                                          <p:attrName>style.visibility</p:attrName>
                                        </p:attrNameLst>
                                      </p:cBhvr>
                                      <p:to>
                                        <p:strVal val="visible"/>
                                      </p:to>
                                    </p:set>
                                    <p:animEffect transition="in" filter="dissolve">
                                      <p:cBhvr>
                                        <p:cTn id="39" dur="500"/>
                                        <p:tgtEl>
                                          <p:spTgt spid="62467">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40" fill="hold" display="0">
                  <p:stCondLst>
                    <p:cond delay="indefinite"/>
                  </p:stCondLst>
                  <p:endCondLst>
                    <p:cond evt="onPrev" delay="0">
                      <p:tgtEl>
                        <p:sldTgt/>
                      </p:tgtEl>
                    </p:cond>
                    <p:cond evt="onStopAudio" delay="0">
                      <p:tgtEl>
                        <p:sldTgt/>
                      </p:tgtEl>
                    </p:cond>
                  </p:endCondLst>
                </p:cTn>
                <p:tgtEl>
                  <p:spTgt spid="32779"/>
                </p:tgtEl>
              </p:cMediaNode>
            </p:audio>
          </p:childTnLst>
        </p:cTn>
      </p:par>
    </p:tnLst>
    <p:bldLst>
      <p:bldP spid="62467" grpId="0" build="p"/>
      <p:bldP spid="6246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7" name="Rectangle 3"/>
          <p:cNvSpPr>
            <a:spLocks noGrp="1" noChangeArrowheads="1"/>
          </p:cNvSpPr>
          <p:nvPr>
            <p:ph idx="1"/>
          </p:nvPr>
        </p:nvSpPr>
        <p:spPr/>
        <p:txBody>
          <a:bodyPr/>
          <a:lstStyle/>
          <a:p>
            <a:pPr eaLnBrk="1" hangingPunct="1">
              <a:defRPr/>
            </a:pPr>
            <a:r>
              <a:rPr lang="en-US" sz="2800" smtClean="0"/>
              <a:t>Ask permission to share results</a:t>
            </a:r>
          </a:p>
          <a:p>
            <a:pPr eaLnBrk="1" hangingPunct="1">
              <a:defRPr/>
            </a:pPr>
            <a:r>
              <a:rPr lang="en-US" sz="2800" smtClean="0"/>
              <a:t>Screening results and interpretation </a:t>
            </a:r>
          </a:p>
          <a:p>
            <a:pPr eaLnBrk="1" hangingPunct="1">
              <a:defRPr/>
            </a:pPr>
            <a:r>
              <a:rPr lang="en-US" sz="2800" smtClean="0"/>
              <a:t>Score in relation to:</a:t>
            </a:r>
          </a:p>
          <a:p>
            <a:pPr lvl="1" eaLnBrk="1" hangingPunct="1">
              <a:defRPr/>
            </a:pPr>
            <a:r>
              <a:rPr lang="en-US" sz="2400" smtClean="0"/>
              <a:t>norms</a:t>
            </a:r>
          </a:p>
          <a:p>
            <a:pPr lvl="1" eaLnBrk="1" hangingPunct="1">
              <a:defRPr/>
            </a:pPr>
            <a:r>
              <a:rPr lang="en-US" sz="2400" smtClean="0"/>
              <a:t>low-risk limits</a:t>
            </a:r>
          </a:p>
          <a:p>
            <a:pPr lvl="1" eaLnBrk="1" hangingPunct="1">
              <a:defRPr/>
            </a:pPr>
            <a:r>
              <a:rPr lang="en-US" sz="2400" smtClean="0"/>
              <a:t>consequences that others with similar results often experience </a:t>
            </a:r>
          </a:p>
        </p:txBody>
      </p:sp>
      <p:sp>
        <p:nvSpPr>
          <p:cNvPr id="108546" name="Rectangle 2"/>
          <p:cNvSpPr>
            <a:spLocks noGrp="1" noChangeArrowheads="1"/>
          </p:cNvSpPr>
          <p:nvPr>
            <p:ph type="title"/>
          </p:nvPr>
        </p:nvSpPr>
        <p:spPr/>
        <p:txBody>
          <a:bodyPr/>
          <a:lstStyle/>
          <a:p>
            <a:pPr eaLnBrk="1" hangingPunct="1">
              <a:defRPr/>
            </a:pPr>
            <a:r>
              <a:rPr lang="en-US" sz="4000" dirty="0" smtClean="0"/>
              <a:t>Feedback</a:t>
            </a:r>
            <a:r>
              <a:rPr lang="en-US" dirty="0" smtClean="0"/>
              <a:t>	</a:t>
            </a:r>
          </a:p>
        </p:txBody>
      </p:sp>
      <p:pic>
        <p:nvPicPr>
          <p:cNvPr id="33822" name="~PP2884.WAV">
            <a:hlinkClick r:id="" action="ppaction://media"/>
          </p:cNvPr>
          <p:cNvPicPr>
            <a:picLocks noRot="1" noChangeAspect="1" noChangeArrowheads="1"/>
          </p:cNvPicPr>
          <p:nvPr>
            <a:wavAudioFile r:embed="rId1" name="~PP2037.WAV"/>
          </p:nvPr>
        </p:nvPicPr>
        <p:blipFill>
          <a:blip r:embed="rId4" cstate="print"/>
          <a:srcRect/>
          <a:stretch>
            <a:fillRect/>
          </a:stretch>
        </p:blipFill>
        <p:spPr bwMode="auto">
          <a:xfrm>
            <a:off x="8696325" y="6410325"/>
            <a:ext cx="304800" cy="304800"/>
          </a:xfrm>
          <a:prstGeom prst="rect">
            <a:avLst/>
          </a:prstGeom>
          <a:noFill/>
          <a:ln w="9525">
            <a:noFill/>
            <a:miter lim="800000"/>
            <a:headEnd/>
            <a:tailEnd/>
          </a:ln>
        </p:spPr>
      </p:pic>
    </p:spTree>
  </p:cSld>
  <p:clrMapOvr>
    <a:masterClrMapping/>
  </p:clrMapOvr>
  <p:transition advTm="60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mediacall" presetSubtype="0" fill="hold" nodeType="afterEffect">
                                  <p:stCondLst>
                                    <p:cond delay="0"/>
                                  </p:stCondLst>
                                  <p:childTnLst>
                                    <p:cmd type="call" cmd="playFrom(0.0)">
                                      <p:cBhvr>
                                        <p:cTn id="6" dur="1" fill="hold"/>
                                        <p:tgtEl>
                                          <p:spTgt spid="3382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33822"/>
                </p:tgtEl>
              </p:cMediaNode>
            </p:audi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3" name="Rectangle 3"/>
          <p:cNvSpPr>
            <a:spLocks noGrp="1" noChangeArrowheads="1"/>
          </p:cNvSpPr>
          <p:nvPr>
            <p:ph idx="1"/>
          </p:nvPr>
        </p:nvSpPr>
        <p:spPr>
          <a:xfrm>
            <a:off x="1066800" y="1371600"/>
            <a:ext cx="7543800" cy="5181600"/>
          </a:xfrm>
        </p:spPr>
        <p:txBody>
          <a:bodyPr>
            <a:normAutofit/>
          </a:bodyPr>
          <a:lstStyle/>
          <a:p>
            <a:pPr eaLnBrk="1" hangingPunct="1">
              <a:lnSpc>
                <a:spcPct val="80000"/>
              </a:lnSpc>
              <a:defRPr/>
            </a:pPr>
            <a:r>
              <a:rPr lang="en-US" sz="2400" dirty="0" smtClean="0"/>
              <a:t>Based on fact and medical concern…</a:t>
            </a:r>
          </a:p>
          <a:p>
            <a:pPr eaLnBrk="1" hangingPunct="1">
              <a:lnSpc>
                <a:spcPct val="80000"/>
              </a:lnSpc>
              <a:defRPr/>
            </a:pPr>
            <a:endParaRPr lang="en-US" sz="2400" dirty="0" smtClean="0"/>
          </a:p>
          <a:p>
            <a:pPr eaLnBrk="1" hangingPunct="1">
              <a:lnSpc>
                <a:spcPct val="80000"/>
              </a:lnSpc>
              <a:buFont typeface="Wingdings" pitchFamily="2" charset="2"/>
              <a:buNone/>
              <a:defRPr/>
            </a:pPr>
            <a:r>
              <a:rPr lang="en-US" sz="2000" dirty="0" smtClean="0"/>
              <a:t>	“I will be prescribing medication for your pain. However it has a negative interaction with alcohol.  I am concerned that your alcohol use will interfere or lead to additional problems if you drink while on medication.”</a:t>
            </a:r>
          </a:p>
          <a:p>
            <a:pPr eaLnBrk="1" hangingPunct="1">
              <a:lnSpc>
                <a:spcPct val="80000"/>
              </a:lnSpc>
              <a:buFont typeface="Wingdings" pitchFamily="2" charset="2"/>
              <a:buNone/>
              <a:defRPr/>
            </a:pPr>
            <a:endParaRPr lang="en-US" sz="2000" dirty="0" smtClean="0"/>
          </a:p>
          <a:p>
            <a:pPr eaLnBrk="1" hangingPunct="1">
              <a:lnSpc>
                <a:spcPct val="80000"/>
              </a:lnSpc>
              <a:buFont typeface="Wingdings" pitchFamily="2" charset="2"/>
              <a:buNone/>
              <a:defRPr/>
            </a:pPr>
            <a:r>
              <a:rPr lang="en-US" sz="2000" dirty="0" smtClean="0"/>
              <a:t>	“ I appreciate your honesty in reporting your marijuana use.  I am concerned about your asthma and how marijuana use in addition to your smoking may lead to further complications.” “I would like for us to meet with our Healthcare Specialist to work on a plan to reduce or abstain your marijuana use.” </a:t>
            </a:r>
          </a:p>
          <a:p>
            <a:pPr eaLnBrk="1" hangingPunct="1">
              <a:lnSpc>
                <a:spcPct val="80000"/>
              </a:lnSpc>
              <a:buFont typeface="Wingdings" pitchFamily="2" charset="2"/>
              <a:buNone/>
              <a:defRPr/>
            </a:pPr>
            <a:endParaRPr lang="en-US" sz="2000" dirty="0" smtClean="0"/>
          </a:p>
          <a:p>
            <a:pPr eaLnBrk="1" hangingPunct="1">
              <a:lnSpc>
                <a:spcPct val="80000"/>
              </a:lnSpc>
              <a:buFont typeface="Wingdings" pitchFamily="2" charset="2"/>
              <a:buNone/>
              <a:defRPr/>
            </a:pPr>
            <a:r>
              <a:rPr lang="en-US" sz="2000" dirty="0" smtClean="0"/>
              <a:t>	“You are having a hard time falling asleep at night, so you have 4 drinks to help.  Let’s talk about other ways to help you sleep.” </a:t>
            </a:r>
          </a:p>
        </p:txBody>
      </p:sp>
      <p:sp>
        <p:nvSpPr>
          <p:cNvPr id="112642" name="Rectangle 2"/>
          <p:cNvSpPr>
            <a:spLocks noGrp="1" noChangeArrowheads="1"/>
          </p:cNvSpPr>
          <p:nvPr>
            <p:ph type="title"/>
          </p:nvPr>
        </p:nvSpPr>
        <p:spPr/>
        <p:txBody>
          <a:bodyPr>
            <a:normAutofit fontScale="90000"/>
          </a:bodyPr>
          <a:lstStyle/>
          <a:p>
            <a:pPr eaLnBrk="1" hangingPunct="1">
              <a:defRPr/>
            </a:pPr>
            <a:r>
              <a:rPr lang="en-US" sz="4000" dirty="0" smtClean="0"/>
              <a:t>Advice-Integrated with Health Issues 	</a:t>
            </a:r>
          </a:p>
        </p:txBody>
      </p:sp>
      <p:pic>
        <p:nvPicPr>
          <p:cNvPr id="36879" name="~PP2915.WAV">
            <a:hlinkClick r:id="" action="ppaction://media"/>
          </p:cNvPr>
          <p:cNvPicPr>
            <a:picLocks noRot="1" noChangeAspect="1" noChangeArrowheads="1"/>
          </p:cNvPicPr>
          <p:nvPr>
            <a:wavAudioFile r:embed="rId1" name="~PP2137.WAV"/>
          </p:nvPr>
        </p:nvPicPr>
        <p:blipFill>
          <a:blip r:embed="rId4" cstate="print"/>
          <a:srcRect/>
          <a:stretch>
            <a:fillRect/>
          </a:stretch>
        </p:blipFill>
        <p:spPr bwMode="auto">
          <a:xfrm>
            <a:off x="8696325" y="6410325"/>
            <a:ext cx="304800" cy="304800"/>
          </a:xfrm>
          <a:prstGeom prst="rect">
            <a:avLst/>
          </a:prstGeom>
          <a:noFill/>
          <a:ln w="9525">
            <a:noFill/>
            <a:miter lim="800000"/>
            <a:headEnd/>
            <a:tailEnd/>
          </a:ln>
        </p:spPr>
      </p:pic>
    </p:spTree>
  </p:cSld>
  <p:clrMapOvr>
    <a:masterClrMapping/>
  </p:clrMapOvr>
  <p:transition advTm="71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mediacall" presetSubtype="0" fill="hold" nodeType="afterEffect">
                                  <p:stCondLst>
                                    <p:cond delay="0"/>
                                  </p:stCondLst>
                                  <p:childTnLst>
                                    <p:cmd type="call" cmd="playFrom(0.0)">
                                      <p:cBhvr>
                                        <p:cTn id="6" dur="1" fill="hold"/>
                                        <p:tgtEl>
                                          <p:spTgt spid="3687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36879"/>
                </p:tgtEl>
              </p:cMediaNode>
            </p:audi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9" name="Rectangle 3"/>
          <p:cNvSpPr>
            <a:spLocks noGrp="1" noChangeArrowheads="1"/>
          </p:cNvSpPr>
          <p:nvPr>
            <p:ph idx="1"/>
          </p:nvPr>
        </p:nvSpPr>
        <p:spPr>
          <a:xfrm>
            <a:off x="1066800" y="1447800"/>
            <a:ext cx="7467600" cy="3962400"/>
          </a:xfrm>
        </p:spPr>
        <p:txBody>
          <a:bodyPr/>
          <a:lstStyle/>
          <a:p>
            <a:pPr eaLnBrk="1" hangingPunct="1">
              <a:defRPr/>
            </a:pPr>
            <a:endParaRPr lang="en-US" sz="2800" dirty="0" smtClean="0"/>
          </a:p>
          <a:p>
            <a:pPr eaLnBrk="1" hangingPunct="1">
              <a:defRPr/>
            </a:pPr>
            <a:r>
              <a:rPr lang="en-US" sz="2800" dirty="0" smtClean="0"/>
              <a:t>Responsibility for change is on patient, not provider.</a:t>
            </a:r>
          </a:p>
          <a:p>
            <a:pPr eaLnBrk="1" hangingPunct="1">
              <a:defRPr/>
            </a:pPr>
            <a:endParaRPr lang="en-US" sz="2800" dirty="0" smtClean="0"/>
          </a:p>
          <a:p>
            <a:pPr eaLnBrk="1" hangingPunct="1">
              <a:defRPr/>
            </a:pPr>
            <a:r>
              <a:rPr lang="en-US" sz="2800" dirty="0" smtClean="0"/>
              <a:t>Patient’s task to articulate and resolve ambivalence about change.</a:t>
            </a:r>
          </a:p>
          <a:p>
            <a:pPr eaLnBrk="1" hangingPunct="1">
              <a:defRPr/>
            </a:pPr>
            <a:endParaRPr lang="en-US" sz="2800" dirty="0" smtClean="0"/>
          </a:p>
        </p:txBody>
      </p:sp>
      <p:sp>
        <p:nvSpPr>
          <p:cNvPr id="111618" name="Rectangle 2"/>
          <p:cNvSpPr>
            <a:spLocks noGrp="1" noChangeArrowheads="1"/>
          </p:cNvSpPr>
          <p:nvPr>
            <p:ph type="title"/>
          </p:nvPr>
        </p:nvSpPr>
        <p:spPr/>
        <p:txBody>
          <a:bodyPr/>
          <a:lstStyle/>
          <a:p>
            <a:pPr eaLnBrk="1" hangingPunct="1">
              <a:defRPr/>
            </a:pPr>
            <a:r>
              <a:rPr lang="en-US" sz="4000" dirty="0" smtClean="0"/>
              <a:t>Responsibility</a:t>
            </a:r>
          </a:p>
        </p:txBody>
      </p:sp>
      <p:pic>
        <p:nvPicPr>
          <p:cNvPr id="34823" name="~PP1962.WAV">
            <a:hlinkClick r:id="" action="ppaction://media"/>
          </p:cNvPr>
          <p:cNvPicPr>
            <a:picLocks noRot="1" noChangeAspect="1" noChangeArrowheads="1"/>
          </p:cNvPicPr>
          <p:nvPr>
            <a:wavAudioFile r:embed="rId1" name="~PP1998.WAV"/>
          </p:nvPr>
        </p:nvPicPr>
        <p:blipFill>
          <a:blip r:embed="rId4" cstate="print"/>
          <a:srcRect/>
          <a:stretch>
            <a:fillRect/>
          </a:stretch>
        </p:blipFill>
        <p:spPr bwMode="auto">
          <a:xfrm>
            <a:off x="8696325" y="6410325"/>
            <a:ext cx="447675" cy="447675"/>
          </a:xfrm>
          <a:prstGeom prst="rect">
            <a:avLst/>
          </a:prstGeom>
          <a:noFill/>
          <a:ln w="9525">
            <a:noFill/>
            <a:miter lim="800000"/>
            <a:headEnd/>
            <a:tailEnd/>
          </a:ln>
        </p:spPr>
      </p:pic>
    </p:spTree>
    <p:extLst>
      <p:ext uri="{BB962C8B-B14F-4D97-AF65-F5344CB8AC3E}">
        <p14:creationId xmlns:p14="http://schemas.microsoft.com/office/powerpoint/2010/main" val="4273132261"/>
      </p:ext>
    </p:extLst>
  </p:cSld>
  <p:clrMapOvr>
    <a:masterClrMapping/>
  </p:clrMapOvr>
  <p:transition advTm="20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mediacall" presetSubtype="0" fill="hold" nodeType="afterEffect">
                                  <p:stCondLst>
                                    <p:cond delay="0"/>
                                  </p:stCondLst>
                                  <p:childTnLst>
                                    <p:cmd type="call" cmd="playFrom(0.0)">
                                      <p:cBhvr>
                                        <p:cTn id="6" dur="1" fill="hold"/>
                                        <p:tgtEl>
                                          <p:spTgt spid="3482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34823"/>
                </p:tgtEl>
              </p:cMediaNode>
            </p:audi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3" name="Rectangle 3"/>
          <p:cNvSpPr>
            <a:spLocks noGrp="1" noChangeArrowheads="1"/>
          </p:cNvSpPr>
          <p:nvPr>
            <p:ph idx="1"/>
          </p:nvPr>
        </p:nvSpPr>
        <p:spPr>
          <a:xfrm>
            <a:off x="1219200" y="1828800"/>
            <a:ext cx="4648200" cy="4572000"/>
          </a:xfrm>
        </p:spPr>
        <p:txBody>
          <a:bodyPr/>
          <a:lstStyle/>
          <a:p>
            <a:pPr eaLnBrk="1" hangingPunct="1">
              <a:defRPr/>
            </a:pPr>
            <a:r>
              <a:rPr lang="en-US" sz="2800" dirty="0" smtClean="0"/>
              <a:t>Ask for permission:</a:t>
            </a:r>
          </a:p>
          <a:p>
            <a:pPr eaLnBrk="1" hangingPunct="1">
              <a:buFont typeface="Wingdings" pitchFamily="2" charset="2"/>
              <a:buNone/>
              <a:defRPr/>
            </a:pPr>
            <a:r>
              <a:rPr lang="en-US" sz="2400" dirty="0" smtClean="0"/>
              <a:t>   “There is something that </a:t>
            </a:r>
          </a:p>
          <a:p>
            <a:pPr eaLnBrk="1" hangingPunct="1">
              <a:buFont typeface="Wingdings" pitchFamily="2" charset="2"/>
              <a:buNone/>
              <a:defRPr/>
            </a:pPr>
            <a:r>
              <a:rPr lang="en-US" sz="2400" dirty="0" smtClean="0"/>
              <a:t>    concerns me. Would it be ok if I shared my concerns with you?”</a:t>
            </a:r>
          </a:p>
          <a:p>
            <a:pPr eaLnBrk="1" hangingPunct="1">
              <a:buFont typeface="Wingdings" pitchFamily="2" charset="2"/>
              <a:buNone/>
              <a:defRPr/>
            </a:pPr>
            <a:endParaRPr lang="en-US" sz="2400" dirty="0" smtClean="0"/>
          </a:p>
          <a:p>
            <a:pPr eaLnBrk="1" hangingPunct="1">
              <a:defRPr/>
            </a:pPr>
            <a:r>
              <a:rPr lang="en-US" sz="2800" dirty="0" smtClean="0"/>
              <a:t>Preface advice with permission to disagree: </a:t>
            </a:r>
          </a:p>
          <a:p>
            <a:pPr eaLnBrk="1" hangingPunct="1">
              <a:buFont typeface="Wingdings" pitchFamily="2" charset="2"/>
              <a:buNone/>
              <a:defRPr/>
            </a:pPr>
            <a:r>
              <a:rPr lang="en-US" sz="2800" dirty="0" smtClean="0"/>
              <a:t>	</a:t>
            </a:r>
            <a:r>
              <a:rPr lang="en-US" sz="2400" dirty="0" smtClean="0"/>
              <a:t>“This may or may not be                 helpful to you…”</a:t>
            </a:r>
          </a:p>
        </p:txBody>
      </p:sp>
      <p:sp>
        <p:nvSpPr>
          <p:cNvPr id="66562" name="Rectangle 2"/>
          <p:cNvSpPr>
            <a:spLocks noGrp="1" noChangeArrowheads="1"/>
          </p:cNvSpPr>
          <p:nvPr>
            <p:ph type="title"/>
          </p:nvPr>
        </p:nvSpPr>
        <p:spPr>
          <a:xfrm>
            <a:off x="381000" y="304800"/>
            <a:ext cx="8763000" cy="1143000"/>
          </a:xfrm>
        </p:spPr>
        <p:txBody>
          <a:bodyPr>
            <a:normAutofit fontScale="90000"/>
          </a:bodyPr>
          <a:lstStyle/>
          <a:p>
            <a:pPr eaLnBrk="1" hangingPunct="1">
              <a:defRPr/>
            </a:pPr>
            <a:r>
              <a:rPr lang="en-US" sz="4000" dirty="0" smtClean="0"/>
              <a:t>Giving Advice-Without </a:t>
            </a:r>
            <a:br>
              <a:rPr lang="en-US" sz="4000" dirty="0" smtClean="0"/>
            </a:br>
            <a:r>
              <a:rPr lang="en-US" sz="4000" dirty="0" smtClean="0"/>
              <a:t>Telling What to Do</a:t>
            </a:r>
          </a:p>
        </p:txBody>
      </p:sp>
      <p:pic>
        <p:nvPicPr>
          <p:cNvPr id="30724" name="Picture 4" descr="MCBD20160_0000[1]"/>
          <p:cNvPicPr>
            <a:picLocks noChangeAspect="1" noChangeArrowheads="1"/>
          </p:cNvPicPr>
          <p:nvPr/>
        </p:nvPicPr>
        <p:blipFill>
          <a:blip r:embed="rId4" cstate="print"/>
          <a:srcRect/>
          <a:stretch>
            <a:fillRect/>
          </a:stretch>
        </p:blipFill>
        <p:spPr bwMode="auto">
          <a:xfrm>
            <a:off x="5791200" y="914400"/>
            <a:ext cx="3200400" cy="3551238"/>
          </a:xfrm>
          <a:prstGeom prst="rect">
            <a:avLst/>
          </a:prstGeom>
          <a:noFill/>
          <a:ln w="9525">
            <a:noFill/>
            <a:miter lim="800000"/>
            <a:headEnd/>
            <a:tailEnd/>
          </a:ln>
        </p:spPr>
      </p:pic>
      <p:pic>
        <p:nvPicPr>
          <p:cNvPr id="35847" name="~PP2978.WAV">
            <a:hlinkClick r:id="" action="ppaction://media"/>
          </p:cNvPr>
          <p:cNvPicPr>
            <a:picLocks noRot="1" noChangeAspect="1" noChangeArrowheads="1"/>
          </p:cNvPicPr>
          <p:nvPr>
            <a:wavAudioFile r:embed="rId1" name="~PP2011.WAV"/>
          </p:nvPr>
        </p:nvPicPr>
        <p:blipFill>
          <a:blip r:embed="rId5" cstate="print"/>
          <a:srcRect/>
          <a:stretch>
            <a:fillRect/>
          </a:stretch>
        </p:blipFill>
        <p:spPr bwMode="auto">
          <a:xfrm>
            <a:off x="8839200" y="6553200"/>
            <a:ext cx="304800" cy="304800"/>
          </a:xfrm>
          <a:prstGeom prst="rect">
            <a:avLst/>
          </a:prstGeom>
          <a:noFill/>
          <a:ln w="9525">
            <a:noFill/>
            <a:miter lim="800000"/>
            <a:headEnd/>
            <a:tailEnd/>
          </a:ln>
        </p:spPr>
      </p:pic>
    </p:spTree>
    <p:extLst>
      <p:ext uri="{BB962C8B-B14F-4D97-AF65-F5344CB8AC3E}">
        <p14:creationId xmlns:p14="http://schemas.microsoft.com/office/powerpoint/2010/main" val="1006148389"/>
      </p:ext>
    </p:extLst>
  </p:cSld>
  <p:clrMapOvr>
    <a:masterClrMapping/>
  </p:clrMapOvr>
  <p:transition advTm="54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mediacall" presetSubtype="0" fill="hold" nodeType="afterEffect">
                                  <p:stCondLst>
                                    <p:cond delay="0"/>
                                  </p:stCondLst>
                                  <p:childTnLst>
                                    <p:cmd type="call" cmd="playFrom(0.0)">
                                      <p:cBhvr>
                                        <p:cTn id="6" dur="1" fill="hold"/>
                                        <p:tgtEl>
                                          <p:spTgt spid="35847"/>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35847"/>
                </p:tgtEl>
              </p:cMediaNode>
            </p:audi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7" name="Rectangle 3"/>
          <p:cNvSpPr>
            <a:spLocks noGrp="1" noChangeArrowheads="1"/>
          </p:cNvSpPr>
          <p:nvPr>
            <p:ph idx="1"/>
          </p:nvPr>
        </p:nvSpPr>
        <p:spPr>
          <a:noFill/>
        </p:spPr>
        <p:txBody>
          <a:bodyPr/>
          <a:lstStyle/>
          <a:p>
            <a:r>
              <a:rPr lang="en-US" sz="2800" smtClean="0">
                <a:effectLst/>
                <a:latin typeface="Arial" charset="0"/>
              </a:rPr>
              <a:t>Your patient has options that they can decide what works best for them.  These include:</a:t>
            </a:r>
          </a:p>
          <a:p>
            <a:pPr lvl="1"/>
            <a:r>
              <a:rPr lang="en-US" sz="2400" smtClean="0">
                <a:effectLst/>
                <a:latin typeface="Arial" charset="0"/>
              </a:rPr>
              <a:t>Cutting down on their use</a:t>
            </a:r>
          </a:p>
          <a:p>
            <a:pPr lvl="1"/>
            <a:r>
              <a:rPr lang="en-US" sz="2400" smtClean="0">
                <a:effectLst/>
                <a:latin typeface="Arial" charset="0"/>
              </a:rPr>
              <a:t>Reducing harm associated with use</a:t>
            </a:r>
          </a:p>
          <a:p>
            <a:pPr lvl="1"/>
            <a:r>
              <a:rPr lang="en-US" sz="2400" smtClean="0">
                <a:effectLst/>
                <a:latin typeface="Arial" charset="0"/>
              </a:rPr>
              <a:t>Quitting all use</a:t>
            </a:r>
          </a:p>
          <a:p>
            <a:pPr lvl="1"/>
            <a:r>
              <a:rPr lang="en-US" sz="2400" smtClean="0">
                <a:effectLst/>
                <a:latin typeface="Arial" charset="0"/>
              </a:rPr>
              <a:t>Getting help</a:t>
            </a:r>
          </a:p>
          <a:p>
            <a:pPr lvl="1"/>
            <a:r>
              <a:rPr lang="en-US" sz="2400" smtClean="0">
                <a:effectLst/>
                <a:latin typeface="Arial" charset="0"/>
              </a:rPr>
              <a:t>Absolutely nothing</a:t>
            </a:r>
          </a:p>
          <a:p>
            <a:pPr lvl="1">
              <a:buFontTx/>
              <a:buNone/>
            </a:pPr>
            <a:endParaRPr lang="en-US" sz="2600" b="1" i="1" smtClean="0">
              <a:effectLst/>
              <a:latin typeface="Arial" charset="0"/>
            </a:endParaRPr>
          </a:p>
          <a:p>
            <a:pPr lvl="1">
              <a:buFontTx/>
              <a:buNone/>
            </a:pPr>
            <a:r>
              <a:rPr lang="en-US" sz="2200" b="1" i="1" smtClean="0">
                <a:effectLst/>
                <a:latin typeface="Arial" charset="0"/>
              </a:rPr>
              <a:t>You provide the options, let them make the choice</a:t>
            </a:r>
          </a:p>
          <a:p>
            <a:endParaRPr lang="en-US" sz="2800" b="1" smtClean="0">
              <a:effectLst/>
              <a:latin typeface="Arial" charset="0"/>
            </a:endParaRPr>
          </a:p>
        </p:txBody>
      </p:sp>
      <p:sp>
        <p:nvSpPr>
          <p:cNvPr id="31746" name="Rectangle 2"/>
          <p:cNvSpPr>
            <a:spLocks noGrp="1" noChangeArrowheads="1"/>
          </p:cNvSpPr>
          <p:nvPr>
            <p:ph type="title"/>
          </p:nvPr>
        </p:nvSpPr>
        <p:spPr>
          <a:noFill/>
        </p:spPr>
        <p:txBody>
          <a:bodyPr/>
          <a:lstStyle/>
          <a:p>
            <a:r>
              <a:rPr lang="en-US" smtClean="0">
                <a:effectLst/>
                <a:latin typeface="Arial" charset="0"/>
              </a:rPr>
              <a:t>Patients have Options</a:t>
            </a:r>
          </a:p>
        </p:txBody>
      </p:sp>
      <p:pic>
        <p:nvPicPr>
          <p:cNvPr id="134152" name="~PP31025.WAV">
            <a:hlinkClick r:id="" action="ppaction://media"/>
          </p:cNvPr>
          <p:cNvPicPr>
            <a:picLocks noRot="1" noChangeAspect="1" noChangeArrowheads="1"/>
          </p:cNvPicPr>
          <p:nvPr>
            <a:wavAudioFile r:embed="rId1" name="~PP3534.WAV"/>
          </p:nvPr>
        </p:nvPicPr>
        <p:blipFill>
          <a:blip r:embed="rId4" cstate="print"/>
          <a:srcRect/>
          <a:stretch>
            <a:fillRect/>
          </a:stretch>
        </p:blipFill>
        <p:spPr bwMode="auto">
          <a:xfrm>
            <a:off x="8696325" y="6410325"/>
            <a:ext cx="304800" cy="304800"/>
          </a:xfrm>
          <a:prstGeom prst="rect">
            <a:avLst/>
          </a:prstGeom>
          <a:noFill/>
          <a:ln w="9525">
            <a:noFill/>
            <a:miter lim="800000"/>
            <a:headEnd/>
            <a:tailEnd/>
          </a:ln>
        </p:spPr>
      </p:pic>
    </p:spTree>
    <p:extLst>
      <p:ext uri="{BB962C8B-B14F-4D97-AF65-F5344CB8AC3E}">
        <p14:creationId xmlns:p14="http://schemas.microsoft.com/office/powerpoint/2010/main" val="3234579374"/>
      </p:ext>
    </p:extLst>
  </p:cSld>
  <p:clrMapOvr>
    <a:masterClrMapping/>
  </p:clrMapOvr>
  <p:transition advTm="57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mediacall" presetSubtype="0" fill="hold" nodeType="afterEffect">
                                  <p:stCondLst>
                                    <p:cond delay="0"/>
                                  </p:stCondLst>
                                  <p:childTnLst>
                                    <p:cmd type="call" cmd="playFrom(0.0)">
                                      <p:cBhvr>
                                        <p:cTn id="6" dur="1" fill="hold"/>
                                        <p:tgtEl>
                                          <p:spTgt spid="13415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134152"/>
                </p:tgtEl>
              </p:cMediaNode>
            </p:audio>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7" name="Rectangle 3"/>
          <p:cNvSpPr>
            <a:spLocks noGrp="1" noChangeArrowheads="1"/>
          </p:cNvSpPr>
          <p:nvPr>
            <p:ph idx="1"/>
          </p:nvPr>
        </p:nvSpPr>
        <p:spPr/>
        <p:txBody>
          <a:bodyPr/>
          <a:lstStyle/>
          <a:p>
            <a:pPr eaLnBrk="1" hangingPunct="1">
              <a:defRPr/>
            </a:pPr>
            <a:r>
              <a:rPr lang="en-US" sz="2800" smtClean="0"/>
              <a:t>Open</a:t>
            </a:r>
          </a:p>
          <a:p>
            <a:pPr eaLnBrk="1" hangingPunct="1">
              <a:defRPr/>
            </a:pPr>
            <a:r>
              <a:rPr lang="en-US" sz="2800" smtClean="0"/>
              <a:t>Nonjudgmental</a:t>
            </a:r>
          </a:p>
          <a:p>
            <a:pPr eaLnBrk="1" hangingPunct="1">
              <a:defRPr/>
            </a:pPr>
            <a:r>
              <a:rPr lang="en-US" sz="2800" smtClean="0"/>
              <a:t>Reflective</a:t>
            </a:r>
          </a:p>
          <a:p>
            <a:pPr eaLnBrk="1" hangingPunct="1">
              <a:defRPr/>
            </a:pPr>
            <a:r>
              <a:rPr lang="en-US" sz="2800" smtClean="0"/>
              <a:t>Understand patient’s frame of reference</a:t>
            </a:r>
          </a:p>
          <a:p>
            <a:pPr eaLnBrk="1" hangingPunct="1">
              <a:defRPr/>
            </a:pPr>
            <a:r>
              <a:rPr lang="en-US" sz="2800" smtClean="0"/>
              <a:t>Acceptance and affirmation</a:t>
            </a:r>
          </a:p>
          <a:p>
            <a:pPr eaLnBrk="1" hangingPunct="1">
              <a:defRPr/>
            </a:pPr>
            <a:r>
              <a:rPr lang="en-US" sz="2800" smtClean="0"/>
              <a:t>No “authoritative/expert” tone </a:t>
            </a:r>
          </a:p>
        </p:txBody>
      </p:sp>
      <p:sp>
        <p:nvSpPr>
          <p:cNvPr id="113666" name="Rectangle 2"/>
          <p:cNvSpPr>
            <a:spLocks noGrp="1" noChangeArrowheads="1"/>
          </p:cNvSpPr>
          <p:nvPr>
            <p:ph type="title"/>
          </p:nvPr>
        </p:nvSpPr>
        <p:spPr/>
        <p:txBody>
          <a:bodyPr/>
          <a:lstStyle/>
          <a:p>
            <a:pPr eaLnBrk="1" hangingPunct="1">
              <a:defRPr/>
            </a:pPr>
            <a:r>
              <a:rPr lang="en-US" sz="4000" dirty="0" smtClean="0"/>
              <a:t>Express Empathy</a:t>
            </a:r>
          </a:p>
        </p:txBody>
      </p:sp>
      <p:pic>
        <p:nvPicPr>
          <p:cNvPr id="38919" name="~PP41087.WAV">
            <a:hlinkClick r:id="" action="ppaction://media"/>
          </p:cNvPr>
          <p:cNvPicPr>
            <a:picLocks noRot="1" noChangeAspect="1" noChangeArrowheads="1"/>
          </p:cNvPicPr>
          <p:nvPr>
            <a:wavAudioFile r:embed="rId1" name="~PP4059.WAV"/>
          </p:nvPr>
        </p:nvPicPr>
        <p:blipFill>
          <a:blip r:embed="rId4" cstate="print"/>
          <a:srcRect/>
          <a:stretch>
            <a:fillRect/>
          </a:stretch>
        </p:blipFill>
        <p:spPr bwMode="auto">
          <a:xfrm>
            <a:off x="8839200" y="6553200"/>
            <a:ext cx="304800" cy="304800"/>
          </a:xfrm>
          <a:prstGeom prst="rect">
            <a:avLst/>
          </a:prstGeom>
          <a:noFill/>
          <a:ln w="9525">
            <a:noFill/>
            <a:miter lim="800000"/>
            <a:headEnd/>
            <a:tailEnd/>
          </a:ln>
        </p:spPr>
      </p:pic>
    </p:spTree>
    <p:extLst>
      <p:ext uri="{BB962C8B-B14F-4D97-AF65-F5344CB8AC3E}">
        <p14:creationId xmlns:p14="http://schemas.microsoft.com/office/powerpoint/2010/main" val="1910108886"/>
      </p:ext>
    </p:extLst>
  </p:cSld>
  <p:clrMapOvr>
    <a:masterClrMapping/>
  </p:clrMapOvr>
  <p:transition advTm="50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mediacall" presetSubtype="0" fill="hold" nodeType="afterEffect">
                                  <p:stCondLst>
                                    <p:cond delay="0"/>
                                  </p:stCondLst>
                                  <p:childTnLst>
                                    <p:cmd type="call" cmd="playFrom(0.0)">
                                      <p:cBhvr>
                                        <p:cTn id="6" dur="1" fill="hold"/>
                                        <p:tgtEl>
                                          <p:spTgt spid="3891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38919"/>
                </p:tgtEl>
              </p:cMediaNode>
            </p:audio>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1" name="Rectangle 3"/>
          <p:cNvSpPr>
            <a:spLocks noGrp="1" noChangeArrowheads="1"/>
          </p:cNvSpPr>
          <p:nvPr>
            <p:ph idx="1"/>
          </p:nvPr>
        </p:nvSpPr>
        <p:spPr/>
        <p:txBody>
          <a:bodyPr/>
          <a:lstStyle/>
          <a:p>
            <a:pPr eaLnBrk="1" hangingPunct="1">
              <a:defRPr/>
            </a:pPr>
            <a:r>
              <a:rPr lang="en-US" smtClean="0"/>
              <a:t>What positive changes has patient made before?</a:t>
            </a:r>
          </a:p>
          <a:p>
            <a:pPr lvl="1" eaLnBrk="1" hangingPunct="1">
              <a:defRPr/>
            </a:pPr>
            <a:r>
              <a:rPr lang="en-US" smtClean="0"/>
              <a:t>Remind patient of their previous successes</a:t>
            </a:r>
          </a:p>
          <a:p>
            <a:pPr lvl="1" eaLnBrk="1" hangingPunct="1">
              <a:defRPr/>
            </a:pPr>
            <a:r>
              <a:rPr lang="en-US" smtClean="0"/>
              <a:t>Draw parallels to substance use </a:t>
            </a:r>
          </a:p>
          <a:p>
            <a:pPr lvl="1" eaLnBrk="1" hangingPunct="1">
              <a:defRPr/>
            </a:pPr>
            <a:r>
              <a:rPr lang="en-US" smtClean="0"/>
              <a:t>Assure patient that he/she can be successful and that you will assist </a:t>
            </a:r>
          </a:p>
        </p:txBody>
      </p:sp>
      <p:sp>
        <p:nvSpPr>
          <p:cNvPr id="114690" name="Rectangle 2"/>
          <p:cNvSpPr>
            <a:spLocks noGrp="1" noChangeArrowheads="1"/>
          </p:cNvSpPr>
          <p:nvPr>
            <p:ph type="title"/>
          </p:nvPr>
        </p:nvSpPr>
        <p:spPr/>
        <p:txBody>
          <a:bodyPr/>
          <a:lstStyle/>
          <a:p>
            <a:pPr eaLnBrk="1" hangingPunct="1">
              <a:defRPr/>
            </a:pPr>
            <a:r>
              <a:rPr lang="en-US" sz="4000" dirty="0" smtClean="0"/>
              <a:t>Self-Efficacy</a:t>
            </a:r>
          </a:p>
        </p:txBody>
      </p:sp>
      <p:pic>
        <p:nvPicPr>
          <p:cNvPr id="39941" name="~PP31134.WAV">
            <a:hlinkClick r:id="" action="ppaction://media"/>
          </p:cNvPr>
          <p:cNvPicPr>
            <a:picLocks noRot="1" noChangeAspect="1" noChangeArrowheads="1"/>
          </p:cNvPicPr>
          <p:nvPr>
            <a:wavAudioFile r:embed="rId1" name="~PP3690.WAV"/>
          </p:nvPr>
        </p:nvPicPr>
        <p:blipFill>
          <a:blip r:embed="rId4" cstate="print"/>
          <a:srcRect/>
          <a:stretch>
            <a:fillRect/>
          </a:stretch>
        </p:blipFill>
        <p:spPr bwMode="auto">
          <a:xfrm>
            <a:off x="8839200" y="6553200"/>
            <a:ext cx="304800" cy="304800"/>
          </a:xfrm>
          <a:prstGeom prst="rect">
            <a:avLst/>
          </a:prstGeom>
          <a:noFill/>
          <a:ln w="9525">
            <a:noFill/>
            <a:miter lim="800000"/>
            <a:headEnd/>
            <a:tailEnd/>
          </a:ln>
        </p:spPr>
      </p:pic>
    </p:spTree>
    <p:extLst>
      <p:ext uri="{BB962C8B-B14F-4D97-AF65-F5344CB8AC3E}">
        <p14:creationId xmlns:p14="http://schemas.microsoft.com/office/powerpoint/2010/main" val="1816155920"/>
      </p:ext>
    </p:extLst>
  </p:cSld>
  <p:clrMapOvr>
    <a:masterClrMapping/>
  </p:clrMapOvr>
  <p:transition advTm="46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mediacall" presetSubtype="0" fill="hold" nodeType="afterEffect">
                                  <p:stCondLst>
                                    <p:cond delay="0"/>
                                  </p:stCondLst>
                                  <p:childTnLst>
                                    <p:cmd type="call" cmd="playFrom(0.0)">
                                      <p:cBhvr>
                                        <p:cTn id="6" dur="1" fill="hold"/>
                                        <p:tgtEl>
                                          <p:spTgt spid="3994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39941"/>
                </p:tgtEl>
              </p:cMediaNode>
            </p:audio>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7" name="Rectangle 5"/>
          <p:cNvSpPr>
            <a:spLocks noGrp="1" noChangeArrowheads="1"/>
          </p:cNvSpPr>
          <p:nvPr>
            <p:ph sz="half" idx="1"/>
          </p:nvPr>
        </p:nvSpPr>
        <p:spPr>
          <a:xfrm>
            <a:off x="914400" y="1447800"/>
            <a:ext cx="4038600" cy="4800600"/>
          </a:xfrm>
        </p:spPr>
        <p:txBody>
          <a:bodyPr/>
          <a:lstStyle/>
          <a:p>
            <a:pPr eaLnBrk="1" hangingPunct="1">
              <a:lnSpc>
                <a:spcPct val="90000"/>
              </a:lnSpc>
              <a:buFont typeface="Wingdings" pitchFamily="2" charset="2"/>
              <a:buNone/>
              <a:defRPr/>
            </a:pPr>
            <a:r>
              <a:rPr lang="en-US" sz="2400" dirty="0" smtClean="0">
                <a:solidFill>
                  <a:schemeClr val="bg1">
                    <a:lumMod val="75000"/>
                  </a:schemeClr>
                </a:solidFill>
              </a:rPr>
              <a:t>“Look, I don’t have an alcohol problem.”</a:t>
            </a:r>
          </a:p>
          <a:p>
            <a:pPr eaLnBrk="1" hangingPunct="1">
              <a:lnSpc>
                <a:spcPct val="90000"/>
              </a:lnSpc>
              <a:buFont typeface="Wingdings" pitchFamily="2" charset="2"/>
              <a:buNone/>
              <a:defRPr/>
            </a:pPr>
            <a:endParaRPr lang="en-US" sz="2400" dirty="0" smtClean="0">
              <a:solidFill>
                <a:schemeClr val="bg1">
                  <a:lumMod val="75000"/>
                </a:schemeClr>
              </a:solidFill>
            </a:endParaRPr>
          </a:p>
          <a:p>
            <a:pPr eaLnBrk="1" hangingPunct="1">
              <a:lnSpc>
                <a:spcPct val="90000"/>
              </a:lnSpc>
              <a:buFont typeface="Wingdings" pitchFamily="2" charset="2"/>
              <a:buNone/>
              <a:defRPr/>
            </a:pPr>
            <a:r>
              <a:rPr lang="en-US" sz="2400" dirty="0" smtClean="0">
                <a:solidFill>
                  <a:schemeClr val="bg1">
                    <a:lumMod val="75000"/>
                  </a:schemeClr>
                </a:solidFill>
              </a:rPr>
              <a:t>“My dad was an alcoholic and I’m not like him.”</a:t>
            </a:r>
          </a:p>
          <a:p>
            <a:pPr eaLnBrk="1" hangingPunct="1">
              <a:lnSpc>
                <a:spcPct val="90000"/>
              </a:lnSpc>
              <a:buFont typeface="Wingdings" pitchFamily="2" charset="2"/>
              <a:buNone/>
              <a:defRPr/>
            </a:pPr>
            <a:endParaRPr lang="en-US" sz="2400" dirty="0" smtClean="0">
              <a:solidFill>
                <a:schemeClr val="bg1">
                  <a:lumMod val="75000"/>
                </a:schemeClr>
              </a:solidFill>
            </a:endParaRPr>
          </a:p>
          <a:p>
            <a:pPr eaLnBrk="1" hangingPunct="1">
              <a:lnSpc>
                <a:spcPct val="90000"/>
              </a:lnSpc>
              <a:buFont typeface="Wingdings" pitchFamily="2" charset="2"/>
              <a:buNone/>
              <a:defRPr/>
            </a:pPr>
            <a:r>
              <a:rPr lang="en-US" sz="2400" dirty="0" smtClean="0">
                <a:solidFill>
                  <a:schemeClr val="bg1">
                    <a:lumMod val="75000"/>
                  </a:schemeClr>
                </a:solidFill>
              </a:rPr>
              <a:t>“I can quit anytime I want to.”</a:t>
            </a:r>
          </a:p>
          <a:p>
            <a:pPr eaLnBrk="1" hangingPunct="1">
              <a:lnSpc>
                <a:spcPct val="90000"/>
              </a:lnSpc>
              <a:buFont typeface="Wingdings" pitchFamily="2" charset="2"/>
              <a:buNone/>
              <a:defRPr/>
            </a:pPr>
            <a:r>
              <a:rPr lang="en-US" sz="2400" dirty="0" smtClean="0">
                <a:solidFill>
                  <a:schemeClr val="bg1">
                    <a:lumMod val="75000"/>
                  </a:schemeClr>
                </a:solidFill>
              </a:rPr>
              <a:t>“This isn’t what I came for.”</a:t>
            </a:r>
          </a:p>
          <a:p>
            <a:pPr eaLnBrk="1" hangingPunct="1">
              <a:lnSpc>
                <a:spcPct val="90000"/>
              </a:lnSpc>
              <a:buFont typeface="Wingdings" pitchFamily="2" charset="2"/>
              <a:buNone/>
              <a:defRPr/>
            </a:pPr>
            <a:endParaRPr lang="en-US" sz="2400" dirty="0" smtClean="0">
              <a:solidFill>
                <a:schemeClr val="bg1">
                  <a:lumMod val="75000"/>
                </a:schemeClr>
              </a:solidFill>
            </a:endParaRPr>
          </a:p>
          <a:p>
            <a:pPr eaLnBrk="1" hangingPunct="1">
              <a:lnSpc>
                <a:spcPct val="90000"/>
              </a:lnSpc>
              <a:buFont typeface="Wingdings" pitchFamily="2" charset="2"/>
              <a:buNone/>
              <a:defRPr/>
            </a:pPr>
            <a:r>
              <a:rPr lang="en-US" sz="2400" dirty="0" smtClean="0">
                <a:solidFill>
                  <a:schemeClr val="bg1">
                    <a:lumMod val="75000"/>
                  </a:schemeClr>
                </a:solidFill>
              </a:rPr>
              <a:t>“Everybody drinks during the Steelers game</a:t>
            </a:r>
            <a:r>
              <a:rPr lang="en-US" sz="2400" dirty="0" smtClean="0"/>
              <a:t>.”</a:t>
            </a:r>
          </a:p>
        </p:txBody>
      </p:sp>
      <p:sp>
        <p:nvSpPr>
          <p:cNvPr id="64518" name="Rectangle 6"/>
          <p:cNvSpPr>
            <a:spLocks noGrp="1" noChangeArrowheads="1"/>
          </p:cNvSpPr>
          <p:nvPr>
            <p:ph sz="half" idx="2"/>
          </p:nvPr>
        </p:nvSpPr>
        <p:spPr>
          <a:xfrm>
            <a:off x="4876800" y="1447800"/>
            <a:ext cx="4038600" cy="4724400"/>
          </a:xfrm>
        </p:spPr>
        <p:txBody>
          <a:bodyPr/>
          <a:lstStyle/>
          <a:p>
            <a:pPr eaLnBrk="1" hangingPunct="1">
              <a:lnSpc>
                <a:spcPct val="90000"/>
              </a:lnSpc>
              <a:buFont typeface="Wingdings" pitchFamily="2" charset="2"/>
              <a:buNone/>
              <a:defRPr/>
            </a:pPr>
            <a:r>
              <a:rPr lang="en-US" sz="2400" dirty="0" smtClean="0">
                <a:solidFill>
                  <a:schemeClr val="bg1">
                    <a:lumMod val="75000"/>
                  </a:schemeClr>
                </a:solidFill>
              </a:rPr>
              <a:t>“I’m not going to push you to change anything you don’t want to.”</a:t>
            </a:r>
          </a:p>
          <a:p>
            <a:pPr eaLnBrk="1" hangingPunct="1">
              <a:lnSpc>
                <a:spcPct val="90000"/>
              </a:lnSpc>
              <a:buFont typeface="Wingdings" pitchFamily="2" charset="2"/>
              <a:buNone/>
              <a:defRPr/>
            </a:pPr>
            <a:r>
              <a:rPr lang="en-US" sz="2400" dirty="0" smtClean="0">
                <a:solidFill>
                  <a:schemeClr val="bg1">
                    <a:lumMod val="75000"/>
                  </a:schemeClr>
                </a:solidFill>
              </a:rPr>
              <a:t>“I’d like to give you information, what you do is up to you.”</a:t>
            </a:r>
          </a:p>
          <a:p>
            <a:pPr eaLnBrk="1" hangingPunct="1">
              <a:lnSpc>
                <a:spcPct val="90000"/>
              </a:lnSpc>
              <a:buFont typeface="Wingdings" pitchFamily="2" charset="2"/>
              <a:buNone/>
              <a:defRPr/>
            </a:pPr>
            <a:endParaRPr lang="en-US" sz="2400" dirty="0" smtClean="0">
              <a:solidFill>
                <a:schemeClr val="bg1">
                  <a:lumMod val="75000"/>
                </a:schemeClr>
              </a:solidFill>
            </a:endParaRPr>
          </a:p>
          <a:p>
            <a:pPr eaLnBrk="1" hangingPunct="1">
              <a:lnSpc>
                <a:spcPct val="90000"/>
              </a:lnSpc>
              <a:buFont typeface="Wingdings" pitchFamily="2" charset="2"/>
              <a:buNone/>
              <a:defRPr/>
            </a:pPr>
            <a:r>
              <a:rPr lang="en-US" sz="2400" dirty="0" smtClean="0">
                <a:solidFill>
                  <a:schemeClr val="bg1">
                    <a:lumMod val="75000"/>
                  </a:schemeClr>
                </a:solidFill>
              </a:rPr>
              <a:t>“I’d like to hear your opinions about…”</a:t>
            </a:r>
          </a:p>
          <a:p>
            <a:pPr eaLnBrk="1" hangingPunct="1">
              <a:lnSpc>
                <a:spcPct val="90000"/>
              </a:lnSpc>
              <a:buFont typeface="Wingdings" pitchFamily="2" charset="2"/>
              <a:buNone/>
              <a:defRPr/>
            </a:pPr>
            <a:endParaRPr lang="en-US" sz="2400" dirty="0" smtClean="0">
              <a:solidFill>
                <a:schemeClr val="bg1">
                  <a:lumMod val="75000"/>
                </a:schemeClr>
              </a:solidFill>
            </a:endParaRPr>
          </a:p>
          <a:p>
            <a:pPr eaLnBrk="1" hangingPunct="1">
              <a:lnSpc>
                <a:spcPct val="90000"/>
              </a:lnSpc>
              <a:buFont typeface="Wingdings" pitchFamily="2" charset="2"/>
              <a:buNone/>
              <a:defRPr/>
            </a:pPr>
            <a:r>
              <a:rPr lang="en-US" sz="2400" dirty="0" smtClean="0">
                <a:solidFill>
                  <a:schemeClr val="bg1">
                    <a:lumMod val="75000"/>
                  </a:schemeClr>
                </a:solidFill>
              </a:rPr>
              <a:t>“What are some things that bother you about your use?”</a:t>
            </a:r>
          </a:p>
          <a:p>
            <a:pPr eaLnBrk="1" hangingPunct="1">
              <a:lnSpc>
                <a:spcPct val="90000"/>
              </a:lnSpc>
              <a:buFont typeface="Wingdings" pitchFamily="2" charset="2"/>
              <a:buNone/>
              <a:defRPr/>
            </a:pPr>
            <a:endParaRPr lang="en-US" sz="2400" dirty="0" smtClean="0"/>
          </a:p>
        </p:txBody>
      </p:sp>
      <p:sp>
        <p:nvSpPr>
          <p:cNvPr id="64516" name="Rectangle 4"/>
          <p:cNvSpPr>
            <a:spLocks noGrp="1" noChangeArrowheads="1"/>
          </p:cNvSpPr>
          <p:nvPr>
            <p:ph type="title"/>
          </p:nvPr>
        </p:nvSpPr>
        <p:spPr>
          <a:xfrm>
            <a:off x="1066800" y="304800"/>
            <a:ext cx="7543800" cy="993775"/>
          </a:xfrm>
        </p:spPr>
        <p:txBody>
          <a:bodyPr/>
          <a:lstStyle/>
          <a:p>
            <a:pPr eaLnBrk="1" hangingPunct="1">
              <a:defRPr/>
            </a:pPr>
            <a:r>
              <a:rPr lang="en-US" sz="4000" dirty="0" smtClean="0">
                <a:solidFill>
                  <a:schemeClr val="bg1">
                    <a:lumMod val="50000"/>
                  </a:schemeClr>
                </a:solidFill>
              </a:rPr>
              <a:t>Responding to Resistance </a:t>
            </a:r>
          </a:p>
        </p:txBody>
      </p:sp>
      <p:pic>
        <p:nvPicPr>
          <p:cNvPr id="40966" name="~PP11181.WAV">
            <a:hlinkClick r:id="" action="ppaction://media"/>
          </p:cNvPr>
          <p:cNvPicPr>
            <a:picLocks noRot="1" noChangeAspect="1" noChangeArrowheads="1"/>
          </p:cNvPicPr>
          <p:nvPr>
            <a:wavAudioFile r:embed="rId1" name="~PP1625.WAV"/>
          </p:nvPr>
        </p:nvPicPr>
        <p:blipFill>
          <a:blip r:embed="rId4" cstate="print"/>
          <a:srcRect/>
          <a:stretch>
            <a:fillRect/>
          </a:stretch>
        </p:blipFill>
        <p:spPr bwMode="auto">
          <a:xfrm>
            <a:off x="8610600" y="6324600"/>
            <a:ext cx="228600" cy="228600"/>
          </a:xfrm>
          <a:prstGeom prst="rect">
            <a:avLst/>
          </a:prstGeom>
          <a:noFill/>
          <a:ln w="9525">
            <a:noFill/>
            <a:miter lim="800000"/>
            <a:headEnd/>
            <a:tailEnd/>
          </a:ln>
        </p:spPr>
      </p:pic>
    </p:spTree>
    <p:extLst>
      <p:ext uri="{BB962C8B-B14F-4D97-AF65-F5344CB8AC3E}">
        <p14:creationId xmlns:p14="http://schemas.microsoft.com/office/powerpoint/2010/main" val="2090485863"/>
      </p:ext>
    </p:extLst>
  </p:cSld>
  <p:clrMapOvr>
    <a:masterClrMapping/>
  </p:clrMapOvr>
  <p:transition advTm="26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mediacall" presetSubtype="0" fill="hold" nodeType="afterEffect">
                                  <p:stCondLst>
                                    <p:cond delay="0"/>
                                  </p:stCondLst>
                                  <p:childTnLst>
                                    <p:cmd type="call" cmd="playFrom(0.0)">
                                      <p:cBhvr>
                                        <p:cTn id="6" dur="1" fill="hold"/>
                                        <p:tgtEl>
                                          <p:spTgt spid="4096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40966"/>
                </p:tgtEl>
              </p:cMediaNode>
            </p:audio>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3" name="Rectangle 3"/>
          <p:cNvSpPr>
            <a:spLocks noGrp="1" noChangeArrowheads="1"/>
          </p:cNvSpPr>
          <p:nvPr>
            <p:ph idx="1"/>
          </p:nvPr>
        </p:nvSpPr>
        <p:spPr>
          <a:xfrm>
            <a:off x="1066800" y="2133600"/>
            <a:ext cx="7543800" cy="4343400"/>
          </a:xfrm>
        </p:spPr>
        <p:txBody>
          <a:bodyPr/>
          <a:lstStyle/>
          <a:p>
            <a:pPr algn="ctr" eaLnBrk="1" hangingPunct="1">
              <a:buFont typeface="Wingdings" pitchFamily="2" charset="2"/>
              <a:buNone/>
              <a:defRPr/>
            </a:pPr>
            <a:endParaRPr lang="en-US" dirty="0" smtClean="0"/>
          </a:p>
          <a:p>
            <a:pPr algn="ctr" eaLnBrk="1" hangingPunct="1">
              <a:buFont typeface="Wingdings" pitchFamily="2" charset="2"/>
              <a:buNone/>
              <a:defRPr/>
            </a:pPr>
            <a:r>
              <a:rPr lang="en-US" sz="2800" dirty="0" smtClean="0"/>
              <a:t>Pick a behavior that </a:t>
            </a:r>
            <a:r>
              <a:rPr lang="en-US" sz="2800" u="sng" dirty="0" smtClean="0"/>
              <a:t>you</a:t>
            </a:r>
            <a:r>
              <a:rPr lang="en-US" sz="2800" dirty="0" smtClean="0"/>
              <a:t> are ambivalent about changing (diet, exercise, smoking, etc).  Practice with a partner. </a:t>
            </a:r>
          </a:p>
          <a:p>
            <a:pPr algn="ctr" eaLnBrk="1" hangingPunct="1">
              <a:buFont typeface="Wingdings" pitchFamily="2" charset="2"/>
              <a:buNone/>
              <a:defRPr/>
            </a:pPr>
            <a:r>
              <a:rPr lang="en-US" sz="2800" dirty="0" smtClean="0"/>
              <a:t>It will help you better relate to patients who are ambivalent about changing their alcohol or other drug use!</a:t>
            </a:r>
          </a:p>
          <a:p>
            <a:pPr eaLnBrk="1" hangingPunct="1">
              <a:buFont typeface="Wingdings" pitchFamily="2" charset="2"/>
              <a:buNone/>
              <a:defRPr/>
            </a:pPr>
            <a:endParaRPr lang="en-US" sz="2800" dirty="0" smtClean="0"/>
          </a:p>
        </p:txBody>
      </p:sp>
      <p:pic>
        <p:nvPicPr>
          <p:cNvPr id="35843" name="Picture 4" descr="MCj04348020000[1]"/>
          <p:cNvPicPr>
            <a:picLocks noChangeAspect="1" noChangeArrowheads="1"/>
          </p:cNvPicPr>
          <p:nvPr/>
        </p:nvPicPr>
        <p:blipFill>
          <a:blip r:embed="rId4" cstate="print">
            <a:duotone>
              <a:prstClr val="black"/>
              <a:schemeClr val="tx2">
                <a:tint val="45000"/>
                <a:satMod val="400000"/>
              </a:schemeClr>
            </a:duotone>
          </a:blip>
          <a:srcRect/>
          <a:stretch>
            <a:fillRect/>
          </a:stretch>
        </p:blipFill>
        <p:spPr bwMode="auto">
          <a:xfrm>
            <a:off x="2667000" y="228600"/>
            <a:ext cx="4038600" cy="1600200"/>
          </a:xfrm>
          <a:prstGeom prst="rect">
            <a:avLst/>
          </a:prstGeom>
          <a:noFill/>
          <a:ln w="9525">
            <a:noFill/>
            <a:miter lim="800000"/>
            <a:headEnd/>
            <a:tailEnd/>
          </a:ln>
        </p:spPr>
      </p:pic>
      <p:pic>
        <p:nvPicPr>
          <p:cNvPr id="43017" name="~PP31196.WAV">
            <a:hlinkClick r:id="" action="ppaction://media"/>
          </p:cNvPr>
          <p:cNvPicPr>
            <a:picLocks noRot="1" noChangeAspect="1" noChangeArrowheads="1"/>
          </p:cNvPicPr>
          <p:nvPr>
            <a:wavAudioFile r:embed="rId1" name="~PP3722.WAV"/>
          </p:nvPr>
        </p:nvPicPr>
        <p:blipFill>
          <a:blip r:embed="rId5" cstate="print"/>
          <a:srcRect/>
          <a:stretch>
            <a:fillRect/>
          </a:stretch>
        </p:blipFill>
        <p:spPr bwMode="auto">
          <a:xfrm>
            <a:off x="8839200" y="6553200"/>
            <a:ext cx="304800" cy="304800"/>
          </a:xfrm>
          <a:prstGeom prst="rect">
            <a:avLst/>
          </a:prstGeom>
          <a:noFill/>
          <a:ln w="9525">
            <a:noFill/>
            <a:miter lim="800000"/>
            <a:headEnd/>
            <a:tailEnd/>
          </a:ln>
        </p:spPr>
      </p:pic>
    </p:spTree>
    <p:extLst>
      <p:ext uri="{BB962C8B-B14F-4D97-AF65-F5344CB8AC3E}">
        <p14:creationId xmlns:p14="http://schemas.microsoft.com/office/powerpoint/2010/main" val="3529730207"/>
      </p:ext>
    </p:extLst>
  </p:cSld>
  <p:clrMapOvr>
    <a:masterClrMapping/>
  </p:clrMapOvr>
  <p:transition advTm="27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mediacall" presetSubtype="0" fill="hold" nodeType="afterEffect">
                                  <p:stCondLst>
                                    <p:cond delay="0"/>
                                  </p:stCondLst>
                                  <p:childTnLst>
                                    <p:cmd type="call" cmd="playFrom(0.0)">
                                      <p:cBhvr>
                                        <p:cTn id="6" dur="1" fill="hold"/>
                                        <p:tgtEl>
                                          <p:spTgt spid="43017"/>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43017"/>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5" name="Rectangle 3"/>
          <p:cNvSpPr>
            <a:spLocks noGrp="1" noChangeArrowheads="1"/>
          </p:cNvSpPr>
          <p:nvPr>
            <p:ph idx="1"/>
          </p:nvPr>
        </p:nvSpPr>
        <p:spPr>
          <a:xfrm>
            <a:off x="914400" y="1447800"/>
            <a:ext cx="7543800" cy="3429000"/>
          </a:xfrm>
        </p:spPr>
        <p:txBody>
          <a:bodyPr/>
          <a:lstStyle/>
          <a:p>
            <a:pPr eaLnBrk="1" hangingPunct="1">
              <a:defRPr/>
            </a:pPr>
            <a:endParaRPr lang="en-US" sz="2800" dirty="0" smtClean="0"/>
          </a:p>
          <a:p>
            <a:pPr eaLnBrk="1" hangingPunct="1">
              <a:defRPr/>
            </a:pPr>
            <a:r>
              <a:rPr lang="en-US" sz="2800" dirty="0" smtClean="0"/>
              <a:t>Stages of Change Model</a:t>
            </a:r>
          </a:p>
          <a:p>
            <a:pPr eaLnBrk="1" hangingPunct="1">
              <a:defRPr/>
            </a:pPr>
            <a:r>
              <a:rPr lang="en-US" sz="2800" dirty="0" smtClean="0"/>
              <a:t>Stages of Change and Corresponding Needs of Patients</a:t>
            </a:r>
          </a:p>
          <a:p>
            <a:pPr eaLnBrk="1" hangingPunct="1">
              <a:defRPr/>
            </a:pPr>
            <a:r>
              <a:rPr lang="en-US" sz="2800" dirty="0" smtClean="0"/>
              <a:t>Intensive Intervention and Motivational Levels/Stages of Change</a:t>
            </a:r>
            <a:r>
              <a:rPr lang="en-US" dirty="0" smtClean="0"/>
              <a:t> </a:t>
            </a:r>
          </a:p>
        </p:txBody>
      </p:sp>
      <p:sp>
        <p:nvSpPr>
          <p:cNvPr id="125954" name="Rectangle 2"/>
          <p:cNvSpPr>
            <a:spLocks noGrp="1" noChangeArrowheads="1"/>
          </p:cNvSpPr>
          <p:nvPr>
            <p:ph type="title"/>
          </p:nvPr>
        </p:nvSpPr>
        <p:spPr>
          <a:xfrm>
            <a:off x="419637" y="-42930"/>
            <a:ext cx="8458200" cy="2057400"/>
          </a:xfrm>
        </p:spPr>
        <p:txBody>
          <a:bodyPr/>
          <a:lstStyle/>
          <a:p>
            <a:pPr eaLnBrk="1" hangingPunct="1">
              <a:defRPr/>
            </a:pPr>
            <a:r>
              <a:rPr lang="en-US" sz="4000" dirty="0" smtClean="0"/>
              <a:t>Stages of Change: </a:t>
            </a:r>
            <a:br>
              <a:rPr lang="en-US" sz="4000" dirty="0" smtClean="0"/>
            </a:br>
            <a:r>
              <a:rPr lang="en-US" sz="4000" dirty="0" smtClean="0"/>
              <a:t>Meeting Patients Where They Are</a:t>
            </a:r>
          </a:p>
        </p:txBody>
      </p:sp>
      <p:pic>
        <p:nvPicPr>
          <p:cNvPr id="19460" name="Picture 4" descr="MCj04259080000[1]"/>
          <p:cNvPicPr>
            <a:picLocks noChangeAspect="1" noChangeArrowheads="1"/>
          </p:cNvPicPr>
          <p:nvPr/>
        </p:nvPicPr>
        <p:blipFill>
          <a:blip r:embed="rId4" cstate="print"/>
          <a:srcRect/>
          <a:stretch>
            <a:fillRect/>
          </a:stretch>
        </p:blipFill>
        <p:spPr bwMode="auto">
          <a:xfrm>
            <a:off x="4648200" y="4633874"/>
            <a:ext cx="1905000" cy="1954609"/>
          </a:xfrm>
          <a:prstGeom prst="rect">
            <a:avLst/>
          </a:prstGeom>
          <a:noFill/>
          <a:ln w="9525">
            <a:noFill/>
            <a:miter lim="800000"/>
            <a:headEnd/>
            <a:tailEnd/>
          </a:ln>
        </p:spPr>
      </p:pic>
      <p:pic>
        <p:nvPicPr>
          <p:cNvPr id="19461" name="Picture 5" descr="MCj04259060000[1]"/>
          <p:cNvPicPr>
            <a:picLocks noChangeAspect="1" noChangeArrowheads="1"/>
          </p:cNvPicPr>
          <p:nvPr/>
        </p:nvPicPr>
        <p:blipFill>
          <a:blip r:embed="rId5" cstate="print"/>
          <a:srcRect/>
          <a:stretch>
            <a:fillRect/>
          </a:stretch>
        </p:blipFill>
        <p:spPr bwMode="auto">
          <a:xfrm>
            <a:off x="7033106" y="4191000"/>
            <a:ext cx="1874837" cy="1676400"/>
          </a:xfrm>
          <a:prstGeom prst="rect">
            <a:avLst/>
          </a:prstGeom>
          <a:noFill/>
          <a:ln w="9525">
            <a:noFill/>
            <a:miter lim="800000"/>
            <a:headEnd/>
            <a:tailEnd/>
          </a:ln>
        </p:spPr>
      </p:pic>
      <p:pic>
        <p:nvPicPr>
          <p:cNvPr id="30728" name="~PP3212.WAV">
            <a:hlinkClick r:id="" action="ppaction://media"/>
          </p:cNvPr>
          <p:cNvPicPr>
            <a:picLocks noRot="1" noChangeAspect="1" noChangeArrowheads="1"/>
          </p:cNvPicPr>
          <p:nvPr>
            <a:wavAudioFile r:embed="rId1" name="~PP3102.WAV"/>
          </p:nvPr>
        </p:nvPicPr>
        <p:blipFill>
          <a:blip r:embed="rId6" cstate="print"/>
          <a:srcRect/>
          <a:stretch>
            <a:fillRect/>
          </a:stretch>
        </p:blipFill>
        <p:spPr bwMode="auto">
          <a:xfrm>
            <a:off x="8696325" y="6410325"/>
            <a:ext cx="304800" cy="304800"/>
          </a:xfrm>
          <a:prstGeom prst="rect">
            <a:avLst/>
          </a:prstGeom>
          <a:noFill/>
          <a:ln w="9525">
            <a:noFill/>
            <a:miter lim="800000"/>
            <a:headEnd/>
            <a:tailEnd/>
          </a:ln>
        </p:spPr>
      </p:pic>
    </p:spTree>
  </p:cSld>
  <p:clrMapOvr>
    <a:masterClrMapping/>
  </p:clrMapOvr>
  <p:transition advTm="23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mediacall" presetSubtype="0" fill="hold" nodeType="afterEffect">
                                  <p:stCondLst>
                                    <p:cond delay="0"/>
                                  </p:stCondLst>
                                  <p:childTnLst>
                                    <p:cmd type="call" cmd="playFrom(0.0)">
                                      <p:cBhvr>
                                        <p:cTn id="6" dur="1" fill="hold"/>
                                        <p:tgtEl>
                                          <p:spTgt spid="30728"/>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30728"/>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4" name="Rectangle 4"/>
          <p:cNvSpPr>
            <a:spLocks noGrp="1" noChangeArrowheads="1"/>
          </p:cNvSpPr>
          <p:nvPr>
            <p:ph type="title"/>
          </p:nvPr>
        </p:nvSpPr>
        <p:spPr>
          <a:xfrm>
            <a:off x="990600" y="304800"/>
            <a:ext cx="7543800" cy="1431925"/>
          </a:xfrm>
        </p:spPr>
        <p:txBody>
          <a:bodyPr/>
          <a:lstStyle/>
          <a:p>
            <a:pPr eaLnBrk="1" hangingPunct="1">
              <a:defRPr/>
            </a:pPr>
            <a:r>
              <a:rPr lang="en-US" dirty="0" smtClean="0">
                <a:solidFill>
                  <a:schemeClr val="bg1"/>
                </a:solidFill>
              </a:rPr>
              <a:t>Brief Intervention Videos </a:t>
            </a:r>
          </a:p>
        </p:txBody>
      </p:sp>
      <p:sp>
        <p:nvSpPr>
          <p:cNvPr id="36867" name="Text Box 4"/>
          <p:cNvSpPr txBox="1">
            <a:spLocks noChangeArrowheads="1"/>
          </p:cNvSpPr>
          <p:nvPr/>
        </p:nvSpPr>
        <p:spPr bwMode="auto">
          <a:xfrm>
            <a:off x="1447800" y="1828800"/>
            <a:ext cx="6705600" cy="3939540"/>
          </a:xfrm>
          <a:prstGeom prst="rect">
            <a:avLst/>
          </a:prstGeom>
          <a:noFill/>
          <a:ln w="9525">
            <a:noFill/>
            <a:miter lim="800000"/>
            <a:headEnd/>
            <a:tailEnd/>
          </a:ln>
        </p:spPr>
        <p:txBody>
          <a:bodyPr>
            <a:spAutoFit/>
          </a:bodyPr>
          <a:lstStyle/>
          <a:p>
            <a:pPr algn="ctr" eaLnBrk="0" hangingPunct="0">
              <a:spcBef>
                <a:spcPct val="50000"/>
              </a:spcBef>
            </a:pPr>
            <a:r>
              <a:rPr lang="en-US" i="1" dirty="0" smtClean="0">
                <a:solidFill>
                  <a:srgbClr val="FFFFFF"/>
                </a:solidFill>
              </a:rPr>
              <a:t> </a:t>
            </a:r>
            <a:r>
              <a:rPr lang="en-US" sz="2400" dirty="0" smtClean="0">
                <a:solidFill>
                  <a:schemeClr val="bg1">
                    <a:lumMod val="75000"/>
                  </a:schemeClr>
                </a:solidFill>
              </a:rPr>
              <a:t>Click below to view video examples from the NIAAA</a:t>
            </a:r>
          </a:p>
          <a:p>
            <a:pPr algn="ctr" eaLnBrk="0" hangingPunct="0">
              <a:spcBef>
                <a:spcPct val="50000"/>
              </a:spcBef>
            </a:pPr>
            <a:r>
              <a:rPr lang="en-US" sz="2000" dirty="0" smtClean="0">
                <a:ln>
                  <a:solidFill>
                    <a:schemeClr val="bg1">
                      <a:lumMod val="40000"/>
                      <a:lumOff val="60000"/>
                    </a:schemeClr>
                  </a:solidFill>
                </a:ln>
                <a:solidFill>
                  <a:srgbClr val="063C64"/>
                </a:solidFill>
                <a:hlinkClick r:id="rId4"/>
              </a:rPr>
              <a:t>http</a:t>
            </a:r>
            <a:r>
              <a:rPr lang="en-US" sz="2000" dirty="0">
                <a:ln>
                  <a:solidFill>
                    <a:schemeClr val="bg1">
                      <a:lumMod val="40000"/>
                      <a:lumOff val="60000"/>
                    </a:schemeClr>
                  </a:solidFill>
                </a:ln>
                <a:solidFill>
                  <a:srgbClr val="063C64"/>
                </a:solidFill>
                <a:hlinkClick r:id="rId4"/>
              </a:rPr>
              <a:t>://www.niaaa.nih.gov/Publications/EducationTrainingMaterials/VideoCases.htm</a:t>
            </a:r>
            <a:endParaRPr lang="en-US" sz="2000" dirty="0">
              <a:ln>
                <a:solidFill>
                  <a:schemeClr val="bg1">
                    <a:lumMod val="40000"/>
                    <a:lumOff val="60000"/>
                  </a:schemeClr>
                </a:solidFill>
              </a:ln>
              <a:solidFill>
                <a:srgbClr val="063C64"/>
              </a:solidFill>
            </a:endParaRPr>
          </a:p>
          <a:p>
            <a:pPr algn="ctr" eaLnBrk="0" hangingPunct="0">
              <a:spcBef>
                <a:spcPct val="50000"/>
              </a:spcBef>
            </a:pPr>
            <a:endParaRPr lang="en-US" sz="2000" i="1" dirty="0">
              <a:solidFill>
                <a:schemeClr val="bg1">
                  <a:lumMod val="75000"/>
                </a:schemeClr>
              </a:solidFill>
            </a:endParaRPr>
          </a:p>
          <a:p>
            <a:pPr algn="ctr" eaLnBrk="0" hangingPunct="0"/>
            <a:r>
              <a:rPr lang="en-US" sz="2400" i="1" dirty="0">
                <a:solidFill>
                  <a:schemeClr val="bg1">
                    <a:lumMod val="75000"/>
                  </a:schemeClr>
                </a:solidFill>
              </a:rPr>
              <a:t>Or </a:t>
            </a:r>
            <a:r>
              <a:rPr lang="en-US" sz="2400" dirty="0">
                <a:solidFill>
                  <a:schemeClr val="bg1">
                    <a:lumMod val="75000"/>
                  </a:schemeClr>
                </a:solidFill>
              </a:rPr>
              <a:t>Click Here to view the videos from The BNI-ART Institute</a:t>
            </a:r>
          </a:p>
          <a:p>
            <a:pPr algn="ctr" eaLnBrk="0" hangingPunct="0"/>
            <a:endParaRPr lang="en-US" sz="2400" dirty="0">
              <a:solidFill>
                <a:srgbClr val="FFFFFF"/>
              </a:solidFill>
            </a:endParaRPr>
          </a:p>
          <a:p>
            <a:pPr algn="ctr" eaLnBrk="0" hangingPunct="0"/>
            <a:r>
              <a:rPr lang="en-US" sz="2000" dirty="0">
                <a:ln>
                  <a:solidFill>
                    <a:schemeClr val="bg1">
                      <a:lumMod val="40000"/>
                      <a:lumOff val="60000"/>
                    </a:schemeClr>
                  </a:solidFill>
                </a:ln>
                <a:solidFill>
                  <a:srgbClr val="B4DCFA">
                    <a:lumMod val="50000"/>
                  </a:srgbClr>
                </a:solidFill>
                <a:hlinkClick r:id="rId5"/>
              </a:rPr>
              <a:t>http://www.ed.bmc.org/sbirt/cases.php</a:t>
            </a:r>
            <a:endParaRPr lang="en-US" sz="2000" dirty="0">
              <a:ln>
                <a:solidFill>
                  <a:schemeClr val="bg1">
                    <a:lumMod val="40000"/>
                    <a:lumOff val="60000"/>
                  </a:schemeClr>
                </a:solidFill>
              </a:ln>
              <a:solidFill>
                <a:srgbClr val="B4DCFA">
                  <a:lumMod val="50000"/>
                </a:srgbClr>
              </a:solidFill>
            </a:endParaRPr>
          </a:p>
          <a:p>
            <a:pPr eaLnBrk="0" hangingPunct="0">
              <a:spcBef>
                <a:spcPct val="50000"/>
              </a:spcBef>
            </a:pPr>
            <a:endParaRPr lang="en-US" sz="2000" i="1" dirty="0">
              <a:solidFill>
                <a:srgbClr val="FFFFFF"/>
              </a:solidFill>
            </a:endParaRPr>
          </a:p>
        </p:txBody>
      </p:sp>
      <p:pic>
        <p:nvPicPr>
          <p:cNvPr id="44038" name="~PP11212.WAV">
            <a:hlinkClick r:id="" action="ppaction://media"/>
          </p:cNvPr>
          <p:cNvPicPr>
            <a:picLocks noRot="1" noChangeAspect="1" noChangeArrowheads="1"/>
          </p:cNvPicPr>
          <p:nvPr>
            <a:wavAudioFile r:embed="rId1" name="~PP1921.WAV"/>
          </p:nvPr>
        </p:nvPicPr>
        <p:blipFill>
          <a:blip r:embed="rId6" cstate="print"/>
          <a:srcRect/>
          <a:stretch>
            <a:fillRect/>
          </a:stretch>
        </p:blipFill>
        <p:spPr bwMode="auto">
          <a:xfrm>
            <a:off x="8839200" y="6553200"/>
            <a:ext cx="304800" cy="304800"/>
          </a:xfrm>
          <a:prstGeom prst="rect">
            <a:avLst/>
          </a:prstGeom>
          <a:noFill/>
          <a:ln w="9525">
            <a:noFill/>
            <a:miter lim="800000"/>
            <a:headEnd/>
            <a:tailEnd/>
          </a:ln>
        </p:spPr>
      </p:pic>
    </p:spTree>
    <p:extLst>
      <p:ext uri="{BB962C8B-B14F-4D97-AF65-F5344CB8AC3E}">
        <p14:creationId xmlns:p14="http://schemas.microsoft.com/office/powerpoint/2010/main" val="3689643235"/>
      </p:ext>
    </p:extLst>
  </p:cSld>
  <p:clrMapOvr>
    <a:masterClrMapping/>
  </p:clrMapOvr>
  <p:transition advTm="7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mediacall" presetSubtype="0" fill="hold" nodeType="afterEffect">
                                  <p:stCondLst>
                                    <p:cond delay="0"/>
                                  </p:stCondLst>
                                  <p:childTnLst>
                                    <p:cmd type="call" cmd="playFrom(0.0)">
                                      <p:cBhvr>
                                        <p:cTn id="6" dur="1" fill="hold"/>
                                        <p:tgtEl>
                                          <p:spTgt spid="44038"/>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44038"/>
                </p:tgtEl>
              </p:cMediaNode>
            </p:audio>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60" name="Rectangle 4"/>
          <p:cNvSpPr>
            <a:spLocks noGrp="1" noChangeArrowheads="1"/>
          </p:cNvSpPr>
          <p:nvPr>
            <p:ph sz="half" idx="1"/>
          </p:nvPr>
        </p:nvSpPr>
        <p:spPr/>
        <p:txBody>
          <a:bodyPr/>
          <a:lstStyle/>
          <a:p>
            <a:pPr eaLnBrk="1" hangingPunct="1">
              <a:defRPr/>
            </a:pPr>
            <a:r>
              <a:rPr lang="en-US" sz="2400" dirty="0" smtClean="0">
                <a:solidFill>
                  <a:schemeClr val="bg1">
                    <a:lumMod val="75000"/>
                  </a:schemeClr>
                </a:solidFill>
              </a:rPr>
              <a:t>AUDIT 16-19</a:t>
            </a:r>
          </a:p>
          <a:p>
            <a:pPr eaLnBrk="1" hangingPunct="1">
              <a:defRPr/>
            </a:pPr>
            <a:r>
              <a:rPr lang="en-US" sz="2400" dirty="0" smtClean="0">
                <a:solidFill>
                  <a:schemeClr val="bg1">
                    <a:lumMod val="75000"/>
                  </a:schemeClr>
                </a:solidFill>
              </a:rPr>
              <a:t>Positive DAST</a:t>
            </a:r>
          </a:p>
          <a:p>
            <a:pPr eaLnBrk="1" hangingPunct="1">
              <a:defRPr/>
            </a:pPr>
            <a:r>
              <a:rPr lang="en-US" sz="2400" dirty="0" smtClean="0">
                <a:solidFill>
                  <a:schemeClr val="bg1">
                    <a:lumMod val="75000"/>
                  </a:schemeClr>
                </a:solidFill>
              </a:rPr>
              <a:t>Refuses referral to treatment</a:t>
            </a:r>
          </a:p>
          <a:p>
            <a:pPr eaLnBrk="1" hangingPunct="1">
              <a:defRPr/>
            </a:pPr>
            <a:r>
              <a:rPr lang="en-US" sz="2400" dirty="0" smtClean="0">
                <a:solidFill>
                  <a:schemeClr val="bg1">
                    <a:lumMod val="75000"/>
                  </a:schemeClr>
                </a:solidFill>
              </a:rPr>
              <a:t>Remission for one substance but abuses another substance</a:t>
            </a:r>
          </a:p>
          <a:p>
            <a:pPr eaLnBrk="1" hangingPunct="1">
              <a:defRPr/>
            </a:pPr>
            <a:r>
              <a:rPr lang="en-US" sz="2400" dirty="0" smtClean="0">
                <a:solidFill>
                  <a:schemeClr val="bg1">
                    <a:lumMod val="75000"/>
                  </a:schemeClr>
                </a:solidFill>
              </a:rPr>
              <a:t>Medications that may interact</a:t>
            </a:r>
          </a:p>
          <a:p>
            <a:pPr eaLnBrk="1" hangingPunct="1">
              <a:defRPr/>
            </a:pPr>
            <a:r>
              <a:rPr lang="en-US" sz="2400" dirty="0" smtClean="0">
                <a:solidFill>
                  <a:schemeClr val="bg1">
                    <a:lumMod val="75000"/>
                  </a:schemeClr>
                </a:solidFill>
              </a:rPr>
              <a:t>Few social supports </a:t>
            </a:r>
          </a:p>
        </p:txBody>
      </p:sp>
      <p:sp>
        <p:nvSpPr>
          <p:cNvPr id="70661" name="Rectangle 5"/>
          <p:cNvSpPr>
            <a:spLocks noGrp="1" noChangeArrowheads="1"/>
          </p:cNvSpPr>
          <p:nvPr>
            <p:ph sz="half" idx="2"/>
          </p:nvPr>
        </p:nvSpPr>
        <p:spPr/>
        <p:txBody>
          <a:bodyPr/>
          <a:lstStyle/>
          <a:p>
            <a:pPr eaLnBrk="1" hangingPunct="1">
              <a:defRPr/>
            </a:pPr>
            <a:r>
              <a:rPr lang="en-US" sz="2400" dirty="0" smtClean="0">
                <a:solidFill>
                  <a:schemeClr val="bg1">
                    <a:lumMod val="75000"/>
                  </a:schemeClr>
                </a:solidFill>
              </a:rPr>
              <a:t>Presence of co-occurring medical or mental health problem</a:t>
            </a:r>
          </a:p>
          <a:p>
            <a:pPr eaLnBrk="1" hangingPunct="1">
              <a:defRPr/>
            </a:pPr>
            <a:r>
              <a:rPr lang="en-US" sz="2400" dirty="0" smtClean="0">
                <a:solidFill>
                  <a:schemeClr val="bg1">
                    <a:lumMod val="75000"/>
                  </a:schemeClr>
                </a:solidFill>
              </a:rPr>
              <a:t>Prior treatment or attempts at recovery</a:t>
            </a:r>
          </a:p>
          <a:p>
            <a:pPr eaLnBrk="1" hangingPunct="1">
              <a:defRPr/>
            </a:pPr>
            <a:r>
              <a:rPr lang="en-US" sz="2400" dirty="0" smtClean="0">
                <a:solidFill>
                  <a:schemeClr val="bg1">
                    <a:lumMod val="75000"/>
                  </a:schemeClr>
                </a:solidFill>
              </a:rPr>
              <a:t>Waiting for treatment admission</a:t>
            </a:r>
          </a:p>
          <a:p>
            <a:pPr eaLnBrk="1" hangingPunct="1">
              <a:defRPr/>
            </a:pPr>
            <a:r>
              <a:rPr lang="en-US" sz="2400" dirty="0" smtClean="0">
                <a:solidFill>
                  <a:schemeClr val="bg1">
                    <a:lumMod val="75000"/>
                  </a:schemeClr>
                </a:solidFill>
              </a:rPr>
              <a:t>Pregnant patients (previous or current use)</a:t>
            </a:r>
          </a:p>
          <a:p>
            <a:pPr eaLnBrk="1" hangingPunct="1">
              <a:buFont typeface="Wingdings" pitchFamily="2" charset="2"/>
              <a:buNone/>
              <a:defRPr/>
            </a:pPr>
            <a:endParaRPr lang="en-US" sz="2400" dirty="0" smtClean="0"/>
          </a:p>
        </p:txBody>
      </p:sp>
      <p:sp>
        <p:nvSpPr>
          <p:cNvPr id="70658" name="Rectangle 2"/>
          <p:cNvSpPr>
            <a:spLocks noGrp="1" noChangeArrowheads="1"/>
          </p:cNvSpPr>
          <p:nvPr>
            <p:ph type="title"/>
          </p:nvPr>
        </p:nvSpPr>
        <p:spPr/>
        <p:txBody>
          <a:bodyPr>
            <a:normAutofit fontScale="90000"/>
          </a:bodyPr>
          <a:lstStyle/>
          <a:p>
            <a:pPr eaLnBrk="1" hangingPunct="1">
              <a:defRPr/>
            </a:pPr>
            <a:r>
              <a:rPr lang="en-US" sz="4000" dirty="0" smtClean="0">
                <a:solidFill>
                  <a:schemeClr val="bg1">
                    <a:lumMod val="75000"/>
                  </a:schemeClr>
                </a:solidFill>
              </a:rPr>
              <a:t>Criteria for Intensive Intervention (II) </a:t>
            </a:r>
          </a:p>
        </p:txBody>
      </p:sp>
      <p:sp>
        <p:nvSpPr>
          <p:cNvPr id="37893" name="Text Box 6"/>
          <p:cNvSpPr txBox="1">
            <a:spLocks noChangeArrowheads="1"/>
          </p:cNvSpPr>
          <p:nvPr/>
        </p:nvSpPr>
        <p:spPr bwMode="auto">
          <a:xfrm>
            <a:off x="3356234" y="6248400"/>
            <a:ext cx="2375970" cy="338554"/>
          </a:xfrm>
          <a:prstGeom prst="rect">
            <a:avLst/>
          </a:prstGeom>
          <a:noFill/>
          <a:ln w="9525">
            <a:noFill/>
            <a:miter lim="800000"/>
            <a:headEnd/>
            <a:tailEnd/>
          </a:ln>
        </p:spPr>
        <p:txBody>
          <a:bodyPr wrap="none">
            <a:spAutoFit/>
          </a:bodyPr>
          <a:lstStyle/>
          <a:p>
            <a:pPr algn="ctr" eaLnBrk="0" hangingPunct="0"/>
            <a:r>
              <a:rPr lang="en-US" sz="1600" b="1" u="sng" dirty="0">
                <a:solidFill>
                  <a:srgbClr val="FF0000"/>
                </a:solidFill>
              </a:rPr>
              <a:t>CLINICAL JUDGMENT</a:t>
            </a:r>
            <a:r>
              <a:rPr lang="en-US" sz="1600" dirty="0">
                <a:solidFill>
                  <a:srgbClr val="FF0000"/>
                </a:solidFill>
              </a:rPr>
              <a:t>  </a:t>
            </a:r>
          </a:p>
        </p:txBody>
      </p:sp>
      <p:pic>
        <p:nvPicPr>
          <p:cNvPr id="45072" name="~PP11259.WAV">
            <a:hlinkClick r:id="" action="ppaction://media"/>
          </p:cNvPr>
          <p:cNvPicPr>
            <a:picLocks noRot="1" noChangeAspect="1" noChangeArrowheads="1"/>
          </p:cNvPicPr>
          <p:nvPr>
            <a:wavAudioFile r:embed="rId1" name="~PP134.WAV"/>
          </p:nvPr>
        </p:nvPicPr>
        <p:blipFill>
          <a:blip r:embed="rId4" cstate="print"/>
          <a:srcRect/>
          <a:stretch>
            <a:fillRect/>
          </a:stretch>
        </p:blipFill>
        <p:spPr bwMode="auto">
          <a:xfrm>
            <a:off x="8696325" y="6410325"/>
            <a:ext cx="304800" cy="304800"/>
          </a:xfrm>
          <a:prstGeom prst="rect">
            <a:avLst/>
          </a:prstGeom>
          <a:noFill/>
          <a:ln w="9525">
            <a:noFill/>
            <a:miter lim="800000"/>
            <a:headEnd/>
            <a:tailEnd/>
          </a:ln>
        </p:spPr>
      </p:pic>
    </p:spTree>
    <p:extLst>
      <p:ext uri="{BB962C8B-B14F-4D97-AF65-F5344CB8AC3E}">
        <p14:creationId xmlns:p14="http://schemas.microsoft.com/office/powerpoint/2010/main" val="769214185"/>
      </p:ext>
    </p:extLst>
  </p:cSld>
  <p:clrMapOvr>
    <a:masterClrMapping/>
  </p:clrMapOvr>
  <p:transition advTm="121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mediacall" presetSubtype="0" fill="hold" nodeType="afterEffect">
                                  <p:stCondLst>
                                    <p:cond delay="0"/>
                                  </p:stCondLst>
                                  <p:childTnLst>
                                    <p:cmd type="call" cmd="playFrom(0.0)">
                                      <p:cBhvr>
                                        <p:cTn id="6" dur="1" fill="hold"/>
                                        <p:tgtEl>
                                          <p:spTgt spid="4507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45072"/>
                </p:tgtEl>
              </p:cMediaNode>
            </p:audio>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6" name="Rectangle 4"/>
          <p:cNvSpPr>
            <a:spLocks noGrp="1" noChangeArrowheads="1"/>
          </p:cNvSpPr>
          <p:nvPr>
            <p:ph sz="half" idx="1"/>
          </p:nvPr>
        </p:nvSpPr>
        <p:spPr>
          <a:xfrm>
            <a:off x="1066800" y="1600200"/>
            <a:ext cx="3695700" cy="4572000"/>
          </a:xfrm>
        </p:spPr>
        <p:txBody>
          <a:bodyPr>
            <a:normAutofit lnSpcReduction="10000"/>
          </a:bodyPr>
          <a:lstStyle/>
          <a:p>
            <a:pPr eaLnBrk="1" hangingPunct="1">
              <a:defRPr/>
            </a:pPr>
            <a:r>
              <a:rPr lang="en-US" sz="2400" dirty="0" smtClean="0">
                <a:solidFill>
                  <a:schemeClr val="bg1">
                    <a:lumMod val="75000"/>
                  </a:schemeClr>
                </a:solidFill>
              </a:rPr>
              <a:t>Reduce risk of harm</a:t>
            </a:r>
          </a:p>
          <a:p>
            <a:pPr eaLnBrk="1" hangingPunct="1">
              <a:defRPr/>
            </a:pPr>
            <a:r>
              <a:rPr lang="en-US" sz="2400" dirty="0" smtClean="0">
                <a:solidFill>
                  <a:schemeClr val="bg1">
                    <a:lumMod val="75000"/>
                  </a:schemeClr>
                </a:solidFill>
              </a:rPr>
              <a:t>Increase awareness of problems </a:t>
            </a:r>
          </a:p>
          <a:p>
            <a:pPr eaLnBrk="1" hangingPunct="1">
              <a:defRPr/>
            </a:pPr>
            <a:r>
              <a:rPr lang="en-US" sz="2400" dirty="0" smtClean="0">
                <a:solidFill>
                  <a:schemeClr val="bg1">
                    <a:lumMod val="75000"/>
                  </a:schemeClr>
                </a:solidFill>
              </a:rPr>
              <a:t>Assess how patient thinks and feels about self in relation to substance use</a:t>
            </a:r>
          </a:p>
          <a:p>
            <a:pPr eaLnBrk="1" hangingPunct="1">
              <a:defRPr/>
            </a:pPr>
            <a:r>
              <a:rPr lang="en-US" sz="2400" dirty="0" smtClean="0">
                <a:solidFill>
                  <a:schemeClr val="bg1">
                    <a:lumMod val="75000"/>
                  </a:schemeClr>
                </a:solidFill>
              </a:rPr>
              <a:t>Educate patient</a:t>
            </a:r>
          </a:p>
          <a:p>
            <a:pPr eaLnBrk="1" hangingPunct="1">
              <a:defRPr/>
            </a:pPr>
            <a:r>
              <a:rPr lang="en-US" sz="2400" dirty="0" smtClean="0">
                <a:solidFill>
                  <a:schemeClr val="bg1">
                    <a:lumMod val="75000"/>
                  </a:schemeClr>
                </a:solidFill>
              </a:rPr>
              <a:t>Set realistic goals that allow experience of success</a:t>
            </a:r>
          </a:p>
        </p:txBody>
      </p:sp>
      <p:sp>
        <p:nvSpPr>
          <p:cNvPr id="120837" name="Rectangle 5"/>
          <p:cNvSpPr>
            <a:spLocks noGrp="1" noChangeArrowheads="1"/>
          </p:cNvSpPr>
          <p:nvPr>
            <p:ph sz="half" idx="2"/>
          </p:nvPr>
        </p:nvSpPr>
        <p:spPr>
          <a:xfrm>
            <a:off x="4876800" y="1524000"/>
            <a:ext cx="3695700" cy="4572000"/>
          </a:xfrm>
        </p:spPr>
        <p:txBody>
          <a:bodyPr>
            <a:normAutofit lnSpcReduction="10000"/>
          </a:bodyPr>
          <a:lstStyle/>
          <a:p>
            <a:pPr eaLnBrk="1" hangingPunct="1">
              <a:defRPr/>
            </a:pPr>
            <a:r>
              <a:rPr lang="en-US" sz="2400" dirty="0" smtClean="0">
                <a:solidFill>
                  <a:schemeClr val="bg1">
                    <a:lumMod val="75000"/>
                  </a:schemeClr>
                </a:solidFill>
              </a:rPr>
              <a:t>Make decision regarding changing current use</a:t>
            </a:r>
          </a:p>
          <a:p>
            <a:pPr eaLnBrk="1" hangingPunct="1">
              <a:defRPr/>
            </a:pPr>
            <a:r>
              <a:rPr lang="en-US" sz="2400" dirty="0" smtClean="0">
                <a:solidFill>
                  <a:schemeClr val="bg1">
                    <a:lumMod val="75000"/>
                  </a:schemeClr>
                </a:solidFill>
              </a:rPr>
              <a:t>Develop plan of action to support decision</a:t>
            </a:r>
          </a:p>
          <a:p>
            <a:pPr eaLnBrk="1" hangingPunct="1">
              <a:defRPr/>
            </a:pPr>
            <a:r>
              <a:rPr lang="en-US" sz="2400" dirty="0" smtClean="0">
                <a:solidFill>
                  <a:schemeClr val="bg1">
                    <a:lumMod val="75000"/>
                  </a:schemeClr>
                </a:solidFill>
              </a:rPr>
              <a:t>Increase internal motivation for recovery/treatment</a:t>
            </a:r>
          </a:p>
          <a:p>
            <a:pPr eaLnBrk="1" hangingPunct="1">
              <a:defRPr/>
            </a:pPr>
            <a:r>
              <a:rPr lang="en-US" sz="2400" dirty="0" smtClean="0">
                <a:solidFill>
                  <a:schemeClr val="bg1">
                    <a:lumMod val="75000"/>
                  </a:schemeClr>
                </a:solidFill>
              </a:rPr>
              <a:t>Identify, address, and work through ambivalence</a:t>
            </a:r>
          </a:p>
        </p:txBody>
      </p:sp>
      <p:sp>
        <p:nvSpPr>
          <p:cNvPr id="120834" name="Rectangle 2"/>
          <p:cNvSpPr>
            <a:spLocks noGrp="1" noChangeArrowheads="1"/>
          </p:cNvSpPr>
          <p:nvPr>
            <p:ph type="title"/>
          </p:nvPr>
        </p:nvSpPr>
        <p:spPr/>
        <p:txBody>
          <a:bodyPr/>
          <a:lstStyle/>
          <a:p>
            <a:pPr eaLnBrk="1" hangingPunct="1">
              <a:defRPr/>
            </a:pPr>
            <a:r>
              <a:rPr lang="en-US" sz="4000" dirty="0" smtClean="0">
                <a:solidFill>
                  <a:schemeClr val="bg1">
                    <a:lumMod val="50000"/>
                  </a:schemeClr>
                </a:solidFill>
              </a:rPr>
              <a:t>Goals of II</a:t>
            </a:r>
            <a:r>
              <a:rPr lang="en-US" dirty="0" smtClean="0"/>
              <a:t>	</a:t>
            </a:r>
          </a:p>
        </p:txBody>
      </p:sp>
      <p:pic>
        <p:nvPicPr>
          <p:cNvPr id="46094" name="~PP31509.WAV">
            <a:hlinkClick r:id="" action="ppaction://media"/>
          </p:cNvPr>
          <p:cNvPicPr>
            <a:picLocks noRot="1" noChangeAspect="1" noChangeArrowheads="1"/>
          </p:cNvPicPr>
          <p:nvPr>
            <a:wavAudioFile r:embed="rId1" name="~PP3871.WAV"/>
          </p:nvPr>
        </p:nvPicPr>
        <p:blipFill>
          <a:blip r:embed="rId4" cstate="print"/>
          <a:srcRect/>
          <a:stretch>
            <a:fillRect/>
          </a:stretch>
        </p:blipFill>
        <p:spPr bwMode="auto">
          <a:xfrm>
            <a:off x="8696325" y="6410325"/>
            <a:ext cx="304800" cy="304800"/>
          </a:xfrm>
          <a:prstGeom prst="rect">
            <a:avLst/>
          </a:prstGeom>
          <a:noFill/>
          <a:ln w="9525">
            <a:noFill/>
            <a:miter lim="800000"/>
            <a:headEnd/>
            <a:tailEnd/>
          </a:ln>
        </p:spPr>
      </p:pic>
    </p:spTree>
    <p:extLst>
      <p:ext uri="{BB962C8B-B14F-4D97-AF65-F5344CB8AC3E}">
        <p14:creationId xmlns:p14="http://schemas.microsoft.com/office/powerpoint/2010/main" val="140358404"/>
      </p:ext>
    </p:extLst>
  </p:cSld>
  <p:clrMapOvr>
    <a:masterClrMapping/>
  </p:clrMapOvr>
  <p:transition advTm="56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mediacall" presetSubtype="0" fill="hold" nodeType="afterEffect">
                                  <p:stCondLst>
                                    <p:cond delay="0"/>
                                  </p:stCondLst>
                                  <p:childTnLst>
                                    <p:cmd type="call" cmd="playFrom(0.0)">
                                      <p:cBhvr>
                                        <p:cTn id="6" dur="1" fill="hold"/>
                                        <p:tgtEl>
                                          <p:spTgt spid="4609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46094"/>
                </p:tgtEl>
              </p:cMediaNode>
            </p:audio>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3" name="Rectangle 3"/>
          <p:cNvSpPr>
            <a:spLocks noGrp="1" noChangeArrowheads="1"/>
          </p:cNvSpPr>
          <p:nvPr>
            <p:ph idx="1"/>
          </p:nvPr>
        </p:nvSpPr>
        <p:spPr/>
        <p:txBody>
          <a:bodyPr/>
          <a:lstStyle/>
          <a:p>
            <a:pPr eaLnBrk="1" hangingPunct="1">
              <a:defRPr/>
            </a:pPr>
            <a:r>
              <a:rPr lang="en-US" sz="2800" smtClean="0"/>
              <a:t>Who can do II?</a:t>
            </a:r>
          </a:p>
          <a:p>
            <a:pPr eaLnBrk="1" hangingPunct="1">
              <a:defRPr/>
            </a:pPr>
            <a:endParaRPr lang="en-US" sz="2800" smtClean="0"/>
          </a:p>
          <a:p>
            <a:pPr eaLnBrk="1" hangingPunct="1">
              <a:defRPr/>
            </a:pPr>
            <a:r>
              <a:rPr lang="en-US" sz="2800" smtClean="0"/>
              <a:t>Where should II be done?</a:t>
            </a:r>
          </a:p>
          <a:p>
            <a:pPr eaLnBrk="1" hangingPunct="1">
              <a:defRPr/>
            </a:pPr>
            <a:endParaRPr lang="en-US" sz="2800" smtClean="0"/>
          </a:p>
          <a:p>
            <a:pPr eaLnBrk="1" hangingPunct="1">
              <a:defRPr/>
            </a:pPr>
            <a:r>
              <a:rPr lang="en-US" sz="2800" smtClean="0"/>
              <a:t>What are some models for II?</a:t>
            </a:r>
            <a:r>
              <a:rPr lang="en-US" sz="4000" smtClean="0"/>
              <a:t> </a:t>
            </a:r>
          </a:p>
        </p:txBody>
      </p:sp>
      <p:sp>
        <p:nvSpPr>
          <p:cNvPr id="122882" name="Rectangle 2"/>
          <p:cNvSpPr>
            <a:spLocks noGrp="1" noChangeArrowheads="1"/>
          </p:cNvSpPr>
          <p:nvPr>
            <p:ph type="title"/>
          </p:nvPr>
        </p:nvSpPr>
        <p:spPr/>
        <p:txBody>
          <a:bodyPr/>
          <a:lstStyle/>
          <a:p>
            <a:pPr eaLnBrk="1" hangingPunct="1">
              <a:defRPr/>
            </a:pPr>
            <a:r>
              <a:rPr lang="en-US" sz="4000" dirty="0" smtClean="0"/>
              <a:t>Structure of II</a:t>
            </a:r>
          </a:p>
        </p:txBody>
      </p:sp>
      <p:pic>
        <p:nvPicPr>
          <p:cNvPr id="47113" name="~PP21525.WAV">
            <a:hlinkClick r:id="" action="ppaction://media"/>
          </p:cNvPr>
          <p:cNvPicPr>
            <a:picLocks noRot="1" noChangeAspect="1" noChangeArrowheads="1"/>
          </p:cNvPicPr>
          <p:nvPr>
            <a:wavAudioFile r:embed="rId1" name="~PP2033.WAV"/>
          </p:nvPr>
        </p:nvPicPr>
        <p:blipFill>
          <a:blip r:embed="rId4" cstate="print"/>
          <a:srcRect/>
          <a:stretch>
            <a:fillRect/>
          </a:stretch>
        </p:blipFill>
        <p:spPr bwMode="auto">
          <a:xfrm>
            <a:off x="8839200" y="6553200"/>
            <a:ext cx="304800" cy="304800"/>
          </a:xfrm>
          <a:prstGeom prst="rect">
            <a:avLst/>
          </a:prstGeom>
          <a:noFill/>
          <a:ln w="9525">
            <a:noFill/>
            <a:miter lim="800000"/>
            <a:headEnd/>
            <a:tailEnd/>
          </a:ln>
        </p:spPr>
      </p:pic>
    </p:spTree>
    <p:extLst>
      <p:ext uri="{BB962C8B-B14F-4D97-AF65-F5344CB8AC3E}">
        <p14:creationId xmlns:p14="http://schemas.microsoft.com/office/powerpoint/2010/main" val="612795910"/>
      </p:ext>
    </p:extLst>
  </p:cSld>
  <p:clrMapOvr>
    <a:masterClrMapping/>
  </p:clrMapOvr>
  <p:transition advTm="44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mediacall" presetSubtype="0" fill="hold" nodeType="afterEffect">
                                  <p:stCondLst>
                                    <p:cond delay="0"/>
                                  </p:stCondLst>
                                  <p:childTnLst>
                                    <p:cmd type="call" cmd="playFrom(0.0)">
                                      <p:cBhvr>
                                        <p:cTn id="6" dur="1" fill="hold"/>
                                        <p:tgtEl>
                                          <p:spTgt spid="4711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47113"/>
                </p:tgtEl>
              </p:cMediaNode>
            </p:audio>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7" name="Rectangle 3"/>
          <p:cNvSpPr>
            <a:spLocks noGrp="1" noChangeArrowheads="1"/>
          </p:cNvSpPr>
          <p:nvPr>
            <p:ph idx="1"/>
          </p:nvPr>
        </p:nvSpPr>
        <p:spPr>
          <a:xfrm>
            <a:off x="838200" y="2057400"/>
            <a:ext cx="7848600" cy="4800600"/>
          </a:xfrm>
        </p:spPr>
        <p:txBody>
          <a:bodyPr/>
          <a:lstStyle/>
          <a:p>
            <a:pPr eaLnBrk="1" hangingPunct="1">
              <a:defRPr/>
            </a:pPr>
            <a:r>
              <a:rPr lang="en-US" sz="2800" smtClean="0"/>
              <a:t>About 2-5% need formal drug/alcohol treatment (not all will accept)</a:t>
            </a:r>
          </a:p>
          <a:p>
            <a:pPr eaLnBrk="1" hangingPunct="1">
              <a:defRPr/>
            </a:pPr>
            <a:r>
              <a:rPr lang="en-US" sz="2800" smtClean="0"/>
              <a:t>Physicians in focus groups frustrated with: </a:t>
            </a:r>
          </a:p>
          <a:p>
            <a:pPr lvl="1" eaLnBrk="1" hangingPunct="1">
              <a:defRPr/>
            </a:pPr>
            <a:r>
              <a:rPr lang="en-US" sz="2400" smtClean="0"/>
              <a:t>Facilitating access to treatment - related to decreased desire to screen at all</a:t>
            </a:r>
          </a:p>
          <a:p>
            <a:pPr lvl="1" eaLnBrk="1" hangingPunct="1">
              <a:defRPr/>
            </a:pPr>
            <a:r>
              <a:rPr lang="en-US" sz="2400" smtClean="0"/>
              <a:t>Lack of effective referral system</a:t>
            </a:r>
          </a:p>
          <a:p>
            <a:pPr lvl="1" eaLnBrk="1" hangingPunct="1">
              <a:defRPr/>
            </a:pPr>
            <a:r>
              <a:rPr lang="en-US" sz="2400" smtClean="0"/>
              <a:t>Waiting lists or denial by third party payers even when patient was eligible </a:t>
            </a:r>
          </a:p>
          <a:p>
            <a:pPr lvl="1" eaLnBrk="1" hangingPunct="1">
              <a:defRPr/>
            </a:pPr>
            <a:r>
              <a:rPr lang="en-US" sz="2400" smtClean="0"/>
              <a:t>Treatment enrollment rules and regulations </a:t>
            </a:r>
          </a:p>
          <a:p>
            <a:pPr lvl="2" algn="ctr" eaLnBrk="1" hangingPunct="1">
              <a:buFont typeface="Wingdings" pitchFamily="2" charset="2"/>
              <a:buNone/>
              <a:defRPr/>
            </a:pPr>
            <a:endParaRPr lang="en-US" b="1" smtClean="0"/>
          </a:p>
        </p:txBody>
      </p:sp>
      <p:sp>
        <p:nvSpPr>
          <p:cNvPr id="72706" name="Rectangle 2"/>
          <p:cNvSpPr>
            <a:spLocks noGrp="1" noChangeArrowheads="1"/>
          </p:cNvSpPr>
          <p:nvPr>
            <p:ph type="title"/>
          </p:nvPr>
        </p:nvSpPr>
        <p:spPr>
          <a:xfrm>
            <a:off x="838200" y="381000"/>
            <a:ext cx="7543800" cy="1085850"/>
          </a:xfrm>
        </p:spPr>
        <p:txBody>
          <a:bodyPr/>
          <a:lstStyle/>
          <a:p>
            <a:pPr eaLnBrk="1" hangingPunct="1">
              <a:defRPr/>
            </a:pPr>
            <a:r>
              <a:rPr lang="en-US" sz="4000" dirty="0" smtClean="0"/>
              <a:t>Referral to Treatment</a:t>
            </a:r>
          </a:p>
        </p:txBody>
      </p:sp>
      <p:pic>
        <p:nvPicPr>
          <p:cNvPr id="48135" name="~PP11587.WAV">
            <a:hlinkClick r:id="" action="ppaction://media"/>
          </p:cNvPr>
          <p:cNvPicPr>
            <a:picLocks noRot="1" noChangeAspect="1" noChangeArrowheads="1"/>
          </p:cNvPicPr>
          <p:nvPr>
            <a:wavAudioFile r:embed="rId1" name="~PP1189.WAV"/>
          </p:nvPr>
        </p:nvPicPr>
        <p:blipFill>
          <a:blip r:embed="rId4" cstate="print"/>
          <a:srcRect/>
          <a:stretch>
            <a:fillRect/>
          </a:stretch>
        </p:blipFill>
        <p:spPr bwMode="auto">
          <a:xfrm>
            <a:off x="8839200" y="6553200"/>
            <a:ext cx="304800" cy="304800"/>
          </a:xfrm>
          <a:prstGeom prst="rect">
            <a:avLst/>
          </a:prstGeom>
          <a:noFill/>
          <a:ln w="9525">
            <a:noFill/>
            <a:miter lim="800000"/>
            <a:headEnd/>
            <a:tailEnd/>
          </a:ln>
        </p:spPr>
      </p:pic>
    </p:spTree>
    <p:extLst>
      <p:ext uri="{BB962C8B-B14F-4D97-AF65-F5344CB8AC3E}">
        <p14:creationId xmlns:p14="http://schemas.microsoft.com/office/powerpoint/2010/main" val="1082417039"/>
      </p:ext>
    </p:extLst>
  </p:cSld>
  <p:clrMapOvr>
    <a:masterClrMapping/>
  </p:clrMapOvr>
  <p:transition advTm="43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mediacall" presetSubtype="0" fill="hold" nodeType="afterEffect">
                                  <p:stCondLst>
                                    <p:cond delay="0"/>
                                  </p:stCondLst>
                                  <p:childTnLst>
                                    <p:cmd type="call" cmd="playFrom(0.0)">
                                      <p:cBhvr>
                                        <p:cTn id="6" dur="1" fill="hold"/>
                                        <p:tgtEl>
                                          <p:spTgt spid="4813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48135"/>
                </p:tgtEl>
              </p:cMediaNode>
            </p:audio>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9" name="Rectangle 3"/>
          <p:cNvSpPr>
            <a:spLocks noGrp="1" noChangeArrowheads="1"/>
          </p:cNvSpPr>
          <p:nvPr>
            <p:ph idx="1"/>
          </p:nvPr>
        </p:nvSpPr>
        <p:spPr>
          <a:xfrm>
            <a:off x="990600" y="1981200"/>
            <a:ext cx="7391400" cy="4419600"/>
          </a:xfrm>
        </p:spPr>
        <p:txBody>
          <a:bodyPr/>
          <a:lstStyle/>
          <a:p>
            <a:pPr eaLnBrk="1" hangingPunct="1">
              <a:defRPr/>
            </a:pPr>
            <a:r>
              <a:rPr lang="en-US" sz="2800" smtClean="0"/>
              <a:t>How can the County serve as the Connector between healthcare and specialized substance abuse treatment?</a:t>
            </a:r>
          </a:p>
          <a:p>
            <a:pPr lvl="1" eaLnBrk="1" hangingPunct="1">
              <a:defRPr/>
            </a:pPr>
            <a:r>
              <a:rPr lang="en-US" sz="2400" smtClean="0"/>
              <a:t>Info and referral</a:t>
            </a:r>
          </a:p>
          <a:p>
            <a:pPr lvl="1" eaLnBrk="1" hangingPunct="1">
              <a:defRPr/>
            </a:pPr>
            <a:r>
              <a:rPr lang="en-US" sz="2400" smtClean="0"/>
              <a:t>Resource listings</a:t>
            </a:r>
          </a:p>
          <a:p>
            <a:pPr lvl="1" eaLnBrk="1" hangingPunct="1">
              <a:defRPr/>
            </a:pPr>
            <a:r>
              <a:rPr lang="en-US" sz="2400" smtClean="0"/>
              <a:t>County funding process </a:t>
            </a:r>
          </a:p>
          <a:p>
            <a:pPr lvl="1" eaLnBrk="1" hangingPunct="1">
              <a:defRPr/>
            </a:pPr>
            <a:r>
              <a:rPr lang="en-US" sz="2400" smtClean="0"/>
              <a:t>Act 106 information </a:t>
            </a:r>
          </a:p>
          <a:p>
            <a:pPr lvl="1" eaLnBrk="1" hangingPunct="1">
              <a:defRPr/>
            </a:pPr>
            <a:r>
              <a:rPr lang="en-US" sz="2400" smtClean="0"/>
              <a:t>Cultivate personal relationships </a:t>
            </a:r>
          </a:p>
        </p:txBody>
      </p:sp>
      <p:sp>
        <p:nvSpPr>
          <p:cNvPr id="132098" name="Rectangle 2"/>
          <p:cNvSpPr>
            <a:spLocks noGrp="1" noChangeArrowheads="1"/>
          </p:cNvSpPr>
          <p:nvPr>
            <p:ph type="title"/>
          </p:nvPr>
        </p:nvSpPr>
        <p:spPr/>
        <p:txBody>
          <a:bodyPr/>
          <a:lstStyle/>
          <a:p>
            <a:pPr eaLnBrk="1" hangingPunct="1">
              <a:defRPr/>
            </a:pPr>
            <a:r>
              <a:rPr lang="en-US" sz="4000" dirty="0" smtClean="0"/>
              <a:t>Making Connections</a:t>
            </a:r>
            <a:r>
              <a:rPr lang="en-US" dirty="0" smtClean="0"/>
              <a:t>	</a:t>
            </a:r>
          </a:p>
        </p:txBody>
      </p:sp>
      <p:pic>
        <p:nvPicPr>
          <p:cNvPr id="41988" name="Picture 4" descr="MCj03835740000[1]"/>
          <p:cNvPicPr>
            <a:picLocks noChangeAspect="1" noChangeArrowheads="1"/>
          </p:cNvPicPr>
          <p:nvPr/>
        </p:nvPicPr>
        <p:blipFill>
          <a:blip r:embed="rId4" cstate="print"/>
          <a:srcRect/>
          <a:stretch>
            <a:fillRect/>
          </a:stretch>
        </p:blipFill>
        <p:spPr bwMode="auto">
          <a:xfrm>
            <a:off x="6477000" y="3505200"/>
            <a:ext cx="2641600" cy="2743200"/>
          </a:xfrm>
          <a:prstGeom prst="rect">
            <a:avLst/>
          </a:prstGeom>
          <a:solidFill>
            <a:schemeClr val="tx1"/>
          </a:solidFill>
          <a:ln w="9525">
            <a:noFill/>
            <a:miter lim="800000"/>
            <a:headEnd/>
            <a:tailEnd/>
          </a:ln>
        </p:spPr>
      </p:pic>
      <p:pic>
        <p:nvPicPr>
          <p:cNvPr id="49165" name="~PP31618.WAV">
            <a:hlinkClick r:id="" action="ppaction://media"/>
          </p:cNvPr>
          <p:cNvPicPr>
            <a:picLocks noRot="1" noChangeAspect="1" noChangeArrowheads="1"/>
          </p:cNvPicPr>
          <p:nvPr>
            <a:wavAudioFile r:embed="rId1" name="~PP3203.WAV"/>
          </p:nvPr>
        </p:nvPicPr>
        <p:blipFill>
          <a:blip r:embed="rId5" cstate="print"/>
          <a:srcRect/>
          <a:stretch>
            <a:fillRect/>
          </a:stretch>
        </p:blipFill>
        <p:spPr bwMode="auto">
          <a:xfrm>
            <a:off x="8839200" y="6553200"/>
            <a:ext cx="304800" cy="304800"/>
          </a:xfrm>
          <a:prstGeom prst="rect">
            <a:avLst/>
          </a:prstGeom>
          <a:noFill/>
          <a:ln w="9525">
            <a:noFill/>
            <a:miter lim="800000"/>
            <a:headEnd/>
            <a:tailEnd/>
          </a:ln>
        </p:spPr>
      </p:pic>
    </p:spTree>
    <p:extLst>
      <p:ext uri="{BB962C8B-B14F-4D97-AF65-F5344CB8AC3E}">
        <p14:creationId xmlns:p14="http://schemas.microsoft.com/office/powerpoint/2010/main" val="3585158189"/>
      </p:ext>
    </p:extLst>
  </p:cSld>
  <p:clrMapOvr>
    <a:masterClrMapping/>
  </p:clrMapOvr>
  <p:transition advTm="62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mediacall" presetSubtype="0" fill="hold" nodeType="afterEffect">
                                  <p:stCondLst>
                                    <p:cond delay="0"/>
                                  </p:stCondLst>
                                  <p:childTnLst>
                                    <p:cmd type="call" cmd="playFrom(0.0)">
                                      <p:cBhvr>
                                        <p:cTn id="6" dur="1" fill="hold"/>
                                        <p:tgtEl>
                                          <p:spTgt spid="4916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49165"/>
                </p:tgtEl>
              </p:cMediaNode>
            </p:audio>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4755" name="Rectangle 3"/>
          <p:cNvSpPr>
            <a:spLocks noGrp="1" noChangeArrowheads="1"/>
          </p:cNvSpPr>
          <p:nvPr>
            <p:ph idx="1"/>
          </p:nvPr>
        </p:nvSpPr>
        <p:spPr>
          <a:xfrm>
            <a:off x="914400" y="1295400"/>
            <a:ext cx="7772400" cy="4648200"/>
          </a:xfrm>
        </p:spPr>
        <p:txBody>
          <a:bodyPr/>
          <a:lstStyle/>
          <a:p>
            <a:pPr eaLnBrk="1" hangingPunct="1">
              <a:lnSpc>
                <a:spcPct val="90000"/>
              </a:lnSpc>
              <a:defRPr/>
            </a:pPr>
            <a:r>
              <a:rPr lang="en-US" sz="2400" dirty="0" smtClean="0"/>
              <a:t>AMA Codes </a:t>
            </a:r>
          </a:p>
          <a:p>
            <a:pPr lvl="1" eaLnBrk="1" hangingPunct="1">
              <a:lnSpc>
                <a:spcPct val="90000"/>
              </a:lnSpc>
              <a:spcBef>
                <a:spcPts val="500"/>
              </a:spcBef>
              <a:spcAft>
                <a:spcPts val="500"/>
              </a:spcAft>
              <a:defRPr/>
            </a:pPr>
            <a:r>
              <a:rPr lang="en-US" sz="2000" dirty="0" smtClean="0"/>
              <a:t>99408 Alcohol and/or substance (other than tobacco) abuse structured screening (e.g., AUDIT, DAST), and brief intervention (SBI) services; 15 to 30 minutes  and 99409 greater than 30 minutes. </a:t>
            </a:r>
          </a:p>
          <a:p>
            <a:pPr eaLnBrk="1" hangingPunct="1">
              <a:lnSpc>
                <a:spcPct val="90000"/>
              </a:lnSpc>
              <a:spcBef>
                <a:spcPts val="500"/>
              </a:spcBef>
              <a:spcAft>
                <a:spcPts val="500"/>
              </a:spcAft>
              <a:defRPr/>
            </a:pPr>
            <a:r>
              <a:rPr lang="en-US" sz="2400" dirty="0" smtClean="0"/>
              <a:t>CMS Codes</a:t>
            </a:r>
          </a:p>
          <a:p>
            <a:pPr lvl="1" eaLnBrk="1" hangingPunct="1">
              <a:lnSpc>
                <a:spcPct val="90000"/>
              </a:lnSpc>
              <a:spcBef>
                <a:spcPts val="500"/>
              </a:spcBef>
              <a:spcAft>
                <a:spcPts val="500"/>
              </a:spcAft>
              <a:defRPr/>
            </a:pPr>
            <a:r>
              <a:rPr lang="en-US" sz="2000" dirty="0" smtClean="0"/>
              <a:t>Medicare fee-for-service schedule (FFS) patients: G0396 Alcohol and/or substance (other than tobacco) abuse structured assessment (AUDIT, DAST), and brief intervention (SBI) services; 15 to 30 minutes and G0397 greater than 30 minutes.</a:t>
            </a:r>
          </a:p>
          <a:p>
            <a:pPr lvl="1" eaLnBrk="1" hangingPunct="1">
              <a:lnSpc>
                <a:spcPct val="90000"/>
              </a:lnSpc>
              <a:spcBef>
                <a:spcPts val="500"/>
              </a:spcBef>
              <a:spcAft>
                <a:spcPts val="500"/>
              </a:spcAft>
              <a:defRPr/>
            </a:pPr>
            <a:r>
              <a:rPr lang="en-US" sz="2000" dirty="0" smtClean="0"/>
              <a:t>SBI codes for Medicaid: H0049 Alcohol and/or drug screening and H0050 Alcohol and/or drug services, brief intervention, per 15 minutes. </a:t>
            </a:r>
          </a:p>
          <a:p>
            <a:pPr eaLnBrk="1" hangingPunct="1">
              <a:lnSpc>
                <a:spcPct val="90000"/>
              </a:lnSpc>
              <a:spcBef>
                <a:spcPts val="500"/>
              </a:spcBef>
              <a:spcAft>
                <a:spcPts val="500"/>
              </a:spcAft>
              <a:defRPr/>
            </a:pPr>
            <a:endParaRPr lang="en-US" sz="2400" dirty="0" smtClean="0"/>
          </a:p>
          <a:p>
            <a:pPr lvl="1" eaLnBrk="1" hangingPunct="1">
              <a:lnSpc>
                <a:spcPct val="90000"/>
              </a:lnSpc>
              <a:defRPr/>
            </a:pPr>
            <a:endParaRPr lang="en-US" sz="2000" dirty="0" smtClean="0"/>
          </a:p>
        </p:txBody>
      </p:sp>
      <p:sp>
        <p:nvSpPr>
          <p:cNvPr id="74754" name="Rectangle 2"/>
          <p:cNvSpPr>
            <a:spLocks noGrp="1" noChangeArrowheads="1"/>
          </p:cNvSpPr>
          <p:nvPr>
            <p:ph type="title"/>
          </p:nvPr>
        </p:nvSpPr>
        <p:spPr>
          <a:xfrm>
            <a:off x="1066800" y="152400"/>
            <a:ext cx="7543800" cy="1047750"/>
          </a:xfrm>
        </p:spPr>
        <p:txBody>
          <a:bodyPr/>
          <a:lstStyle/>
          <a:p>
            <a:pPr eaLnBrk="1" hangingPunct="1">
              <a:defRPr/>
            </a:pPr>
            <a:r>
              <a:rPr lang="en-US" sz="4000" dirty="0" smtClean="0"/>
              <a:t>Support Building for SBI</a:t>
            </a:r>
          </a:p>
        </p:txBody>
      </p:sp>
      <p:pic>
        <p:nvPicPr>
          <p:cNvPr id="50187" name="~PP11681.WAV">
            <a:hlinkClick r:id="" action="ppaction://media"/>
          </p:cNvPr>
          <p:cNvPicPr>
            <a:picLocks noRot="1" noChangeAspect="1" noChangeArrowheads="1"/>
          </p:cNvPicPr>
          <p:nvPr>
            <a:wavAudioFile r:embed="rId2" name="~PP10.WAV"/>
          </p:nvPr>
        </p:nvPicPr>
        <p:blipFill>
          <a:blip r:embed="rId5" cstate="print"/>
          <a:srcRect/>
          <a:stretch>
            <a:fillRect/>
          </a:stretch>
        </p:blipFill>
        <p:spPr bwMode="auto">
          <a:xfrm>
            <a:off x="8696325" y="6410325"/>
            <a:ext cx="304800" cy="304800"/>
          </a:xfrm>
          <a:prstGeom prst="rect">
            <a:avLst/>
          </a:prstGeom>
          <a:noFill/>
          <a:ln w="9525">
            <a:noFill/>
            <a:miter lim="800000"/>
            <a:headEnd/>
            <a:tailEnd/>
          </a:ln>
        </p:spPr>
      </p:pic>
    </p:spTree>
    <p:custDataLst>
      <p:tags r:id="rId1"/>
    </p:custDataLst>
    <p:extLst>
      <p:ext uri="{BB962C8B-B14F-4D97-AF65-F5344CB8AC3E}">
        <p14:creationId xmlns:p14="http://schemas.microsoft.com/office/powerpoint/2010/main" val="3867212865"/>
      </p:ext>
    </p:extLst>
  </p:cSld>
  <p:clrMapOvr>
    <a:masterClrMapping/>
  </p:clrMapOvr>
  <p:transition advTm="31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mediacall" presetSubtype="0" fill="hold" nodeType="afterEffect">
                                  <p:stCondLst>
                                    <p:cond delay="0"/>
                                  </p:stCondLst>
                                  <p:childTnLst>
                                    <p:cmd type="call" cmd="playFrom(0.0)">
                                      <p:cBhvr>
                                        <p:cTn id="6" dur="1" fill="hold"/>
                                        <p:tgtEl>
                                          <p:spTgt spid="50187"/>
                                        </p:tgtEl>
                                      </p:cBhvr>
                                    </p:cmd>
                                  </p:childTnLst>
                                </p:cTn>
                              </p:par>
                              <p:par>
                                <p:cTn id="7" presetID="29" presetClass="entr" presetSubtype="0" fill="hold" grpId="0" nodeType="withEffect">
                                  <p:stCondLst>
                                    <p:cond delay="0"/>
                                  </p:stCondLst>
                                  <p:childTnLst>
                                    <p:set>
                                      <p:cBhvr>
                                        <p:cTn id="8" dur="1" fill="hold">
                                          <p:stCondLst>
                                            <p:cond delay="0"/>
                                          </p:stCondLst>
                                        </p:cTn>
                                        <p:tgtEl>
                                          <p:spTgt spid="74754"/>
                                        </p:tgtEl>
                                        <p:attrNameLst>
                                          <p:attrName>style.visibility</p:attrName>
                                        </p:attrNameLst>
                                      </p:cBhvr>
                                      <p:to>
                                        <p:strVal val="visible"/>
                                      </p:to>
                                    </p:set>
                                    <p:anim calcmode="lin" valueType="num">
                                      <p:cBhvr>
                                        <p:cTn id="9" dur="1000" fill="hold"/>
                                        <p:tgtEl>
                                          <p:spTgt spid="74754"/>
                                        </p:tgtEl>
                                        <p:attrNameLst>
                                          <p:attrName>ppt_x</p:attrName>
                                        </p:attrNameLst>
                                      </p:cBhvr>
                                      <p:tavLst>
                                        <p:tav tm="0">
                                          <p:val>
                                            <p:strVal val="#ppt_x-.2"/>
                                          </p:val>
                                        </p:tav>
                                        <p:tav tm="100000">
                                          <p:val>
                                            <p:strVal val="#ppt_x"/>
                                          </p:val>
                                        </p:tav>
                                      </p:tavLst>
                                    </p:anim>
                                    <p:anim calcmode="lin" valueType="num">
                                      <p:cBhvr>
                                        <p:cTn id="10" dur="1000" fill="hold"/>
                                        <p:tgtEl>
                                          <p:spTgt spid="74754"/>
                                        </p:tgtEl>
                                        <p:attrNameLst>
                                          <p:attrName>ppt_y</p:attrName>
                                        </p:attrNameLst>
                                      </p:cBhvr>
                                      <p:tavLst>
                                        <p:tav tm="0">
                                          <p:val>
                                            <p:strVal val="#ppt_y"/>
                                          </p:val>
                                        </p:tav>
                                        <p:tav tm="100000">
                                          <p:val>
                                            <p:strVal val="#ppt_y"/>
                                          </p:val>
                                        </p:tav>
                                      </p:tavLst>
                                    </p:anim>
                                    <p:animEffect transition="in" filter="wipe(right)" prLst="gradientSize: 0.1">
                                      <p:cBhvr>
                                        <p:cTn id="11" dur="1000"/>
                                        <p:tgtEl>
                                          <p:spTgt spid="74754"/>
                                        </p:tgtEl>
                                      </p:cBhvr>
                                    </p:animEffect>
                                  </p:childTnLst>
                                </p:cTn>
                              </p:par>
                            </p:childTnLst>
                          </p:cTn>
                        </p:par>
                      </p:childTnLst>
                    </p:cTn>
                  </p:par>
                  <p:par>
                    <p:cTn id="12" fill="hold" nodeType="clickPar">
                      <p:stCondLst>
                        <p:cond delay="indefinite"/>
                      </p:stCondLst>
                      <p:childTnLst>
                        <p:par>
                          <p:cTn id="13" fill="hold" nodeType="withGroup">
                            <p:stCondLst>
                              <p:cond delay="0"/>
                            </p:stCondLst>
                            <p:childTnLst>
                              <p:par>
                                <p:cTn id="14" presetID="44" presetClass="entr" presetSubtype="0" fill="hold" grpId="0" nodeType="clickEffect">
                                  <p:stCondLst>
                                    <p:cond delay="0"/>
                                  </p:stCondLst>
                                  <p:childTnLst>
                                    <p:set>
                                      <p:cBhvr>
                                        <p:cTn id="15" dur="1" fill="hold">
                                          <p:stCondLst>
                                            <p:cond delay="0"/>
                                          </p:stCondLst>
                                        </p:cTn>
                                        <p:tgtEl>
                                          <p:spTgt spid="74755">
                                            <p:txEl>
                                              <p:pRg st="0" end="0"/>
                                            </p:txEl>
                                          </p:spTgt>
                                        </p:tgtEl>
                                        <p:attrNameLst>
                                          <p:attrName>style.visibility</p:attrName>
                                        </p:attrNameLst>
                                      </p:cBhvr>
                                      <p:to>
                                        <p:strVal val="visible"/>
                                      </p:to>
                                    </p:set>
                                    <p:animEffect transition="in" filter="fade">
                                      <p:cBhvr>
                                        <p:cTn id="16" dur="500"/>
                                        <p:tgtEl>
                                          <p:spTgt spid="74755">
                                            <p:txEl>
                                              <p:pRg st="0" end="0"/>
                                            </p:txEl>
                                          </p:spTgt>
                                        </p:tgtEl>
                                      </p:cBhvr>
                                    </p:animEffect>
                                    <p:anim calcmode="lin" valueType="num">
                                      <p:cBhvr>
                                        <p:cTn id="17" dur="500" fill="hold"/>
                                        <p:tgtEl>
                                          <p:spTgt spid="74755">
                                            <p:txEl>
                                              <p:pRg st="0" end="0"/>
                                            </p:txEl>
                                          </p:spTgt>
                                        </p:tgtEl>
                                        <p:attrNameLst>
                                          <p:attrName>ppt_x</p:attrName>
                                        </p:attrNameLst>
                                      </p:cBhvr>
                                      <p:tavLst>
                                        <p:tav tm="0">
                                          <p:val>
                                            <p:strVal val="#ppt_x"/>
                                          </p:val>
                                        </p:tav>
                                        <p:tav tm="100000">
                                          <p:val>
                                            <p:strVal val="#ppt_x"/>
                                          </p:val>
                                        </p:tav>
                                      </p:tavLst>
                                    </p:anim>
                                    <p:anim calcmode="lin" valueType="num">
                                      <p:cBhvr>
                                        <p:cTn id="18" dur="500" fill="hold"/>
                                        <p:tgtEl>
                                          <p:spTgt spid="74755">
                                            <p:txEl>
                                              <p:pRg st="0" end="0"/>
                                            </p:txEl>
                                          </p:spTgt>
                                        </p:tgtEl>
                                        <p:attrNameLst>
                                          <p:attrName>ppt_y</p:attrName>
                                        </p:attrNameLst>
                                      </p:cBhvr>
                                      <p:tavLst>
                                        <p:tav tm="0">
                                          <p:val>
                                            <p:strVal val="#ppt_y+.05"/>
                                          </p:val>
                                        </p:tav>
                                        <p:tav tm="100000">
                                          <p:val>
                                            <p:strVal val="#ppt_y"/>
                                          </p:val>
                                        </p:tav>
                                      </p:tavLst>
                                    </p:anim>
                                  </p:childTnLst>
                                </p:cTn>
                              </p:par>
                              <p:par>
                                <p:cTn id="19" presetID="44" presetClass="entr" presetSubtype="0" fill="hold" grpId="0" nodeType="withEffect">
                                  <p:stCondLst>
                                    <p:cond delay="0"/>
                                  </p:stCondLst>
                                  <p:childTnLst>
                                    <p:set>
                                      <p:cBhvr>
                                        <p:cTn id="20" dur="1" fill="hold">
                                          <p:stCondLst>
                                            <p:cond delay="0"/>
                                          </p:stCondLst>
                                        </p:cTn>
                                        <p:tgtEl>
                                          <p:spTgt spid="74755">
                                            <p:txEl>
                                              <p:pRg st="1" end="1"/>
                                            </p:txEl>
                                          </p:spTgt>
                                        </p:tgtEl>
                                        <p:attrNameLst>
                                          <p:attrName>style.visibility</p:attrName>
                                        </p:attrNameLst>
                                      </p:cBhvr>
                                      <p:to>
                                        <p:strVal val="visible"/>
                                      </p:to>
                                    </p:set>
                                    <p:animEffect transition="in" filter="fade">
                                      <p:cBhvr>
                                        <p:cTn id="21" dur="500"/>
                                        <p:tgtEl>
                                          <p:spTgt spid="74755">
                                            <p:txEl>
                                              <p:pRg st="1" end="1"/>
                                            </p:txEl>
                                          </p:spTgt>
                                        </p:tgtEl>
                                      </p:cBhvr>
                                    </p:animEffect>
                                    <p:anim calcmode="lin" valueType="num">
                                      <p:cBhvr>
                                        <p:cTn id="22" dur="500" fill="hold"/>
                                        <p:tgtEl>
                                          <p:spTgt spid="74755">
                                            <p:txEl>
                                              <p:pRg st="1" end="1"/>
                                            </p:txEl>
                                          </p:spTgt>
                                        </p:tgtEl>
                                        <p:attrNameLst>
                                          <p:attrName>ppt_x</p:attrName>
                                        </p:attrNameLst>
                                      </p:cBhvr>
                                      <p:tavLst>
                                        <p:tav tm="0">
                                          <p:val>
                                            <p:strVal val="#ppt_x"/>
                                          </p:val>
                                        </p:tav>
                                        <p:tav tm="100000">
                                          <p:val>
                                            <p:strVal val="#ppt_x"/>
                                          </p:val>
                                        </p:tav>
                                      </p:tavLst>
                                    </p:anim>
                                    <p:anim calcmode="lin" valueType="num">
                                      <p:cBhvr>
                                        <p:cTn id="23" dur="500" fill="hold"/>
                                        <p:tgtEl>
                                          <p:spTgt spid="74755">
                                            <p:txEl>
                                              <p:pRg st="1" end="1"/>
                                            </p:txEl>
                                          </p:spTgt>
                                        </p:tgtEl>
                                        <p:attrNameLst>
                                          <p:attrName>ppt_y</p:attrName>
                                        </p:attrNameLst>
                                      </p:cBhvr>
                                      <p:tavLst>
                                        <p:tav tm="0">
                                          <p:val>
                                            <p:strVal val="#ppt_y+.05"/>
                                          </p:val>
                                        </p:tav>
                                        <p:tav tm="100000">
                                          <p:val>
                                            <p:strVal val="#ppt_y"/>
                                          </p:val>
                                        </p:tav>
                                      </p:tavLst>
                                    </p:anim>
                                  </p:childTnLst>
                                </p:cTn>
                              </p:par>
                            </p:childTnLst>
                          </p:cTn>
                        </p:par>
                      </p:childTnLst>
                    </p:cTn>
                  </p:par>
                  <p:par>
                    <p:cTn id="24" fill="hold" nodeType="clickPar">
                      <p:stCondLst>
                        <p:cond delay="indefinite"/>
                      </p:stCondLst>
                      <p:childTnLst>
                        <p:par>
                          <p:cTn id="25" fill="hold" nodeType="withGroup">
                            <p:stCondLst>
                              <p:cond delay="0"/>
                            </p:stCondLst>
                            <p:childTnLst>
                              <p:par>
                                <p:cTn id="26" presetID="44" presetClass="entr" presetSubtype="0" fill="hold" grpId="0" nodeType="clickEffect">
                                  <p:stCondLst>
                                    <p:cond delay="0"/>
                                  </p:stCondLst>
                                  <p:childTnLst>
                                    <p:set>
                                      <p:cBhvr>
                                        <p:cTn id="27" dur="1" fill="hold">
                                          <p:stCondLst>
                                            <p:cond delay="0"/>
                                          </p:stCondLst>
                                        </p:cTn>
                                        <p:tgtEl>
                                          <p:spTgt spid="74755">
                                            <p:txEl>
                                              <p:pRg st="2" end="2"/>
                                            </p:txEl>
                                          </p:spTgt>
                                        </p:tgtEl>
                                        <p:attrNameLst>
                                          <p:attrName>style.visibility</p:attrName>
                                        </p:attrNameLst>
                                      </p:cBhvr>
                                      <p:to>
                                        <p:strVal val="visible"/>
                                      </p:to>
                                    </p:set>
                                    <p:animEffect transition="in" filter="fade">
                                      <p:cBhvr>
                                        <p:cTn id="28" dur="500"/>
                                        <p:tgtEl>
                                          <p:spTgt spid="74755">
                                            <p:txEl>
                                              <p:pRg st="2" end="2"/>
                                            </p:txEl>
                                          </p:spTgt>
                                        </p:tgtEl>
                                      </p:cBhvr>
                                    </p:animEffect>
                                    <p:anim calcmode="lin" valueType="num">
                                      <p:cBhvr>
                                        <p:cTn id="29" dur="500" fill="hold"/>
                                        <p:tgtEl>
                                          <p:spTgt spid="74755">
                                            <p:txEl>
                                              <p:pRg st="2" end="2"/>
                                            </p:txEl>
                                          </p:spTgt>
                                        </p:tgtEl>
                                        <p:attrNameLst>
                                          <p:attrName>ppt_x</p:attrName>
                                        </p:attrNameLst>
                                      </p:cBhvr>
                                      <p:tavLst>
                                        <p:tav tm="0">
                                          <p:val>
                                            <p:strVal val="#ppt_x"/>
                                          </p:val>
                                        </p:tav>
                                        <p:tav tm="100000">
                                          <p:val>
                                            <p:strVal val="#ppt_x"/>
                                          </p:val>
                                        </p:tav>
                                      </p:tavLst>
                                    </p:anim>
                                    <p:anim calcmode="lin" valueType="num">
                                      <p:cBhvr>
                                        <p:cTn id="30" dur="500" fill="hold"/>
                                        <p:tgtEl>
                                          <p:spTgt spid="74755">
                                            <p:txEl>
                                              <p:pRg st="2" end="2"/>
                                            </p:txEl>
                                          </p:spTgt>
                                        </p:tgtEl>
                                        <p:attrNameLst>
                                          <p:attrName>ppt_y</p:attrName>
                                        </p:attrNameLst>
                                      </p:cBhvr>
                                      <p:tavLst>
                                        <p:tav tm="0">
                                          <p:val>
                                            <p:strVal val="#ppt_y+.05"/>
                                          </p:val>
                                        </p:tav>
                                        <p:tav tm="100000">
                                          <p:val>
                                            <p:strVal val="#ppt_y"/>
                                          </p:val>
                                        </p:tav>
                                      </p:tavLst>
                                    </p:anim>
                                  </p:childTnLst>
                                </p:cTn>
                              </p:par>
                              <p:par>
                                <p:cTn id="31" presetID="44" presetClass="entr" presetSubtype="0" fill="hold" grpId="0" nodeType="withEffect">
                                  <p:stCondLst>
                                    <p:cond delay="0"/>
                                  </p:stCondLst>
                                  <p:childTnLst>
                                    <p:set>
                                      <p:cBhvr>
                                        <p:cTn id="32" dur="1" fill="hold">
                                          <p:stCondLst>
                                            <p:cond delay="0"/>
                                          </p:stCondLst>
                                        </p:cTn>
                                        <p:tgtEl>
                                          <p:spTgt spid="74755">
                                            <p:txEl>
                                              <p:pRg st="3" end="3"/>
                                            </p:txEl>
                                          </p:spTgt>
                                        </p:tgtEl>
                                        <p:attrNameLst>
                                          <p:attrName>style.visibility</p:attrName>
                                        </p:attrNameLst>
                                      </p:cBhvr>
                                      <p:to>
                                        <p:strVal val="visible"/>
                                      </p:to>
                                    </p:set>
                                    <p:animEffect transition="in" filter="fade">
                                      <p:cBhvr>
                                        <p:cTn id="33" dur="500"/>
                                        <p:tgtEl>
                                          <p:spTgt spid="74755">
                                            <p:txEl>
                                              <p:pRg st="3" end="3"/>
                                            </p:txEl>
                                          </p:spTgt>
                                        </p:tgtEl>
                                      </p:cBhvr>
                                    </p:animEffect>
                                    <p:anim calcmode="lin" valueType="num">
                                      <p:cBhvr>
                                        <p:cTn id="34" dur="500" fill="hold"/>
                                        <p:tgtEl>
                                          <p:spTgt spid="74755">
                                            <p:txEl>
                                              <p:pRg st="3" end="3"/>
                                            </p:txEl>
                                          </p:spTgt>
                                        </p:tgtEl>
                                        <p:attrNameLst>
                                          <p:attrName>ppt_x</p:attrName>
                                        </p:attrNameLst>
                                      </p:cBhvr>
                                      <p:tavLst>
                                        <p:tav tm="0">
                                          <p:val>
                                            <p:strVal val="#ppt_x"/>
                                          </p:val>
                                        </p:tav>
                                        <p:tav tm="100000">
                                          <p:val>
                                            <p:strVal val="#ppt_x"/>
                                          </p:val>
                                        </p:tav>
                                      </p:tavLst>
                                    </p:anim>
                                    <p:anim calcmode="lin" valueType="num">
                                      <p:cBhvr>
                                        <p:cTn id="35" dur="500" fill="hold"/>
                                        <p:tgtEl>
                                          <p:spTgt spid="74755">
                                            <p:txEl>
                                              <p:pRg st="3" end="3"/>
                                            </p:txEl>
                                          </p:spTgt>
                                        </p:tgtEl>
                                        <p:attrNameLst>
                                          <p:attrName>ppt_y</p:attrName>
                                        </p:attrNameLst>
                                      </p:cBhvr>
                                      <p:tavLst>
                                        <p:tav tm="0">
                                          <p:val>
                                            <p:strVal val="#ppt_y+.05"/>
                                          </p:val>
                                        </p:tav>
                                        <p:tav tm="100000">
                                          <p:val>
                                            <p:strVal val="#ppt_y"/>
                                          </p:val>
                                        </p:tav>
                                      </p:tavLst>
                                    </p:anim>
                                  </p:childTnLst>
                                </p:cTn>
                              </p:par>
                              <p:par>
                                <p:cTn id="36" presetID="44" presetClass="entr" presetSubtype="0" fill="hold" grpId="0" nodeType="withEffect">
                                  <p:stCondLst>
                                    <p:cond delay="0"/>
                                  </p:stCondLst>
                                  <p:childTnLst>
                                    <p:set>
                                      <p:cBhvr>
                                        <p:cTn id="37" dur="1" fill="hold">
                                          <p:stCondLst>
                                            <p:cond delay="0"/>
                                          </p:stCondLst>
                                        </p:cTn>
                                        <p:tgtEl>
                                          <p:spTgt spid="74755">
                                            <p:txEl>
                                              <p:pRg st="4" end="4"/>
                                            </p:txEl>
                                          </p:spTgt>
                                        </p:tgtEl>
                                        <p:attrNameLst>
                                          <p:attrName>style.visibility</p:attrName>
                                        </p:attrNameLst>
                                      </p:cBhvr>
                                      <p:to>
                                        <p:strVal val="visible"/>
                                      </p:to>
                                    </p:set>
                                    <p:animEffect transition="in" filter="fade">
                                      <p:cBhvr>
                                        <p:cTn id="38" dur="500"/>
                                        <p:tgtEl>
                                          <p:spTgt spid="74755">
                                            <p:txEl>
                                              <p:pRg st="4" end="4"/>
                                            </p:txEl>
                                          </p:spTgt>
                                        </p:tgtEl>
                                      </p:cBhvr>
                                    </p:animEffect>
                                    <p:anim calcmode="lin" valueType="num">
                                      <p:cBhvr>
                                        <p:cTn id="39" dur="500" fill="hold"/>
                                        <p:tgtEl>
                                          <p:spTgt spid="74755">
                                            <p:txEl>
                                              <p:pRg st="4" end="4"/>
                                            </p:txEl>
                                          </p:spTgt>
                                        </p:tgtEl>
                                        <p:attrNameLst>
                                          <p:attrName>ppt_x</p:attrName>
                                        </p:attrNameLst>
                                      </p:cBhvr>
                                      <p:tavLst>
                                        <p:tav tm="0">
                                          <p:val>
                                            <p:strVal val="#ppt_x"/>
                                          </p:val>
                                        </p:tav>
                                        <p:tav tm="100000">
                                          <p:val>
                                            <p:strVal val="#ppt_x"/>
                                          </p:val>
                                        </p:tav>
                                      </p:tavLst>
                                    </p:anim>
                                    <p:anim calcmode="lin" valueType="num">
                                      <p:cBhvr>
                                        <p:cTn id="40" dur="500" fill="hold"/>
                                        <p:tgtEl>
                                          <p:spTgt spid="74755">
                                            <p:txEl>
                                              <p:pRg st="4" end="4"/>
                                            </p:txEl>
                                          </p:spTgt>
                                        </p:tgtEl>
                                        <p:attrNameLst>
                                          <p:attrName>ppt_y</p:attrName>
                                        </p:attrNameLst>
                                      </p:cBhvr>
                                      <p:tavLst>
                                        <p:tav tm="0">
                                          <p:val>
                                            <p:strVal val="#ppt_y+.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41" fill="hold" display="0">
                  <p:stCondLst>
                    <p:cond delay="indefinite"/>
                  </p:stCondLst>
                  <p:endCondLst>
                    <p:cond evt="onPrev" delay="0">
                      <p:tgtEl>
                        <p:sldTgt/>
                      </p:tgtEl>
                    </p:cond>
                    <p:cond evt="onStopAudio" delay="0">
                      <p:tgtEl>
                        <p:sldTgt/>
                      </p:tgtEl>
                    </p:cond>
                  </p:endCondLst>
                </p:cTn>
                <p:tgtEl>
                  <p:spTgt spid="50187"/>
                </p:tgtEl>
              </p:cMediaNode>
            </p:audio>
          </p:childTnLst>
        </p:cTn>
      </p:par>
    </p:tnLst>
    <p:bldLst>
      <p:bldP spid="74755" grpId="0" build="p"/>
      <p:bldP spid="74754" grpId="0"/>
    </p:bldLst>
  </p:timing>
</p:sld>
</file>

<file path=ppt/slides/slide2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5779" name="Rectangle 3"/>
          <p:cNvSpPr>
            <a:spLocks noGrp="1" noChangeArrowheads="1"/>
          </p:cNvSpPr>
          <p:nvPr>
            <p:ph sz="half" idx="1"/>
          </p:nvPr>
        </p:nvSpPr>
        <p:spPr>
          <a:xfrm>
            <a:off x="533400" y="1219200"/>
            <a:ext cx="3886200" cy="5105400"/>
          </a:xfrm>
        </p:spPr>
        <p:txBody>
          <a:bodyPr/>
          <a:lstStyle/>
          <a:p>
            <a:pPr eaLnBrk="1" hangingPunct="1">
              <a:lnSpc>
                <a:spcPct val="80000"/>
              </a:lnSpc>
              <a:defRPr/>
            </a:pPr>
            <a:r>
              <a:rPr lang="en-US" sz="2000" dirty="0" smtClean="0">
                <a:solidFill>
                  <a:schemeClr val="bg1">
                    <a:lumMod val="75000"/>
                  </a:schemeClr>
                </a:solidFill>
              </a:rPr>
              <a:t>Health plans that have committed to paying for screening and brief intervention (SBI), when covered under particular plan documents, include: </a:t>
            </a:r>
          </a:p>
          <a:p>
            <a:pPr lvl="1" eaLnBrk="1" hangingPunct="1">
              <a:lnSpc>
                <a:spcPct val="80000"/>
              </a:lnSpc>
              <a:defRPr/>
            </a:pPr>
            <a:endParaRPr lang="en-US" sz="1400" dirty="0" smtClean="0">
              <a:solidFill>
                <a:schemeClr val="bg1">
                  <a:lumMod val="75000"/>
                </a:schemeClr>
              </a:solidFill>
            </a:endParaRPr>
          </a:p>
          <a:p>
            <a:pPr lvl="1" eaLnBrk="1" hangingPunct="1">
              <a:lnSpc>
                <a:spcPct val="80000"/>
              </a:lnSpc>
              <a:defRPr/>
            </a:pPr>
            <a:r>
              <a:rPr lang="en-US" sz="1400" dirty="0" smtClean="0">
                <a:solidFill>
                  <a:schemeClr val="bg1">
                    <a:lumMod val="75000"/>
                  </a:schemeClr>
                </a:solidFill>
              </a:rPr>
              <a:t>AETNA (nationwide) </a:t>
            </a:r>
          </a:p>
          <a:p>
            <a:pPr lvl="1" eaLnBrk="1" hangingPunct="1">
              <a:lnSpc>
                <a:spcPct val="80000"/>
              </a:lnSpc>
              <a:defRPr/>
            </a:pPr>
            <a:r>
              <a:rPr lang="en-US" sz="1400" dirty="0" smtClean="0">
                <a:solidFill>
                  <a:schemeClr val="bg1">
                    <a:lumMod val="75000"/>
                  </a:schemeClr>
                </a:solidFill>
              </a:rPr>
              <a:t>CIGNA (nationwide) </a:t>
            </a:r>
          </a:p>
          <a:p>
            <a:pPr lvl="1" eaLnBrk="1" hangingPunct="1">
              <a:lnSpc>
                <a:spcPct val="80000"/>
              </a:lnSpc>
              <a:defRPr/>
            </a:pPr>
            <a:r>
              <a:rPr lang="en-US" sz="1400" dirty="0" smtClean="0">
                <a:solidFill>
                  <a:schemeClr val="bg1">
                    <a:lumMod val="75000"/>
                  </a:schemeClr>
                </a:solidFill>
              </a:rPr>
              <a:t>Anthem Blue Cross and Blue Shield (Colorado, Connecticut, Indiana, Kentucky, Ohio, Maine, Missouri, Nevada, New Hampshire, Virginia, and Wisconsin) </a:t>
            </a:r>
          </a:p>
          <a:p>
            <a:pPr lvl="1" eaLnBrk="1" hangingPunct="1">
              <a:lnSpc>
                <a:spcPct val="80000"/>
              </a:lnSpc>
              <a:defRPr/>
            </a:pPr>
            <a:r>
              <a:rPr lang="en-US" sz="1400" dirty="0" smtClean="0">
                <a:solidFill>
                  <a:schemeClr val="bg1">
                    <a:lumMod val="75000"/>
                  </a:schemeClr>
                </a:solidFill>
              </a:rPr>
              <a:t>Blue Cross of California </a:t>
            </a:r>
          </a:p>
          <a:p>
            <a:pPr lvl="1" eaLnBrk="1" hangingPunct="1">
              <a:lnSpc>
                <a:spcPct val="80000"/>
              </a:lnSpc>
              <a:defRPr/>
            </a:pPr>
            <a:r>
              <a:rPr lang="en-US" sz="1400" dirty="0" smtClean="0">
                <a:solidFill>
                  <a:schemeClr val="bg1">
                    <a:lumMod val="75000"/>
                  </a:schemeClr>
                </a:solidFill>
              </a:rPr>
              <a:t>Blue Cross Blue Shield of Georgia </a:t>
            </a:r>
          </a:p>
          <a:p>
            <a:pPr lvl="1" eaLnBrk="1" hangingPunct="1">
              <a:lnSpc>
                <a:spcPct val="80000"/>
              </a:lnSpc>
              <a:defRPr/>
            </a:pPr>
            <a:r>
              <a:rPr lang="en-US" sz="1400" dirty="0" smtClean="0">
                <a:solidFill>
                  <a:schemeClr val="bg1">
                    <a:lumMod val="75000"/>
                  </a:schemeClr>
                </a:solidFill>
              </a:rPr>
              <a:t>Blue Cross Blue Shield of Minnesota </a:t>
            </a:r>
          </a:p>
          <a:p>
            <a:pPr lvl="1" eaLnBrk="1" hangingPunct="1">
              <a:lnSpc>
                <a:spcPct val="80000"/>
              </a:lnSpc>
              <a:defRPr/>
            </a:pPr>
            <a:r>
              <a:rPr lang="en-US" sz="1400" dirty="0" smtClean="0">
                <a:solidFill>
                  <a:schemeClr val="bg1">
                    <a:lumMod val="75000"/>
                  </a:schemeClr>
                </a:solidFill>
              </a:rPr>
              <a:t>Empire Blue Cross Blue Shield of New York </a:t>
            </a:r>
          </a:p>
          <a:p>
            <a:pPr lvl="1" eaLnBrk="1" hangingPunct="1">
              <a:lnSpc>
                <a:spcPct val="80000"/>
              </a:lnSpc>
              <a:defRPr/>
            </a:pPr>
            <a:r>
              <a:rPr lang="en-US" sz="1400" dirty="0" smtClean="0">
                <a:solidFill>
                  <a:schemeClr val="bg1">
                    <a:lumMod val="75000"/>
                  </a:schemeClr>
                </a:solidFill>
              </a:rPr>
              <a:t>Independence Blue Cross </a:t>
            </a:r>
          </a:p>
          <a:p>
            <a:pPr lvl="1" eaLnBrk="1" hangingPunct="1">
              <a:lnSpc>
                <a:spcPct val="80000"/>
              </a:lnSpc>
              <a:defRPr/>
            </a:pPr>
            <a:r>
              <a:rPr lang="en-US" sz="1400" dirty="0" err="1" smtClean="0">
                <a:solidFill>
                  <a:schemeClr val="bg1">
                    <a:lumMod val="75000"/>
                  </a:schemeClr>
                </a:solidFill>
              </a:rPr>
              <a:t>HealthPlus</a:t>
            </a:r>
            <a:r>
              <a:rPr lang="en-US" sz="1400" dirty="0" smtClean="0">
                <a:solidFill>
                  <a:schemeClr val="bg1">
                    <a:lumMod val="75000"/>
                  </a:schemeClr>
                </a:solidFill>
              </a:rPr>
              <a:t> (Michigan) </a:t>
            </a:r>
          </a:p>
          <a:p>
            <a:pPr lvl="1" eaLnBrk="1" hangingPunct="1">
              <a:lnSpc>
                <a:spcPct val="80000"/>
              </a:lnSpc>
              <a:defRPr/>
            </a:pPr>
            <a:r>
              <a:rPr lang="en-US" sz="1400" dirty="0" smtClean="0">
                <a:solidFill>
                  <a:schemeClr val="bg1">
                    <a:lumMod val="75000"/>
                  </a:schemeClr>
                </a:solidFill>
              </a:rPr>
              <a:t>HealthPartners (Minnesota)</a:t>
            </a:r>
          </a:p>
        </p:txBody>
      </p:sp>
      <p:sp>
        <p:nvSpPr>
          <p:cNvPr id="75780" name="Rectangle 4"/>
          <p:cNvSpPr>
            <a:spLocks noGrp="1" noChangeArrowheads="1"/>
          </p:cNvSpPr>
          <p:nvPr>
            <p:ph sz="half" idx="2"/>
          </p:nvPr>
        </p:nvSpPr>
        <p:spPr>
          <a:xfrm>
            <a:off x="4876800" y="1066800"/>
            <a:ext cx="3702050" cy="4114800"/>
          </a:xfrm>
        </p:spPr>
        <p:txBody>
          <a:bodyPr/>
          <a:lstStyle/>
          <a:p>
            <a:pPr eaLnBrk="1" hangingPunct="1">
              <a:lnSpc>
                <a:spcPct val="80000"/>
              </a:lnSpc>
              <a:defRPr/>
            </a:pPr>
            <a:r>
              <a:rPr lang="en-US" sz="2400" dirty="0" smtClean="0">
                <a:solidFill>
                  <a:schemeClr val="bg1">
                    <a:lumMod val="75000"/>
                  </a:schemeClr>
                </a:solidFill>
              </a:rPr>
              <a:t>JCAHO recently called for input into what role if any it might play in developing standards for SBI in various medical settings</a:t>
            </a:r>
            <a:r>
              <a:rPr lang="en-US" sz="2400" dirty="0" smtClean="0"/>
              <a:t>.</a:t>
            </a:r>
          </a:p>
          <a:p>
            <a:pPr eaLnBrk="1" hangingPunct="1">
              <a:lnSpc>
                <a:spcPct val="80000"/>
              </a:lnSpc>
              <a:defRPr/>
            </a:pPr>
            <a:endParaRPr lang="en-US" sz="2400" dirty="0" smtClean="0"/>
          </a:p>
          <a:p>
            <a:pPr eaLnBrk="1" hangingPunct="1">
              <a:lnSpc>
                <a:spcPct val="80000"/>
              </a:lnSpc>
              <a:defRPr/>
            </a:pPr>
            <a:endParaRPr lang="en-US" sz="1800" dirty="0" smtClean="0"/>
          </a:p>
        </p:txBody>
      </p:sp>
      <p:sp>
        <p:nvSpPr>
          <p:cNvPr id="75778" name="Rectangle 2"/>
          <p:cNvSpPr>
            <a:spLocks noGrp="1" noChangeArrowheads="1"/>
          </p:cNvSpPr>
          <p:nvPr>
            <p:ph type="title"/>
          </p:nvPr>
        </p:nvSpPr>
        <p:spPr>
          <a:xfrm>
            <a:off x="457200" y="0"/>
            <a:ext cx="8229600" cy="1143000"/>
          </a:xfrm>
        </p:spPr>
        <p:txBody>
          <a:bodyPr/>
          <a:lstStyle/>
          <a:p>
            <a:pPr eaLnBrk="1" hangingPunct="1">
              <a:defRPr/>
            </a:pPr>
            <a:r>
              <a:rPr lang="en-US" sz="4000" dirty="0" smtClean="0">
                <a:solidFill>
                  <a:schemeClr val="bg1">
                    <a:lumMod val="50000"/>
                  </a:schemeClr>
                </a:solidFill>
              </a:rPr>
              <a:t>Support Building for SBI</a:t>
            </a:r>
          </a:p>
        </p:txBody>
      </p:sp>
      <p:pic>
        <p:nvPicPr>
          <p:cNvPr id="44037" name="Picture 5" descr="MCj02958590000[1]"/>
          <p:cNvPicPr>
            <a:picLocks noChangeAspect="1" noChangeArrowheads="1"/>
          </p:cNvPicPr>
          <p:nvPr/>
        </p:nvPicPr>
        <p:blipFill>
          <a:blip r:embed="rId5" cstate="print"/>
          <a:srcRect/>
          <a:stretch>
            <a:fillRect/>
          </a:stretch>
        </p:blipFill>
        <p:spPr bwMode="auto">
          <a:xfrm>
            <a:off x="4648200" y="3386137"/>
            <a:ext cx="4042305" cy="3319463"/>
          </a:xfrm>
          <a:prstGeom prst="rect">
            <a:avLst/>
          </a:prstGeom>
          <a:noFill/>
          <a:ln w="9525">
            <a:noFill/>
            <a:miter lim="800000"/>
            <a:headEnd/>
            <a:tailEnd/>
          </a:ln>
        </p:spPr>
      </p:pic>
      <p:pic>
        <p:nvPicPr>
          <p:cNvPr id="51215" name="~PP11728.WAV">
            <a:hlinkClick r:id="" action="ppaction://media"/>
          </p:cNvPr>
          <p:cNvPicPr>
            <a:picLocks noRot="1" noChangeAspect="1" noChangeArrowheads="1"/>
          </p:cNvPicPr>
          <p:nvPr>
            <a:wavAudioFile r:embed="rId2" name="~PP1260.WAV"/>
          </p:nvPr>
        </p:nvPicPr>
        <p:blipFill>
          <a:blip r:embed="rId6" cstate="print"/>
          <a:srcRect/>
          <a:stretch>
            <a:fillRect/>
          </a:stretch>
        </p:blipFill>
        <p:spPr bwMode="auto">
          <a:xfrm>
            <a:off x="8839200" y="6553200"/>
            <a:ext cx="304800" cy="304800"/>
          </a:xfrm>
          <a:prstGeom prst="rect">
            <a:avLst/>
          </a:prstGeom>
          <a:noFill/>
          <a:ln w="9525">
            <a:noFill/>
            <a:miter lim="800000"/>
            <a:headEnd/>
            <a:tailEnd/>
          </a:ln>
        </p:spPr>
      </p:pic>
    </p:spTree>
    <p:custDataLst>
      <p:tags r:id="rId1"/>
    </p:custDataLst>
    <p:extLst>
      <p:ext uri="{BB962C8B-B14F-4D97-AF65-F5344CB8AC3E}">
        <p14:creationId xmlns:p14="http://schemas.microsoft.com/office/powerpoint/2010/main" val="3865154537"/>
      </p:ext>
    </p:extLst>
  </p:cSld>
  <p:clrMapOvr>
    <a:masterClrMapping/>
  </p:clrMapOvr>
  <p:transition advTm="28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mediacall" presetSubtype="0" fill="hold" nodeType="afterEffect">
                                  <p:stCondLst>
                                    <p:cond delay="0"/>
                                  </p:stCondLst>
                                  <p:childTnLst>
                                    <p:cmd type="call" cmd="playFrom(0.0)">
                                      <p:cBhvr>
                                        <p:cTn id="6" dur="1" fill="hold"/>
                                        <p:tgtEl>
                                          <p:spTgt spid="51215"/>
                                        </p:tgtEl>
                                      </p:cBhvr>
                                    </p:cmd>
                                  </p:childTnLst>
                                </p:cTn>
                              </p:par>
                              <p:par>
                                <p:cTn id="7" presetID="29" presetClass="entr" presetSubtype="0" fill="hold" grpId="0" nodeType="withEffect">
                                  <p:stCondLst>
                                    <p:cond delay="0"/>
                                  </p:stCondLst>
                                  <p:childTnLst>
                                    <p:set>
                                      <p:cBhvr>
                                        <p:cTn id="8" dur="1" fill="hold">
                                          <p:stCondLst>
                                            <p:cond delay="0"/>
                                          </p:stCondLst>
                                        </p:cTn>
                                        <p:tgtEl>
                                          <p:spTgt spid="75778"/>
                                        </p:tgtEl>
                                        <p:attrNameLst>
                                          <p:attrName>style.visibility</p:attrName>
                                        </p:attrNameLst>
                                      </p:cBhvr>
                                      <p:to>
                                        <p:strVal val="visible"/>
                                      </p:to>
                                    </p:set>
                                    <p:anim calcmode="lin" valueType="num">
                                      <p:cBhvr>
                                        <p:cTn id="9" dur="1000" fill="hold"/>
                                        <p:tgtEl>
                                          <p:spTgt spid="75778"/>
                                        </p:tgtEl>
                                        <p:attrNameLst>
                                          <p:attrName>ppt_x</p:attrName>
                                        </p:attrNameLst>
                                      </p:cBhvr>
                                      <p:tavLst>
                                        <p:tav tm="0">
                                          <p:val>
                                            <p:strVal val="#ppt_x-.2"/>
                                          </p:val>
                                        </p:tav>
                                        <p:tav tm="100000">
                                          <p:val>
                                            <p:strVal val="#ppt_x"/>
                                          </p:val>
                                        </p:tav>
                                      </p:tavLst>
                                    </p:anim>
                                    <p:anim calcmode="lin" valueType="num">
                                      <p:cBhvr>
                                        <p:cTn id="10" dur="1000" fill="hold"/>
                                        <p:tgtEl>
                                          <p:spTgt spid="75778"/>
                                        </p:tgtEl>
                                        <p:attrNameLst>
                                          <p:attrName>ppt_y</p:attrName>
                                        </p:attrNameLst>
                                      </p:cBhvr>
                                      <p:tavLst>
                                        <p:tav tm="0">
                                          <p:val>
                                            <p:strVal val="#ppt_y"/>
                                          </p:val>
                                        </p:tav>
                                        <p:tav tm="100000">
                                          <p:val>
                                            <p:strVal val="#ppt_y"/>
                                          </p:val>
                                        </p:tav>
                                      </p:tavLst>
                                    </p:anim>
                                    <p:animEffect transition="in" filter="wipe(right)" prLst="gradientSize: 0.1">
                                      <p:cBhvr>
                                        <p:cTn id="11" dur="1000"/>
                                        <p:tgtEl>
                                          <p:spTgt spid="75778"/>
                                        </p:tgtEl>
                                      </p:cBhvr>
                                    </p:animEffect>
                                  </p:childTnLst>
                                </p:cTn>
                              </p:par>
                            </p:childTnLst>
                          </p:cTn>
                        </p:par>
                      </p:childTnLst>
                    </p:cTn>
                  </p:par>
                  <p:par>
                    <p:cTn id="12" fill="hold" nodeType="clickPar">
                      <p:stCondLst>
                        <p:cond delay="indefinite"/>
                      </p:stCondLst>
                      <p:childTnLst>
                        <p:par>
                          <p:cTn id="13" fill="hold" nodeType="withGroup">
                            <p:stCondLst>
                              <p:cond delay="0"/>
                            </p:stCondLst>
                            <p:childTnLst>
                              <p:par>
                                <p:cTn id="14" presetID="44" presetClass="entr" presetSubtype="0" fill="hold" grpId="0" nodeType="clickEffect">
                                  <p:stCondLst>
                                    <p:cond delay="0"/>
                                  </p:stCondLst>
                                  <p:childTnLst>
                                    <p:set>
                                      <p:cBhvr>
                                        <p:cTn id="15" dur="1" fill="hold">
                                          <p:stCondLst>
                                            <p:cond delay="0"/>
                                          </p:stCondLst>
                                        </p:cTn>
                                        <p:tgtEl>
                                          <p:spTgt spid="75779">
                                            <p:txEl>
                                              <p:pRg st="0" end="0"/>
                                            </p:txEl>
                                          </p:spTgt>
                                        </p:tgtEl>
                                        <p:attrNameLst>
                                          <p:attrName>style.visibility</p:attrName>
                                        </p:attrNameLst>
                                      </p:cBhvr>
                                      <p:to>
                                        <p:strVal val="visible"/>
                                      </p:to>
                                    </p:set>
                                    <p:animEffect transition="in" filter="fade">
                                      <p:cBhvr>
                                        <p:cTn id="16" dur="500"/>
                                        <p:tgtEl>
                                          <p:spTgt spid="75779">
                                            <p:txEl>
                                              <p:pRg st="0" end="0"/>
                                            </p:txEl>
                                          </p:spTgt>
                                        </p:tgtEl>
                                      </p:cBhvr>
                                    </p:animEffect>
                                    <p:anim calcmode="lin" valueType="num">
                                      <p:cBhvr>
                                        <p:cTn id="17" dur="500" fill="hold"/>
                                        <p:tgtEl>
                                          <p:spTgt spid="75779">
                                            <p:txEl>
                                              <p:pRg st="0" end="0"/>
                                            </p:txEl>
                                          </p:spTgt>
                                        </p:tgtEl>
                                        <p:attrNameLst>
                                          <p:attrName>ppt_x</p:attrName>
                                        </p:attrNameLst>
                                      </p:cBhvr>
                                      <p:tavLst>
                                        <p:tav tm="0">
                                          <p:val>
                                            <p:strVal val="#ppt_x"/>
                                          </p:val>
                                        </p:tav>
                                        <p:tav tm="100000">
                                          <p:val>
                                            <p:strVal val="#ppt_x"/>
                                          </p:val>
                                        </p:tav>
                                      </p:tavLst>
                                    </p:anim>
                                    <p:anim calcmode="lin" valueType="num">
                                      <p:cBhvr>
                                        <p:cTn id="18" dur="500" fill="hold"/>
                                        <p:tgtEl>
                                          <p:spTgt spid="75779">
                                            <p:txEl>
                                              <p:pRg st="0" end="0"/>
                                            </p:txEl>
                                          </p:spTgt>
                                        </p:tgtEl>
                                        <p:attrNameLst>
                                          <p:attrName>ppt_y</p:attrName>
                                        </p:attrNameLst>
                                      </p:cBhvr>
                                      <p:tavLst>
                                        <p:tav tm="0">
                                          <p:val>
                                            <p:strVal val="#ppt_y+.05"/>
                                          </p:val>
                                        </p:tav>
                                        <p:tav tm="100000">
                                          <p:val>
                                            <p:strVal val="#ppt_y"/>
                                          </p:val>
                                        </p:tav>
                                      </p:tavLst>
                                    </p:anim>
                                  </p:childTnLst>
                                </p:cTn>
                              </p:par>
                              <p:par>
                                <p:cTn id="19" presetID="44" presetClass="entr" presetSubtype="0" fill="hold" grpId="0" nodeType="withEffect">
                                  <p:stCondLst>
                                    <p:cond delay="0"/>
                                  </p:stCondLst>
                                  <p:childTnLst>
                                    <p:set>
                                      <p:cBhvr>
                                        <p:cTn id="20" dur="1" fill="hold">
                                          <p:stCondLst>
                                            <p:cond delay="0"/>
                                          </p:stCondLst>
                                        </p:cTn>
                                        <p:tgtEl>
                                          <p:spTgt spid="75779">
                                            <p:txEl>
                                              <p:pRg st="2" end="2"/>
                                            </p:txEl>
                                          </p:spTgt>
                                        </p:tgtEl>
                                        <p:attrNameLst>
                                          <p:attrName>style.visibility</p:attrName>
                                        </p:attrNameLst>
                                      </p:cBhvr>
                                      <p:to>
                                        <p:strVal val="visible"/>
                                      </p:to>
                                    </p:set>
                                    <p:animEffect transition="in" filter="fade">
                                      <p:cBhvr>
                                        <p:cTn id="21" dur="500"/>
                                        <p:tgtEl>
                                          <p:spTgt spid="75779">
                                            <p:txEl>
                                              <p:pRg st="2" end="2"/>
                                            </p:txEl>
                                          </p:spTgt>
                                        </p:tgtEl>
                                      </p:cBhvr>
                                    </p:animEffect>
                                    <p:anim calcmode="lin" valueType="num">
                                      <p:cBhvr>
                                        <p:cTn id="22" dur="500" fill="hold"/>
                                        <p:tgtEl>
                                          <p:spTgt spid="75779">
                                            <p:txEl>
                                              <p:pRg st="2" end="2"/>
                                            </p:txEl>
                                          </p:spTgt>
                                        </p:tgtEl>
                                        <p:attrNameLst>
                                          <p:attrName>ppt_x</p:attrName>
                                        </p:attrNameLst>
                                      </p:cBhvr>
                                      <p:tavLst>
                                        <p:tav tm="0">
                                          <p:val>
                                            <p:strVal val="#ppt_x"/>
                                          </p:val>
                                        </p:tav>
                                        <p:tav tm="100000">
                                          <p:val>
                                            <p:strVal val="#ppt_x"/>
                                          </p:val>
                                        </p:tav>
                                      </p:tavLst>
                                    </p:anim>
                                    <p:anim calcmode="lin" valueType="num">
                                      <p:cBhvr>
                                        <p:cTn id="23" dur="500" fill="hold"/>
                                        <p:tgtEl>
                                          <p:spTgt spid="75779">
                                            <p:txEl>
                                              <p:pRg st="2" end="2"/>
                                            </p:txEl>
                                          </p:spTgt>
                                        </p:tgtEl>
                                        <p:attrNameLst>
                                          <p:attrName>ppt_y</p:attrName>
                                        </p:attrNameLst>
                                      </p:cBhvr>
                                      <p:tavLst>
                                        <p:tav tm="0">
                                          <p:val>
                                            <p:strVal val="#ppt_y+.05"/>
                                          </p:val>
                                        </p:tav>
                                        <p:tav tm="100000">
                                          <p:val>
                                            <p:strVal val="#ppt_y"/>
                                          </p:val>
                                        </p:tav>
                                      </p:tavLst>
                                    </p:anim>
                                  </p:childTnLst>
                                </p:cTn>
                              </p:par>
                              <p:par>
                                <p:cTn id="24" presetID="44" presetClass="entr" presetSubtype="0" fill="hold" grpId="0" nodeType="withEffect">
                                  <p:stCondLst>
                                    <p:cond delay="0"/>
                                  </p:stCondLst>
                                  <p:childTnLst>
                                    <p:set>
                                      <p:cBhvr>
                                        <p:cTn id="25" dur="1" fill="hold">
                                          <p:stCondLst>
                                            <p:cond delay="0"/>
                                          </p:stCondLst>
                                        </p:cTn>
                                        <p:tgtEl>
                                          <p:spTgt spid="75779">
                                            <p:txEl>
                                              <p:pRg st="3" end="3"/>
                                            </p:txEl>
                                          </p:spTgt>
                                        </p:tgtEl>
                                        <p:attrNameLst>
                                          <p:attrName>style.visibility</p:attrName>
                                        </p:attrNameLst>
                                      </p:cBhvr>
                                      <p:to>
                                        <p:strVal val="visible"/>
                                      </p:to>
                                    </p:set>
                                    <p:animEffect transition="in" filter="fade">
                                      <p:cBhvr>
                                        <p:cTn id="26" dur="500"/>
                                        <p:tgtEl>
                                          <p:spTgt spid="75779">
                                            <p:txEl>
                                              <p:pRg st="3" end="3"/>
                                            </p:txEl>
                                          </p:spTgt>
                                        </p:tgtEl>
                                      </p:cBhvr>
                                    </p:animEffect>
                                    <p:anim calcmode="lin" valueType="num">
                                      <p:cBhvr>
                                        <p:cTn id="27" dur="500" fill="hold"/>
                                        <p:tgtEl>
                                          <p:spTgt spid="75779">
                                            <p:txEl>
                                              <p:pRg st="3" end="3"/>
                                            </p:txEl>
                                          </p:spTgt>
                                        </p:tgtEl>
                                        <p:attrNameLst>
                                          <p:attrName>ppt_x</p:attrName>
                                        </p:attrNameLst>
                                      </p:cBhvr>
                                      <p:tavLst>
                                        <p:tav tm="0">
                                          <p:val>
                                            <p:strVal val="#ppt_x"/>
                                          </p:val>
                                        </p:tav>
                                        <p:tav tm="100000">
                                          <p:val>
                                            <p:strVal val="#ppt_x"/>
                                          </p:val>
                                        </p:tav>
                                      </p:tavLst>
                                    </p:anim>
                                    <p:anim calcmode="lin" valueType="num">
                                      <p:cBhvr>
                                        <p:cTn id="28" dur="500" fill="hold"/>
                                        <p:tgtEl>
                                          <p:spTgt spid="75779">
                                            <p:txEl>
                                              <p:pRg st="3" end="3"/>
                                            </p:txEl>
                                          </p:spTgt>
                                        </p:tgtEl>
                                        <p:attrNameLst>
                                          <p:attrName>ppt_y</p:attrName>
                                        </p:attrNameLst>
                                      </p:cBhvr>
                                      <p:tavLst>
                                        <p:tav tm="0">
                                          <p:val>
                                            <p:strVal val="#ppt_y+.05"/>
                                          </p:val>
                                        </p:tav>
                                        <p:tav tm="100000">
                                          <p:val>
                                            <p:strVal val="#ppt_y"/>
                                          </p:val>
                                        </p:tav>
                                      </p:tavLst>
                                    </p:anim>
                                  </p:childTnLst>
                                </p:cTn>
                              </p:par>
                              <p:par>
                                <p:cTn id="29" presetID="44" presetClass="entr" presetSubtype="0" fill="hold" grpId="0" nodeType="withEffect">
                                  <p:stCondLst>
                                    <p:cond delay="0"/>
                                  </p:stCondLst>
                                  <p:childTnLst>
                                    <p:set>
                                      <p:cBhvr>
                                        <p:cTn id="30" dur="1" fill="hold">
                                          <p:stCondLst>
                                            <p:cond delay="0"/>
                                          </p:stCondLst>
                                        </p:cTn>
                                        <p:tgtEl>
                                          <p:spTgt spid="75779">
                                            <p:txEl>
                                              <p:pRg st="4" end="4"/>
                                            </p:txEl>
                                          </p:spTgt>
                                        </p:tgtEl>
                                        <p:attrNameLst>
                                          <p:attrName>style.visibility</p:attrName>
                                        </p:attrNameLst>
                                      </p:cBhvr>
                                      <p:to>
                                        <p:strVal val="visible"/>
                                      </p:to>
                                    </p:set>
                                    <p:animEffect transition="in" filter="fade">
                                      <p:cBhvr>
                                        <p:cTn id="31" dur="500"/>
                                        <p:tgtEl>
                                          <p:spTgt spid="75779">
                                            <p:txEl>
                                              <p:pRg st="4" end="4"/>
                                            </p:txEl>
                                          </p:spTgt>
                                        </p:tgtEl>
                                      </p:cBhvr>
                                    </p:animEffect>
                                    <p:anim calcmode="lin" valueType="num">
                                      <p:cBhvr>
                                        <p:cTn id="32" dur="500" fill="hold"/>
                                        <p:tgtEl>
                                          <p:spTgt spid="75779">
                                            <p:txEl>
                                              <p:pRg st="4" end="4"/>
                                            </p:txEl>
                                          </p:spTgt>
                                        </p:tgtEl>
                                        <p:attrNameLst>
                                          <p:attrName>ppt_x</p:attrName>
                                        </p:attrNameLst>
                                      </p:cBhvr>
                                      <p:tavLst>
                                        <p:tav tm="0">
                                          <p:val>
                                            <p:strVal val="#ppt_x"/>
                                          </p:val>
                                        </p:tav>
                                        <p:tav tm="100000">
                                          <p:val>
                                            <p:strVal val="#ppt_x"/>
                                          </p:val>
                                        </p:tav>
                                      </p:tavLst>
                                    </p:anim>
                                    <p:anim calcmode="lin" valueType="num">
                                      <p:cBhvr>
                                        <p:cTn id="33" dur="500" fill="hold"/>
                                        <p:tgtEl>
                                          <p:spTgt spid="75779">
                                            <p:txEl>
                                              <p:pRg st="4" end="4"/>
                                            </p:txEl>
                                          </p:spTgt>
                                        </p:tgtEl>
                                        <p:attrNameLst>
                                          <p:attrName>ppt_y</p:attrName>
                                        </p:attrNameLst>
                                      </p:cBhvr>
                                      <p:tavLst>
                                        <p:tav tm="0">
                                          <p:val>
                                            <p:strVal val="#ppt_y+.05"/>
                                          </p:val>
                                        </p:tav>
                                        <p:tav tm="100000">
                                          <p:val>
                                            <p:strVal val="#ppt_y"/>
                                          </p:val>
                                        </p:tav>
                                      </p:tavLst>
                                    </p:anim>
                                  </p:childTnLst>
                                </p:cTn>
                              </p:par>
                              <p:par>
                                <p:cTn id="34" presetID="44" presetClass="entr" presetSubtype="0" fill="hold" grpId="0" nodeType="withEffect">
                                  <p:stCondLst>
                                    <p:cond delay="0"/>
                                  </p:stCondLst>
                                  <p:childTnLst>
                                    <p:set>
                                      <p:cBhvr>
                                        <p:cTn id="35" dur="1" fill="hold">
                                          <p:stCondLst>
                                            <p:cond delay="0"/>
                                          </p:stCondLst>
                                        </p:cTn>
                                        <p:tgtEl>
                                          <p:spTgt spid="75779">
                                            <p:txEl>
                                              <p:pRg st="5" end="5"/>
                                            </p:txEl>
                                          </p:spTgt>
                                        </p:tgtEl>
                                        <p:attrNameLst>
                                          <p:attrName>style.visibility</p:attrName>
                                        </p:attrNameLst>
                                      </p:cBhvr>
                                      <p:to>
                                        <p:strVal val="visible"/>
                                      </p:to>
                                    </p:set>
                                    <p:animEffect transition="in" filter="fade">
                                      <p:cBhvr>
                                        <p:cTn id="36" dur="500"/>
                                        <p:tgtEl>
                                          <p:spTgt spid="75779">
                                            <p:txEl>
                                              <p:pRg st="5" end="5"/>
                                            </p:txEl>
                                          </p:spTgt>
                                        </p:tgtEl>
                                      </p:cBhvr>
                                    </p:animEffect>
                                    <p:anim calcmode="lin" valueType="num">
                                      <p:cBhvr>
                                        <p:cTn id="37" dur="500" fill="hold"/>
                                        <p:tgtEl>
                                          <p:spTgt spid="75779">
                                            <p:txEl>
                                              <p:pRg st="5" end="5"/>
                                            </p:txEl>
                                          </p:spTgt>
                                        </p:tgtEl>
                                        <p:attrNameLst>
                                          <p:attrName>ppt_x</p:attrName>
                                        </p:attrNameLst>
                                      </p:cBhvr>
                                      <p:tavLst>
                                        <p:tav tm="0">
                                          <p:val>
                                            <p:strVal val="#ppt_x"/>
                                          </p:val>
                                        </p:tav>
                                        <p:tav tm="100000">
                                          <p:val>
                                            <p:strVal val="#ppt_x"/>
                                          </p:val>
                                        </p:tav>
                                      </p:tavLst>
                                    </p:anim>
                                    <p:anim calcmode="lin" valueType="num">
                                      <p:cBhvr>
                                        <p:cTn id="38" dur="500" fill="hold"/>
                                        <p:tgtEl>
                                          <p:spTgt spid="75779">
                                            <p:txEl>
                                              <p:pRg st="5" end="5"/>
                                            </p:txEl>
                                          </p:spTgt>
                                        </p:tgtEl>
                                        <p:attrNameLst>
                                          <p:attrName>ppt_y</p:attrName>
                                        </p:attrNameLst>
                                      </p:cBhvr>
                                      <p:tavLst>
                                        <p:tav tm="0">
                                          <p:val>
                                            <p:strVal val="#ppt_y+.05"/>
                                          </p:val>
                                        </p:tav>
                                        <p:tav tm="100000">
                                          <p:val>
                                            <p:strVal val="#ppt_y"/>
                                          </p:val>
                                        </p:tav>
                                      </p:tavLst>
                                    </p:anim>
                                  </p:childTnLst>
                                </p:cTn>
                              </p:par>
                              <p:par>
                                <p:cTn id="39" presetID="44" presetClass="entr" presetSubtype="0" fill="hold" grpId="0" nodeType="withEffect">
                                  <p:stCondLst>
                                    <p:cond delay="0"/>
                                  </p:stCondLst>
                                  <p:childTnLst>
                                    <p:set>
                                      <p:cBhvr>
                                        <p:cTn id="40" dur="1" fill="hold">
                                          <p:stCondLst>
                                            <p:cond delay="0"/>
                                          </p:stCondLst>
                                        </p:cTn>
                                        <p:tgtEl>
                                          <p:spTgt spid="75779">
                                            <p:txEl>
                                              <p:pRg st="6" end="6"/>
                                            </p:txEl>
                                          </p:spTgt>
                                        </p:tgtEl>
                                        <p:attrNameLst>
                                          <p:attrName>style.visibility</p:attrName>
                                        </p:attrNameLst>
                                      </p:cBhvr>
                                      <p:to>
                                        <p:strVal val="visible"/>
                                      </p:to>
                                    </p:set>
                                    <p:animEffect transition="in" filter="fade">
                                      <p:cBhvr>
                                        <p:cTn id="41" dur="500"/>
                                        <p:tgtEl>
                                          <p:spTgt spid="75779">
                                            <p:txEl>
                                              <p:pRg st="6" end="6"/>
                                            </p:txEl>
                                          </p:spTgt>
                                        </p:tgtEl>
                                      </p:cBhvr>
                                    </p:animEffect>
                                    <p:anim calcmode="lin" valueType="num">
                                      <p:cBhvr>
                                        <p:cTn id="42" dur="500" fill="hold"/>
                                        <p:tgtEl>
                                          <p:spTgt spid="75779">
                                            <p:txEl>
                                              <p:pRg st="6" end="6"/>
                                            </p:txEl>
                                          </p:spTgt>
                                        </p:tgtEl>
                                        <p:attrNameLst>
                                          <p:attrName>ppt_x</p:attrName>
                                        </p:attrNameLst>
                                      </p:cBhvr>
                                      <p:tavLst>
                                        <p:tav tm="0">
                                          <p:val>
                                            <p:strVal val="#ppt_x"/>
                                          </p:val>
                                        </p:tav>
                                        <p:tav tm="100000">
                                          <p:val>
                                            <p:strVal val="#ppt_x"/>
                                          </p:val>
                                        </p:tav>
                                      </p:tavLst>
                                    </p:anim>
                                    <p:anim calcmode="lin" valueType="num">
                                      <p:cBhvr>
                                        <p:cTn id="43" dur="500" fill="hold"/>
                                        <p:tgtEl>
                                          <p:spTgt spid="75779">
                                            <p:txEl>
                                              <p:pRg st="6" end="6"/>
                                            </p:txEl>
                                          </p:spTgt>
                                        </p:tgtEl>
                                        <p:attrNameLst>
                                          <p:attrName>ppt_y</p:attrName>
                                        </p:attrNameLst>
                                      </p:cBhvr>
                                      <p:tavLst>
                                        <p:tav tm="0">
                                          <p:val>
                                            <p:strVal val="#ppt_y+.05"/>
                                          </p:val>
                                        </p:tav>
                                        <p:tav tm="100000">
                                          <p:val>
                                            <p:strVal val="#ppt_y"/>
                                          </p:val>
                                        </p:tav>
                                      </p:tavLst>
                                    </p:anim>
                                  </p:childTnLst>
                                </p:cTn>
                              </p:par>
                              <p:par>
                                <p:cTn id="44" presetID="44" presetClass="entr" presetSubtype="0" fill="hold" grpId="0" nodeType="withEffect">
                                  <p:stCondLst>
                                    <p:cond delay="0"/>
                                  </p:stCondLst>
                                  <p:childTnLst>
                                    <p:set>
                                      <p:cBhvr>
                                        <p:cTn id="45" dur="1" fill="hold">
                                          <p:stCondLst>
                                            <p:cond delay="0"/>
                                          </p:stCondLst>
                                        </p:cTn>
                                        <p:tgtEl>
                                          <p:spTgt spid="75779">
                                            <p:txEl>
                                              <p:pRg st="7" end="7"/>
                                            </p:txEl>
                                          </p:spTgt>
                                        </p:tgtEl>
                                        <p:attrNameLst>
                                          <p:attrName>style.visibility</p:attrName>
                                        </p:attrNameLst>
                                      </p:cBhvr>
                                      <p:to>
                                        <p:strVal val="visible"/>
                                      </p:to>
                                    </p:set>
                                    <p:animEffect transition="in" filter="fade">
                                      <p:cBhvr>
                                        <p:cTn id="46" dur="500"/>
                                        <p:tgtEl>
                                          <p:spTgt spid="75779">
                                            <p:txEl>
                                              <p:pRg st="7" end="7"/>
                                            </p:txEl>
                                          </p:spTgt>
                                        </p:tgtEl>
                                      </p:cBhvr>
                                    </p:animEffect>
                                    <p:anim calcmode="lin" valueType="num">
                                      <p:cBhvr>
                                        <p:cTn id="47" dur="500" fill="hold"/>
                                        <p:tgtEl>
                                          <p:spTgt spid="75779">
                                            <p:txEl>
                                              <p:pRg st="7" end="7"/>
                                            </p:txEl>
                                          </p:spTgt>
                                        </p:tgtEl>
                                        <p:attrNameLst>
                                          <p:attrName>ppt_x</p:attrName>
                                        </p:attrNameLst>
                                      </p:cBhvr>
                                      <p:tavLst>
                                        <p:tav tm="0">
                                          <p:val>
                                            <p:strVal val="#ppt_x"/>
                                          </p:val>
                                        </p:tav>
                                        <p:tav tm="100000">
                                          <p:val>
                                            <p:strVal val="#ppt_x"/>
                                          </p:val>
                                        </p:tav>
                                      </p:tavLst>
                                    </p:anim>
                                    <p:anim calcmode="lin" valueType="num">
                                      <p:cBhvr>
                                        <p:cTn id="48" dur="500" fill="hold"/>
                                        <p:tgtEl>
                                          <p:spTgt spid="75779">
                                            <p:txEl>
                                              <p:pRg st="7" end="7"/>
                                            </p:txEl>
                                          </p:spTgt>
                                        </p:tgtEl>
                                        <p:attrNameLst>
                                          <p:attrName>ppt_y</p:attrName>
                                        </p:attrNameLst>
                                      </p:cBhvr>
                                      <p:tavLst>
                                        <p:tav tm="0">
                                          <p:val>
                                            <p:strVal val="#ppt_y+.05"/>
                                          </p:val>
                                        </p:tav>
                                        <p:tav tm="100000">
                                          <p:val>
                                            <p:strVal val="#ppt_y"/>
                                          </p:val>
                                        </p:tav>
                                      </p:tavLst>
                                    </p:anim>
                                  </p:childTnLst>
                                </p:cTn>
                              </p:par>
                              <p:par>
                                <p:cTn id="49" presetID="44" presetClass="entr" presetSubtype="0" fill="hold" grpId="0" nodeType="withEffect">
                                  <p:stCondLst>
                                    <p:cond delay="0"/>
                                  </p:stCondLst>
                                  <p:childTnLst>
                                    <p:set>
                                      <p:cBhvr>
                                        <p:cTn id="50" dur="1" fill="hold">
                                          <p:stCondLst>
                                            <p:cond delay="0"/>
                                          </p:stCondLst>
                                        </p:cTn>
                                        <p:tgtEl>
                                          <p:spTgt spid="75779">
                                            <p:txEl>
                                              <p:pRg st="8" end="8"/>
                                            </p:txEl>
                                          </p:spTgt>
                                        </p:tgtEl>
                                        <p:attrNameLst>
                                          <p:attrName>style.visibility</p:attrName>
                                        </p:attrNameLst>
                                      </p:cBhvr>
                                      <p:to>
                                        <p:strVal val="visible"/>
                                      </p:to>
                                    </p:set>
                                    <p:animEffect transition="in" filter="fade">
                                      <p:cBhvr>
                                        <p:cTn id="51" dur="500"/>
                                        <p:tgtEl>
                                          <p:spTgt spid="75779">
                                            <p:txEl>
                                              <p:pRg st="8" end="8"/>
                                            </p:txEl>
                                          </p:spTgt>
                                        </p:tgtEl>
                                      </p:cBhvr>
                                    </p:animEffect>
                                    <p:anim calcmode="lin" valueType="num">
                                      <p:cBhvr>
                                        <p:cTn id="52" dur="500" fill="hold"/>
                                        <p:tgtEl>
                                          <p:spTgt spid="75779">
                                            <p:txEl>
                                              <p:pRg st="8" end="8"/>
                                            </p:txEl>
                                          </p:spTgt>
                                        </p:tgtEl>
                                        <p:attrNameLst>
                                          <p:attrName>ppt_x</p:attrName>
                                        </p:attrNameLst>
                                      </p:cBhvr>
                                      <p:tavLst>
                                        <p:tav tm="0">
                                          <p:val>
                                            <p:strVal val="#ppt_x"/>
                                          </p:val>
                                        </p:tav>
                                        <p:tav tm="100000">
                                          <p:val>
                                            <p:strVal val="#ppt_x"/>
                                          </p:val>
                                        </p:tav>
                                      </p:tavLst>
                                    </p:anim>
                                    <p:anim calcmode="lin" valueType="num">
                                      <p:cBhvr>
                                        <p:cTn id="53" dur="500" fill="hold"/>
                                        <p:tgtEl>
                                          <p:spTgt spid="75779">
                                            <p:txEl>
                                              <p:pRg st="8" end="8"/>
                                            </p:txEl>
                                          </p:spTgt>
                                        </p:tgtEl>
                                        <p:attrNameLst>
                                          <p:attrName>ppt_y</p:attrName>
                                        </p:attrNameLst>
                                      </p:cBhvr>
                                      <p:tavLst>
                                        <p:tav tm="0">
                                          <p:val>
                                            <p:strVal val="#ppt_y+.05"/>
                                          </p:val>
                                        </p:tav>
                                        <p:tav tm="100000">
                                          <p:val>
                                            <p:strVal val="#ppt_y"/>
                                          </p:val>
                                        </p:tav>
                                      </p:tavLst>
                                    </p:anim>
                                  </p:childTnLst>
                                </p:cTn>
                              </p:par>
                              <p:par>
                                <p:cTn id="54" presetID="44" presetClass="entr" presetSubtype="0" fill="hold" grpId="0" nodeType="withEffect">
                                  <p:stCondLst>
                                    <p:cond delay="0"/>
                                  </p:stCondLst>
                                  <p:childTnLst>
                                    <p:set>
                                      <p:cBhvr>
                                        <p:cTn id="55" dur="1" fill="hold">
                                          <p:stCondLst>
                                            <p:cond delay="0"/>
                                          </p:stCondLst>
                                        </p:cTn>
                                        <p:tgtEl>
                                          <p:spTgt spid="75779">
                                            <p:txEl>
                                              <p:pRg st="9" end="9"/>
                                            </p:txEl>
                                          </p:spTgt>
                                        </p:tgtEl>
                                        <p:attrNameLst>
                                          <p:attrName>style.visibility</p:attrName>
                                        </p:attrNameLst>
                                      </p:cBhvr>
                                      <p:to>
                                        <p:strVal val="visible"/>
                                      </p:to>
                                    </p:set>
                                    <p:animEffect transition="in" filter="fade">
                                      <p:cBhvr>
                                        <p:cTn id="56" dur="500"/>
                                        <p:tgtEl>
                                          <p:spTgt spid="75779">
                                            <p:txEl>
                                              <p:pRg st="9" end="9"/>
                                            </p:txEl>
                                          </p:spTgt>
                                        </p:tgtEl>
                                      </p:cBhvr>
                                    </p:animEffect>
                                    <p:anim calcmode="lin" valueType="num">
                                      <p:cBhvr>
                                        <p:cTn id="57" dur="500" fill="hold"/>
                                        <p:tgtEl>
                                          <p:spTgt spid="75779">
                                            <p:txEl>
                                              <p:pRg st="9" end="9"/>
                                            </p:txEl>
                                          </p:spTgt>
                                        </p:tgtEl>
                                        <p:attrNameLst>
                                          <p:attrName>ppt_x</p:attrName>
                                        </p:attrNameLst>
                                      </p:cBhvr>
                                      <p:tavLst>
                                        <p:tav tm="0">
                                          <p:val>
                                            <p:strVal val="#ppt_x"/>
                                          </p:val>
                                        </p:tav>
                                        <p:tav tm="100000">
                                          <p:val>
                                            <p:strVal val="#ppt_x"/>
                                          </p:val>
                                        </p:tav>
                                      </p:tavLst>
                                    </p:anim>
                                    <p:anim calcmode="lin" valueType="num">
                                      <p:cBhvr>
                                        <p:cTn id="58" dur="500" fill="hold"/>
                                        <p:tgtEl>
                                          <p:spTgt spid="75779">
                                            <p:txEl>
                                              <p:pRg st="9" end="9"/>
                                            </p:txEl>
                                          </p:spTgt>
                                        </p:tgtEl>
                                        <p:attrNameLst>
                                          <p:attrName>ppt_y</p:attrName>
                                        </p:attrNameLst>
                                      </p:cBhvr>
                                      <p:tavLst>
                                        <p:tav tm="0">
                                          <p:val>
                                            <p:strVal val="#ppt_y+.05"/>
                                          </p:val>
                                        </p:tav>
                                        <p:tav tm="100000">
                                          <p:val>
                                            <p:strVal val="#ppt_y"/>
                                          </p:val>
                                        </p:tav>
                                      </p:tavLst>
                                    </p:anim>
                                  </p:childTnLst>
                                </p:cTn>
                              </p:par>
                              <p:par>
                                <p:cTn id="59" presetID="44" presetClass="entr" presetSubtype="0" fill="hold" grpId="0" nodeType="withEffect">
                                  <p:stCondLst>
                                    <p:cond delay="0"/>
                                  </p:stCondLst>
                                  <p:childTnLst>
                                    <p:set>
                                      <p:cBhvr>
                                        <p:cTn id="60" dur="1" fill="hold">
                                          <p:stCondLst>
                                            <p:cond delay="0"/>
                                          </p:stCondLst>
                                        </p:cTn>
                                        <p:tgtEl>
                                          <p:spTgt spid="75779">
                                            <p:txEl>
                                              <p:pRg st="10" end="10"/>
                                            </p:txEl>
                                          </p:spTgt>
                                        </p:tgtEl>
                                        <p:attrNameLst>
                                          <p:attrName>style.visibility</p:attrName>
                                        </p:attrNameLst>
                                      </p:cBhvr>
                                      <p:to>
                                        <p:strVal val="visible"/>
                                      </p:to>
                                    </p:set>
                                    <p:animEffect transition="in" filter="fade">
                                      <p:cBhvr>
                                        <p:cTn id="61" dur="500"/>
                                        <p:tgtEl>
                                          <p:spTgt spid="75779">
                                            <p:txEl>
                                              <p:pRg st="10" end="10"/>
                                            </p:txEl>
                                          </p:spTgt>
                                        </p:tgtEl>
                                      </p:cBhvr>
                                    </p:animEffect>
                                    <p:anim calcmode="lin" valueType="num">
                                      <p:cBhvr>
                                        <p:cTn id="62" dur="500" fill="hold"/>
                                        <p:tgtEl>
                                          <p:spTgt spid="75779">
                                            <p:txEl>
                                              <p:pRg st="10" end="10"/>
                                            </p:txEl>
                                          </p:spTgt>
                                        </p:tgtEl>
                                        <p:attrNameLst>
                                          <p:attrName>ppt_x</p:attrName>
                                        </p:attrNameLst>
                                      </p:cBhvr>
                                      <p:tavLst>
                                        <p:tav tm="0">
                                          <p:val>
                                            <p:strVal val="#ppt_x"/>
                                          </p:val>
                                        </p:tav>
                                        <p:tav tm="100000">
                                          <p:val>
                                            <p:strVal val="#ppt_x"/>
                                          </p:val>
                                        </p:tav>
                                      </p:tavLst>
                                    </p:anim>
                                    <p:anim calcmode="lin" valueType="num">
                                      <p:cBhvr>
                                        <p:cTn id="63" dur="500" fill="hold"/>
                                        <p:tgtEl>
                                          <p:spTgt spid="75779">
                                            <p:txEl>
                                              <p:pRg st="10" end="10"/>
                                            </p:txEl>
                                          </p:spTgt>
                                        </p:tgtEl>
                                        <p:attrNameLst>
                                          <p:attrName>ppt_y</p:attrName>
                                        </p:attrNameLst>
                                      </p:cBhvr>
                                      <p:tavLst>
                                        <p:tav tm="0">
                                          <p:val>
                                            <p:strVal val="#ppt_y+.05"/>
                                          </p:val>
                                        </p:tav>
                                        <p:tav tm="100000">
                                          <p:val>
                                            <p:strVal val="#ppt_y"/>
                                          </p:val>
                                        </p:tav>
                                      </p:tavLst>
                                    </p:anim>
                                  </p:childTnLst>
                                </p:cTn>
                              </p:par>
                              <p:par>
                                <p:cTn id="64" presetID="44" presetClass="entr" presetSubtype="0" fill="hold" grpId="0" nodeType="withEffect">
                                  <p:stCondLst>
                                    <p:cond delay="0"/>
                                  </p:stCondLst>
                                  <p:childTnLst>
                                    <p:set>
                                      <p:cBhvr>
                                        <p:cTn id="65" dur="1" fill="hold">
                                          <p:stCondLst>
                                            <p:cond delay="0"/>
                                          </p:stCondLst>
                                        </p:cTn>
                                        <p:tgtEl>
                                          <p:spTgt spid="75779">
                                            <p:txEl>
                                              <p:pRg st="11" end="11"/>
                                            </p:txEl>
                                          </p:spTgt>
                                        </p:tgtEl>
                                        <p:attrNameLst>
                                          <p:attrName>style.visibility</p:attrName>
                                        </p:attrNameLst>
                                      </p:cBhvr>
                                      <p:to>
                                        <p:strVal val="visible"/>
                                      </p:to>
                                    </p:set>
                                    <p:animEffect transition="in" filter="fade">
                                      <p:cBhvr>
                                        <p:cTn id="66" dur="500"/>
                                        <p:tgtEl>
                                          <p:spTgt spid="75779">
                                            <p:txEl>
                                              <p:pRg st="11" end="11"/>
                                            </p:txEl>
                                          </p:spTgt>
                                        </p:tgtEl>
                                      </p:cBhvr>
                                    </p:animEffect>
                                    <p:anim calcmode="lin" valueType="num">
                                      <p:cBhvr>
                                        <p:cTn id="67" dur="500" fill="hold"/>
                                        <p:tgtEl>
                                          <p:spTgt spid="75779">
                                            <p:txEl>
                                              <p:pRg st="11" end="11"/>
                                            </p:txEl>
                                          </p:spTgt>
                                        </p:tgtEl>
                                        <p:attrNameLst>
                                          <p:attrName>ppt_x</p:attrName>
                                        </p:attrNameLst>
                                      </p:cBhvr>
                                      <p:tavLst>
                                        <p:tav tm="0">
                                          <p:val>
                                            <p:strVal val="#ppt_x"/>
                                          </p:val>
                                        </p:tav>
                                        <p:tav tm="100000">
                                          <p:val>
                                            <p:strVal val="#ppt_x"/>
                                          </p:val>
                                        </p:tav>
                                      </p:tavLst>
                                    </p:anim>
                                    <p:anim calcmode="lin" valueType="num">
                                      <p:cBhvr>
                                        <p:cTn id="68" dur="500" fill="hold"/>
                                        <p:tgtEl>
                                          <p:spTgt spid="75779">
                                            <p:txEl>
                                              <p:pRg st="11" end="11"/>
                                            </p:txEl>
                                          </p:spTgt>
                                        </p:tgtEl>
                                        <p:attrNameLst>
                                          <p:attrName>ppt_y</p:attrName>
                                        </p:attrNameLst>
                                      </p:cBhvr>
                                      <p:tavLst>
                                        <p:tav tm="0">
                                          <p:val>
                                            <p:strVal val="#ppt_y+.05"/>
                                          </p:val>
                                        </p:tav>
                                        <p:tav tm="100000">
                                          <p:val>
                                            <p:strVal val="#ppt_y"/>
                                          </p:val>
                                        </p:tav>
                                      </p:tavLst>
                                    </p:anim>
                                  </p:childTnLst>
                                </p:cTn>
                              </p:par>
                            </p:childTnLst>
                          </p:cTn>
                        </p:par>
                      </p:childTnLst>
                    </p:cTn>
                  </p:par>
                  <p:par>
                    <p:cTn id="69" fill="hold" nodeType="clickPar">
                      <p:stCondLst>
                        <p:cond delay="indefinite"/>
                      </p:stCondLst>
                      <p:childTnLst>
                        <p:par>
                          <p:cTn id="70" fill="hold" nodeType="withGroup">
                            <p:stCondLst>
                              <p:cond delay="0"/>
                            </p:stCondLst>
                            <p:childTnLst>
                              <p:par>
                                <p:cTn id="71" presetID="44" presetClass="entr" presetSubtype="0" fill="hold" grpId="0" nodeType="clickEffect">
                                  <p:stCondLst>
                                    <p:cond delay="0"/>
                                  </p:stCondLst>
                                  <p:childTnLst>
                                    <p:set>
                                      <p:cBhvr>
                                        <p:cTn id="72" dur="1" fill="hold">
                                          <p:stCondLst>
                                            <p:cond delay="0"/>
                                          </p:stCondLst>
                                        </p:cTn>
                                        <p:tgtEl>
                                          <p:spTgt spid="75780">
                                            <p:txEl>
                                              <p:pRg st="0" end="0"/>
                                            </p:txEl>
                                          </p:spTgt>
                                        </p:tgtEl>
                                        <p:attrNameLst>
                                          <p:attrName>style.visibility</p:attrName>
                                        </p:attrNameLst>
                                      </p:cBhvr>
                                      <p:to>
                                        <p:strVal val="visible"/>
                                      </p:to>
                                    </p:set>
                                    <p:animEffect transition="in" filter="fade">
                                      <p:cBhvr>
                                        <p:cTn id="73" dur="500"/>
                                        <p:tgtEl>
                                          <p:spTgt spid="75780">
                                            <p:txEl>
                                              <p:pRg st="0" end="0"/>
                                            </p:txEl>
                                          </p:spTgt>
                                        </p:tgtEl>
                                      </p:cBhvr>
                                    </p:animEffect>
                                    <p:anim calcmode="lin" valueType="num">
                                      <p:cBhvr>
                                        <p:cTn id="74" dur="500" fill="hold"/>
                                        <p:tgtEl>
                                          <p:spTgt spid="75780">
                                            <p:txEl>
                                              <p:pRg st="0" end="0"/>
                                            </p:txEl>
                                          </p:spTgt>
                                        </p:tgtEl>
                                        <p:attrNameLst>
                                          <p:attrName>ppt_x</p:attrName>
                                        </p:attrNameLst>
                                      </p:cBhvr>
                                      <p:tavLst>
                                        <p:tav tm="0">
                                          <p:val>
                                            <p:strVal val="#ppt_x"/>
                                          </p:val>
                                        </p:tav>
                                        <p:tav tm="100000">
                                          <p:val>
                                            <p:strVal val="#ppt_x"/>
                                          </p:val>
                                        </p:tav>
                                      </p:tavLst>
                                    </p:anim>
                                    <p:anim calcmode="lin" valueType="num">
                                      <p:cBhvr>
                                        <p:cTn id="75" dur="500" fill="hold"/>
                                        <p:tgtEl>
                                          <p:spTgt spid="75780">
                                            <p:txEl>
                                              <p:pRg st="0" end="0"/>
                                            </p:txEl>
                                          </p:spTgt>
                                        </p:tgtEl>
                                        <p:attrNameLst>
                                          <p:attrName>ppt_y</p:attrName>
                                        </p:attrNameLst>
                                      </p:cBhvr>
                                      <p:tavLst>
                                        <p:tav tm="0">
                                          <p:val>
                                            <p:strVal val="#ppt_y+.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6" fill="hold" display="0">
                  <p:stCondLst>
                    <p:cond delay="indefinite"/>
                  </p:stCondLst>
                  <p:endCondLst>
                    <p:cond evt="onPrev" delay="0">
                      <p:tgtEl>
                        <p:sldTgt/>
                      </p:tgtEl>
                    </p:cond>
                    <p:cond evt="onStopAudio" delay="0">
                      <p:tgtEl>
                        <p:sldTgt/>
                      </p:tgtEl>
                    </p:cond>
                  </p:endCondLst>
                </p:cTn>
                <p:tgtEl>
                  <p:spTgt spid="51215"/>
                </p:tgtEl>
              </p:cMediaNode>
            </p:audio>
          </p:childTnLst>
        </p:cTn>
      </p:par>
    </p:tnLst>
    <p:bldLst>
      <p:bldP spid="75779" grpId="0" build="p"/>
      <p:bldP spid="75780" grpId="0" build="p"/>
      <p:bldP spid="75778"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3"/>
          <p:cNvSpPr>
            <a:spLocks noGrp="1" noChangeArrowheads="1"/>
          </p:cNvSpPr>
          <p:nvPr>
            <p:ph idx="1"/>
          </p:nvPr>
        </p:nvSpPr>
        <p:spPr>
          <a:xfrm>
            <a:off x="381000" y="533400"/>
            <a:ext cx="8610600" cy="5486400"/>
          </a:xfrm>
        </p:spPr>
        <p:txBody>
          <a:bodyPr>
            <a:normAutofit lnSpcReduction="10000"/>
          </a:bodyPr>
          <a:lstStyle/>
          <a:p>
            <a:pPr eaLnBrk="1" hangingPunct="1">
              <a:lnSpc>
                <a:spcPct val="80000"/>
              </a:lnSpc>
              <a:defRPr/>
            </a:pPr>
            <a:endParaRPr lang="en-US" sz="2000" dirty="0" smtClean="0"/>
          </a:p>
          <a:p>
            <a:pPr eaLnBrk="1" hangingPunct="1">
              <a:lnSpc>
                <a:spcPct val="80000"/>
              </a:lnSpc>
              <a:defRPr/>
            </a:pPr>
            <a:r>
              <a:rPr lang="en-US" sz="2000" dirty="0" smtClean="0"/>
              <a:t>PA SBIRT site: </a:t>
            </a:r>
            <a:r>
              <a:rPr lang="en-US" sz="2000" dirty="0" smtClean="0">
                <a:hlinkClick r:id="rId4"/>
              </a:rPr>
              <a:t>www.ireta.org/sbirt</a:t>
            </a:r>
            <a:r>
              <a:rPr lang="en-US" sz="2000" dirty="0" smtClean="0"/>
              <a:t> </a:t>
            </a:r>
          </a:p>
          <a:p>
            <a:pPr eaLnBrk="1" hangingPunct="1">
              <a:lnSpc>
                <a:spcPct val="80000"/>
              </a:lnSpc>
              <a:defRPr/>
            </a:pPr>
            <a:r>
              <a:rPr lang="en-US" sz="2000" dirty="0" smtClean="0"/>
              <a:t>National SBIRT site: </a:t>
            </a:r>
            <a:r>
              <a:rPr lang="en-US" sz="2000" dirty="0" smtClean="0">
                <a:hlinkClick r:id="rId5"/>
              </a:rPr>
              <a:t>http://sbirt.samhsa.gov</a:t>
            </a:r>
            <a:endParaRPr lang="en-US" sz="2000" dirty="0" smtClean="0"/>
          </a:p>
          <a:p>
            <a:pPr eaLnBrk="1" hangingPunct="1">
              <a:lnSpc>
                <a:spcPct val="80000"/>
              </a:lnSpc>
              <a:defRPr/>
            </a:pPr>
            <a:r>
              <a:rPr lang="en-US" sz="2000" dirty="0" smtClean="0"/>
              <a:t>MI: </a:t>
            </a:r>
            <a:r>
              <a:rPr lang="en-US" sz="2000" dirty="0" smtClean="0">
                <a:hlinkClick r:id="rId6"/>
              </a:rPr>
              <a:t>www.motivationalinterview.org</a:t>
            </a:r>
            <a:endParaRPr lang="en-US" sz="2000" dirty="0" smtClean="0"/>
          </a:p>
          <a:p>
            <a:pPr eaLnBrk="1" hangingPunct="1">
              <a:lnSpc>
                <a:spcPct val="80000"/>
              </a:lnSpc>
              <a:defRPr/>
            </a:pPr>
            <a:r>
              <a:rPr lang="en-US" sz="2000" dirty="0" smtClean="0"/>
              <a:t>NIAAA Helping Patients Who Drink Too Much: A Clinician’s Guide and Related Professional Support Resources </a:t>
            </a:r>
            <a:r>
              <a:rPr lang="en-US" sz="2000" dirty="0" smtClean="0">
                <a:hlinkClick r:id="rId7"/>
              </a:rPr>
              <a:t>http://www.niaaa.nih.gov/Publications/EducationTrainingMaterials/guide.htm</a:t>
            </a:r>
            <a:endParaRPr lang="en-US" sz="2000" dirty="0" smtClean="0"/>
          </a:p>
          <a:p>
            <a:pPr eaLnBrk="1" hangingPunct="1">
              <a:lnSpc>
                <a:spcPct val="80000"/>
              </a:lnSpc>
              <a:defRPr/>
            </a:pPr>
            <a:r>
              <a:rPr lang="en-US" sz="2000" dirty="0" smtClean="0"/>
              <a:t>American College of Emergency Physicians video training </a:t>
            </a:r>
            <a:r>
              <a:rPr lang="en-US" sz="2000" dirty="0" smtClean="0">
                <a:hlinkClick r:id="rId8"/>
              </a:rPr>
              <a:t>http://acepeducation.org/sbi</a:t>
            </a:r>
            <a:endParaRPr lang="en-US" sz="2000" dirty="0" smtClean="0">
              <a:hlinkClick r:id="rId9"/>
            </a:endParaRPr>
          </a:p>
          <a:p>
            <a:pPr eaLnBrk="1" hangingPunct="1">
              <a:lnSpc>
                <a:spcPct val="80000"/>
              </a:lnSpc>
              <a:defRPr/>
            </a:pPr>
            <a:r>
              <a:rPr lang="en-US" sz="2000" dirty="0" smtClean="0"/>
              <a:t>Boston University Alcohol Screening and BI Curriculum</a:t>
            </a:r>
          </a:p>
          <a:p>
            <a:pPr eaLnBrk="1" hangingPunct="1">
              <a:lnSpc>
                <a:spcPct val="80000"/>
              </a:lnSpc>
              <a:buFont typeface="Wingdings" pitchFamily="2" charset="2"/>
              <a:buNone/>
              <a:defRPr/>
            </a:pPr>
            <a:r>
              <a:rPr lang="en-US" sz="2000" dirty="0" smtClean="0"/>
              <a:t>	</a:t>
            </a:r>
            <a:r>
              <a:rPr lang="en-US" sz="2000" dirty="0" smtClean="0">
                <a:hlinkClick r:id="rId9"/>
              </a:rPr>
              <a:t>http://www.bu.edu/act/mdalcoholtraining/</a:t>
            </a:r>
            <a:endParaRPr lang="en-US" sz="2000" dirty="0" smtClean="0"/>
          </a:p>
          <a:p>
            <a:pPr eaLnBrk="1" hangingPunct="1">
              <a:lnSpc>
                <a:spcPct val="80000"/>
              </a:lnSpc>
              <a:defRPr/>
            </a:pPr>
            <a:r>
              <a:rPr lang="en-US" sz="2000" dirty="0" smtClean="0"/>
              <a:t>ACOG Drinking and Reproductive Health FASD Prevention Tool Kit</a:t>
            </a:r>
            <a:endParaRPr lang="en-US" sz="2000" dirty="0" smtClean="0">
              <a:hlinkClick r:id="rId10"/>
            </a:endParaRPr>
          </a:p>
          <a:p>
            <a:pPr eaLnBrk="1" hangingPunct="1">
              <a:lnSpc>
                <a:spcPct val="80000"/>
              </a:lnSpc>
              <a:buFont typeface="Wingdings" pitchFamily="2" charset="2"/>
              <a:buNone/>
              <a:defRPr/>
            </a:pPr>
            <a:r>
              <a:rPr lang="en-US" sz="2000" dirty="0" smtClean="0"/>
              <a:t>	</a:t>
            </a:r>
            <a:r>
              <a:rPr lang="en-US" sz="2000" dirty="0" smtClean="0">
                <a:hlinkClick r:id="rId11"/>
              </a:rPr>
              <a:t>http://www.acog.org/departments/healthIssues/FASDToolKit.pdf</a:t>
            </a:r>
            <a:endParaRPr lang="en-US" sz="2000" dirty="0" smtClean="0"/>
          </a:p>
          <a:p>
            <a:pPr eaLnBrk="1" hangingPunct="1">
              <a:lnSpc>
                <a:spcPct val="80000"/>
              </a:lnSpc>
              <a:defRPr/>
            </a:pPr>
            <a:r>
              <a:rPr lang="en-US" sz="2000" dirty="0" smtClean="0"/>
              <a:t>Web BI University of Vermont</a:t>
            </a:r>
            <a:endParaRPr lang="en-US" sz="2000" dirty="0" smtClean="0">
              <a:hlinkClick r:id="rId12"/>
            </a:endParaRPr>
          </a:p>
          <a:p>
            <a:pPr eaLnBrk="1" hangingPunct="1">
              <a:lnSpc>
                <a:spcPct val="80000"/>
              </a:lnSpc>
              <a:buFont typeface="Wingdings" pitchFamily="2" charset="2"/>
              <a:buNone/>
              <a:defRPr/>
            </a:pPr>
            <a:r>
              <a:rPr lang="en-US" sz="2000" dirty="0" smtClean="0"/>
              <a:t>	</a:t>
            </a:r>
            <a:r>
              <a:rPr lang="en-US" sz="2000" dirty="0" smtClean="0">
                <a:hlinkClick r:id="rId10"/>
              </a:rPr>
              <a:t>http://dln.uvm.edu/webbi/index.html</a:t>
            </a:r>
            <a:endParaRPr lang="en-US" sz="2000" dirty="0" smtClean="0"/>
          </a:p>
          <a:p>
            <a:pPr eaLnBrk="1" hangingPunct="1">
              <a:lnSpc>
                <a:spcPct val="80000"/>
              </a:lnSpc>
              <a:defRPr/>
            </a:pPr>
            <a:r>
              <a:rPr lang="en-US" sz="2000" dirty="0" smtClean="0"/>
              <a:t>Alcohol Screening and Brief Intervention for Trauma Patients Committee on Trauma Quick Guide</a:t>
            </a:r>
          </a:p>
          <a:p>
            <a:pPr eaLnBrk="1" hangingPunct="1">
              <a:lnSpc>
                <a:spcPct val="80000"/>
              </a:lnSpc>
              <a:buFont typeface="Wingdings" pitchFamily="2" charset="2"/>
              <a:buNone/>
              <a:defRPr/>
            </a:pPr>
            <a:r>
              <a:rPr lang="en-US" sz="2000" dirty="0" smtClean="0"/>
              <a:t>	</a:t>
            </a:r>
            <a:r>
              <a:rPr lang="en-US" sz="2000" dirty="0" smtClean="0">
                <a:hlinkClick r:id="rId12"/>
              </a:rPr>
              <a:t>http://mayatech.com/cti/sbitrain07/include/SBIRT_COT_Guide.pdf</a:t>
            </a:r>
            <a:endParaRPr lang="en-US" sz="2000" dirty="0" smtClean="0"/>
          </a:p>
          <a:p>
            <a:pPr eaLnBrk="1" hangingPunct="1">
              <a:lnSpc>
                <a:spcPct val="80000"/>
              </a:lnSpc>
              <a:defRPr/>
            </a:pPr>
            <a:endParaRPr lang="en-US" sz="2000" dirty="0" smtClean="0"/>
          </a:p>
        </p:txBody>
      </p:sp>
      <p:sp>
        <p:nvSpPr>
          <p:cNvPr id="21506" name="Rectangle 2"/>
          <p:cNvSpPr>
            <a:spLocks noGrp="1" noChangeArrowheads="1"/>
          </p:cNvSpPr>
          <p:nvPr>
            <p:ph type="title"/>
          </p:nvPr>
        </p:nvSpPr>
        <p:spPr>
          <a:xfrm>
            <a:off x="457200" y="0"/>
            <a:ext cx="8229600" cy="639763"/>
          </a:xfrm>
        </p:spPr>
        <p:txBody>
          <a:bodyPr>
            <a:normAutofit fontScale="90000"/>
          </a:bodyPr>
          <a:lstStyle/>
          <a:p>
            <a:pPr eaLnBrk="1" hangingPunct="1">
              <a:defRPr/>
            </a:pPr>
            <a:r>
              <a:rPr lang="en-US" sz="4000" dirty="0" smtClean="0"/>
              <a:t>Resources &amp; Online Trainings</a:t>
            </a:r>
          </a:p>
        </p:txBody>
      </p:sp>
      <p:pic>
        <p:nvPicPr>
          <p:cNvPr id="52230" name="~PP21821.WAV">
            <a:hlinkClick r:id="" action="ppaction://media"/>
          </p:cNvPr>
          <p:cNvPicPr>
            <a:picLocks noRot="1" noChangeAspect="1" noChangeArrowheads="1"/>
          </p:cNvPicPr>
          <p:nvPr>
            <a:wavAudioFile r:embed="rId1" name="~PP2820.WAV"/>
          </p:nvPr>
        </p:nvPicPr>
        <p:blipFill>
          <a:blip r:embed="rId13" cstate="print"/>
          <a:srcRect/>
          <a:stretch>
            <a:fillRect/>
          </a:stretch>
        </p:blipFill>
        <p:spPr bwMode="auto">
          <a:xfrm>
            <a:off x="8839200" y="6553200"/>
            <a:ext cx="304800" cy="304800"/>
          </a:xfrm>
          <a:prstGeom prst="rect">
            <a:avLst/>
          </a:prstGeom>
          <a:noFill/>
          <a:ln w="9525">
            <a:noFill/>
            <a:miter lim="800000"/>
            <a:headEnd/>
            <a:tailEnd/>
          </a:ln>
        </p:spPr>
      </p:pic>
    </p:spTree>
    <p:extLst>
      <p:ext uri="{BB962C8B-B14F-4D97-AF65-F5344CB8AC3E}">
        <p14:creationId xmlns:p14="http://schemas.microsoft.com/office/powerpoint/2010/main" val="1124968897"/>
      </p:ext>
    </p:extLst>
  </p:cSld>
  <p:clrMapOvr>
    <a:masterClrMapping/>
  </p:clrMapOvr>
  <p:transition advTm="10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mediacall" presetSubtype="0" fill="hold" nodeType="afterEffect">
                                  <p:stCondLst>
                                    <p:cond delay="0"/>
                                  </p:stCondLst>
                                  <p:childTnLst>
                                    <p:cmd type="call" cmd="playFrom(0.0)">
                                      <p:cBhvr>
                                        <p:cTn id="6" dur="1" fill="hold"/>
                                        <p:tgtEl>
                                          <p:spTgt spid="52230"/>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52230"/>
                </p:tgtEl>
              </p:cMediaNode>
            </p:audio>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4"/>
          <p:cNvSpPr>
            <a:spLocks noGrp="1" noChangeArrowheads="1"/>
          </p:cNvSpPr>
          <p:nvPr>
            <p:ph type="ctrTitle"/>
          </p:nvPr>
        </p:nvSpPr>
        <p:spPr>
          <a:xfrm>
            <a:off x="609600" y="304800"/>
            <a:ext cx="7772400" cy="1470025"/>
          </a:xfrm>
          <a:noFill/>
        </p:spPr>
        <p:txBody>
          <a:bodyPr/>
          <a:lstStyle/>
          <a:p>
            <a:pPr algn="ctr"/>
            <a:r>
              <a:rPr lang="en-US" dirty="0" smtClean="0">
                <a:effectLst/>
              </a:rPr>
              <a:t>Thank You	</a:t>
            </a:r>
          </a:p>
        </p:txBody>
      </p:sp>
      <p:sp>
        <p:nvSpPr>
          <p:cNvPr id="46083" name="Rectangle 5"/>
          <p:cNvSpPr>
            <a:spLocks noGrp="1" noChangeArrowheads="1"/>
          </p:cNvSpPr>
          <p:nvPr>
            <p:ph type="subTitle" idx="1"/>
          </p:nvPr>
        </p:nvSpPr>
        <p:spPr>
          <a:xfrm>
            <a:off x="1447800" y="1981200"/>
            <a:ext cx="6400800" cy="2362200"/>
          </a:xfrm>
          <a:noFill/>
        </p:spPr>
        <p:txBody>
          <a:bodyPr/>
          <a:lstStyle/>
          <a:p>
            <a:r>
              <a:rPr lang="en-US" dirty="0" smtClean="0">
                <a:effectLst/>
              </a:rPr>
              <a:t>For additional information about implementing SBIRT, please contact IRETA at 412-258-8565 </a:t>
            </a:r>
          </a:p>
        </p:txBody>
      </p:sp>
      <p:pic>
        <p:nvPicPr>
          <p:cNvPr id="143369" name="~PP31821.WAV">
            <a:hlinkClick r:id="" action="ppaction://media"/>
          </p:cNvPr>
          <p:cNvPicPr>
            <a:picLocks noRot="1" noChangeAspect="1" noChangeArrowheads="1"/>
          </p:cNvPicPr>
          <p:nvPr>
            <a:wavAudioFile r:embed="rId1" name="~PP3585.WAV"/>
          </p:nvPr>
        </p:nvPicPr>
        <p:blipFill>
          <a:blip r:embed="rId4" cstate="print"/>
          <a:srcRect/>
          <a:stretch>
            <a:fillRect/>
          </a:stretch>
        </p:blipFill>
        <p:spPr bwMode="auto">
          <a:xfrm>
            <a:off x="8696325" y="6410325"/>
            <a:ext cx="304800" cy="304800"/>
          </a:xfrm>
          <a:prstGeom prst="rect">
            <a:avLst/>
          </a:prstGeom>
          <a:noFill/>
          <a:ln w="9525">
            <a:noFill/>
            <a:miter lim="800000"/>
            <a:headEnd/>
            <a:tailEnd/>
          </a:ln>
        </p:spPr>
      </p:pic>
    </p:spTree>
    <p:extLst>
      <p:ext uri="{BB962C8B-B14F-4D97-AF65-F5344CB8AC3E}">
        <p14:creationId xmlns:p14="http://schemas.microsoft.com/office/powerpoint/2010/main" val="1987454731"/>
      </p:ext>
    </p:extLst>
  </p:cSld>
  <p:clrMapOvr>
    <a:masterClrMapping/>
  </p:clrMapOvr>
  <p:transition advTm="24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mediacall" presetSubtype="0" fill="hold" nodeType="afterEffect">
                                  <p:stCondLst>
                                    <p:cond delay="0"/>
                                  </p:stCondLst>
                                  <p:childTnLst>
                                    <p:cmd type="call" cmd="playFrom(0.0)">
                                      <p:cBhvr>
                                        <p:cTn id="6" dur="1" fill="hold"/>
                                        <p:tgtEl>
                                          <p:spTgt spid="14336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143369"/>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Rectangle 3"/>
          <p:cNvSpPr>
            <a:spLocks noGrp="1" noChangeArrowheads="1"/>
          </p:cNvSpPr>
          <p:nvPr>
            <p:ph idx="1"/>
          </p:nvPr>
        </p:nvSpPr>
        <p:spPr>
          <a:xfrm>
            <a:off x="1066800" y="1600200"/>
            <a:ext cx="7543800" cy="4495800"/>
          </a:xfrm>
          <a:noFill/>
        </p:spPr>
        <p:txBody>
          <a:bodyPr/>
          <a:lstStyle/>
          <a:p>
            <a:r>
              <a:rPr lang="en-US" smtClean="0">
                <a:effectLst/>
              </a:rPr>
              <a:t>Provides an Understanding and appreciation of Behavior Change</a:t>
            </a:r>
          </a:p>
          <a:p>
            <a:r>
              <a:rPr lang="en-US" smtClean="0">
                <a:effectLst/>
              </a:rPr>
              <a:t>Cyclical in nature</a:t>
            </a:r>
          </a:p>
          <a:p>
            <a:r>
              <a:rPr lang="en-US" smtClean="0">
                <a:effectLst/>
              </a:rPr>
              <a:t>Applicable in Lifestyle Behavior Changes</a:t>
            </a:r>
          </a:p>
          <a:p>
            <a:pPr lvl="1"/>
            <a:r>
              <a:rPr lang="en-US" smtClean="0">
                <a:effectLst/>
              </a:rPr>
              <a:t>Disease prevention</a:t>
            </a:r>
          </a:p>
          <a:p>
            <a:pPr lvl="1"/>
            <a:r>
              <a:rPr lang="en-US" smtClean="0">
                <a:effectLst/>
              </a:rPr>
              <a:t>Disease management</a:t>
            </a:r>
          </a:p>
          <a:p>
            <a:pPr lvl="1">
              <a:buFontTx/>
              <a:buNone/>
            </a:pPr>
            <a:r>
              <a:rPr lang="en-US" sz="3200" smtClean="0">
                <a:effectLst/>
              </a:rPr>
              <a:t>Anticipates relapse</a:t>
            </a:r>
          </a:p>
          <a:p>
            <a:pPr lvl="1">
              <a:buFontTx/>
              <a:buNone/>
            </a:pPr>
            <a:r>
              <a:rPr lang="en-US" sz="3200" smtClean="0">
                <a:effectLst/>
              </a:rPr>
              <a:t>Recognizes barriers to change</a:t>
            </a:r>
          </a:p>
          <a:p>
            <a:pPr lvl="1">
              <a:buFontTx/>
              <a:buNone/>
            </a:pPr>
            <a:endParaRPr lang="en-US" sz="3200" smtClean="0">
              <a:effectLst/>
            </a:endParaRPr>
          </a:p>
        </p:txBody>
      </p:sp>
      <p:sp>
        <p:nvSpPr>
          <p:cNvPr id="20482" name="Rectangle 2"/>
          <p:cNvSpPr>
            <a:spLocks noGrp="1" noChangeArrowheads="1"/>
          </p:cNvSpPr>
          <p:nvPr>
            <p:ph type="title"/>
          </p:nvPr>
        </p:nvSpPr>
        <p:spPr>
          <a:xfrm>
            <a:off x="1066800" y="304800"/>
            <a:ext cx="7543800" cy="1219200"/>
          </a:xfrm>
          <a:noFill/>
        </p:spPr>
        <p:txBody>
          <a:bodyPr/>
          <a:lstStyle/>
          <a:p>
            <a:r>
              <a:rPr lang="en-US" smtClean="0">
                <a:effectLst/>
              </a:rPr>
              <a:t>Stages of Change</a:t>
            </a:r>
          </a:p>
        </p:txBody>
      </p:sp>
      <p:pic>
        <p:nvPicPr>
          <p:cNvPr id="135175" name="~PP6228.WAV">
            <a:hlinkClick r:id="" action="ppaction://media"/>
          </p:cNvPr>
          <p:cNvPicPr>
            <a:picLocks noRot="1" noChangeAspect="1" noChangeArrowheads="1"/>
          </p:cNvPicPr>
          <p:nvPr>
            <a:wavAudioFile r:embed="rId1" name="~PP671.WAV"/>
          </p:nvPr>
        </p:nvPicPr>
        <p:blipFill>
          <a:blip r:embed="rId4" cstate="print"/>
          <a:srcRect/>
          <a:stretch>
            <a:fillRect/>
          </a:stretch>
        </p:blipFill>
        <p:spPr bwMode="auto">
          <a:xfrm>
            <a:off x="8696325" y="6410325"/>
            <a:ext cx="304800" cy="304800"/>
          </a:xfrm>
          <a:prstGeom prst="rect">
            <a:avLst/>
          </a:prstGeom>
          <a:noFill/>
          <a:ln w="9525">
            <a:noFill/>
            <a:miter lim="800000"/>
            <a:headEnd/>
            <a:tailEnd/>
          </a:ln>
        </p:spPr>
      </p:pic>
    </p:spTree>
  </p:cSld>
  <p:clrMapOvr>
    <a:masterClrMapping/>
  </p:clrMapOvr>
  <p:transition advTm="20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mediacall" presetSubtype="0" fill="hold" nodeType="afterEffect">
                                  <p:stCondLst>
                                    <p:cond delay="0"/>
                                  </p:stCondLst>
                                  <p:childTnLst>
                                    <p:cmd type="call" cmd="playFrom(0.0)">
                                      <p:cBhvr>
                                        <p:cTn id="6" dur="1" fill="hold"/>
                                        <p:tgtEl>
                                          <p:spTgt spid="13517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135175"/>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8" name="Rectangle 2"/>
          <p:cNvSpPr>
            <a:spLocks noGrp="1" noChangeArrowheads="1"/>
          </p:cNvSpPr>
          <p:nvPr>
            <p:ph type="title"/>
          </p:nvPr>
        </p:nvSpPr>
        <p:spPr>
          <a:xfrm>
            <a:off x="771525" y="0"/>
            <a:ext cx="8229600" cy="1143000"/>
          </a:xfrm>
          <a:noFill/>
        </p:spPr>
        <p:txBody>
          <a:bodyPr>
            <a:normAutofit fontScale="90000"/>
          </a:bodyPr>
          <a:lstStyle/>
          <a:p>
            <a:r>
              <a:rPr lang="en-US" sz="4000" dirty="0" err="1" smtClean="0">
                <a:effectLst/>
              </a:rPr>
              <a:t>Transtheoretical</a:t>
            </a:r>
            <a:r>
              <a:rPr lang="en-US" sz="4000" dirty="0" smtClean="0">
                <a:effectLst/>
              </a:rPr>
              <a:t> Model of Change</a:t>
            </a:r>
          </a:p>
        </p:txBody>
      </p:sp>
      <p:sp>
        <p:nvSpPr>
          <p:cNvPr id="1039" name="Text Box 3"/>
          <p:cNvSpPr txBox="1">
            <a:spLocks noChangeArrowheads="1"/>
          </p:cNvSpPr>
          <p:nvPr/>
        </p:nvSpPr>
        <p:spPr bwMode="auto">
          <a:xfrm>
            <a:off x="2743200" y="4876800"/>
            <a:ext cx="5121275" cy="366713"/>
          </a:xfrm>
          <a:prstGeom prst="rect">
            <a:avLst/>
          </a:prstGeom>
          <a:noFill/>
          <a:ln w="9525">
            <a:noFill/>
            <a:miter lim="800000"/>
            <a:headEnd/>
            <a:tailEnd/>
          </a:ln>
          <a:effectLst/>
        </p:spPr>
        <p:txBody>
          <a:bodyPr>
            <a:spAutoFit/>
          </a:bodyPr>
          <a:lstStyle/>
          <a:p>
            <a:pPr eaLnBrk="0" hangingPunct="0"/>
            <a:endParaRPr lang="en-US">
              <a:solidFill>
                <a:srgbClr val="FFFFFF"/>
              </a:solidFill>
              <a:latin typeface="Arial" charset="0"/>
            </a:endParaRPr>
          </a:p>
        </p:txBody>
      </p:sp>
      <p:graphicFrame>
        <p:nvGraphicFramePr>
          <p:cNvPr id="2" name="Diagram 1"/>
          <p:cNvGraphicFramePr/>
          <p:nvPr>
            <p:extLst>
              <p:ext uri="{D42A27DB-BD31-4B8C-83A1-F6EECF244321}">
                <p14:modId xmlns:p14="http://schemas.microsoft.com/office/powerpoint/2010/main" val="2509826611"/>
              </p:ext>
            </p:extLst>
          </p:nvPr>
        </p:nvGraphicFramePr>
        <p:xfrm>
          <a:off x="457200" y="1295400"/>
          <a:ext cx="8305800" cy="480060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137238" name="~PP2306.WAV">
            <a:hlinkClick r:id="" action="ppaction://media"/>
          </p:cNvPr>
          <p:cNvPicPr>
            <a:picLocks noRot="1" noChangeAspect="1" noChangeArrowheads="1"/>
          </p:cNvPicPr>
          <p:nvPr>
            <a:wavAudioFile r:embed="rId1" name="~PP287.WAV"/>
          </p:nvPr>
        </p:nvPicPr>
        <p:blipFill>
          <a:blip r:embed="rId9" cstate="print"/>
          <a:srcRect/>
          <a:stretch>
            <a:fillRect/>
          </a:stretch>
        </p:blipFill>
        <p:spPr bwMode="auto">
          <a:xfrm>
            <a:off x="8696325" y="6410325"/>
            <a:ext cx="304800" cy="304800"/>
          </a:xfrm>
          <a:prstGeom prst="rect">
            <a:avLst/>
          </a:prstGeom>
          <a:noFill/>
          <a:ln w="9525">
            <a:noFill/>
            <a:miter lim="800000"/>
            <a:headEnd/>
            <a:tailEnd/>
          </a:ln>
        </p:spPr>
      </p:pic>
    </p:spTree>
  </p:cSld>
  <p:clrMapOvr>
    <a:masterClrMapping/>
  </p:clrMapOvr>
  <p:transition advTm="12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mediacall" presetSubtype="0" fill="hold" nodeType="afterEffect">
                                  <p:stCondLst>
                                    <p:cond delay="0"/>
                                  </p:stCondLst>
                                  <p:childTnLst>
                                    <p:cmd type="call" cmd="playFrom(0.0)">
                                      <p:cBhvr>
                                        <p:cTn id="6" dur="1" fill="hold"/>
                                        <p:tgtEl>
                                          <p:spTgt spid="137238"/>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137238"/>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 descr="stageofchange_Page_07"/>
          <p:cNvPicPr>
            <a:picLocks noChangeAspect="1" noChangeArrowheads="1"/>
          </p:cNvPicPr>
          <p:nvPr/>
        </p:nvPicPr>
        <p:blipFill>
          <a:blip r:embed="rId4" cstate="print"/>
          <a:srcRect/>
          <a:stretch>
            <a:fillRect/>
          </a:stretch>
        </p:blipFill>
        <p:spPr bwMode="auto">
          <a:xfrm>
            <a:off x="0" y="0"/>
            <a:ext cx="9144000" cy="6858000"/>
          </a:xfrm>
          <a:prstGeom prst="rect">
            <a:avLst/>
          </a:prstGeom>
          <a:noFill/>
          <a:ln w="9525">
            <a:noFill/>
            <a:miter lim="800000"/>
            <a:headEnd/>
            <a:tailEnd/>
          </a:ln>
        </p:spPr>
      </p:pic>
      <p:pic>
        <p:nvPicPr>
          <p:cNvPr id="139286" name="~PP2509.WAV">
            <a:hlinkClick r:id="" action="ppaction://media"/>
          </p:cNvPr>
          <p:cNvPicPr>
            <a:picLocks noRot="1" noChangeAspect="1" noChangeArrowheads="1"/>
          </p:cNvPicPr>
          <p:nvPr>
            <a:wavAudioFile r:embed="rId1" name="~PP2245.WAV"/>
          </p:nvPr>
        </p:nvPicPr>
        <p:blipFill>
          <a:blip r:embed="rId5" cstate="print"/>
          <a:srcRect/>
          <a:stretch>
            <a:fillRect/>
          </a:stretch>
        </p:blipFill>
        <p:spPr bwMode="auto">
          <a:xfrm>
            <a:off x="8839200" y="6553200"/>
            <a:ext cx="304800" cy="304800"/>
          </a:xfrm>
          <a:prstGeom prst="rect">
            <a:avLst/>
          </a:prstGeom>
          <a:noFill/>
          <a:ln w="9525">
            <a:noFill/>
            <a:miter lim="800000"/>
            <a:headEnd/>
            <a:tailEnd/>
          </a:ln>
        </p:spPr>
      </p:pic>
    </p:spTree>
  </p:cSld>
  <p:clrMapOvr>
    <a:masterClrMapping/>
  </p:clrMapOvr>
  <p:transition advTm="14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mediacall" presetSubtype="0" fill="hold" nodeType="afterEffect">
                                  <p:stCondLst>
                                    <p:cond delay="0"/>
                                  </p:stCondLst>
                                  <p:childTnLst>
                                    <p:cmd type="call" cmd="playFrom(0.0)">
                                      <p:cBhvr>
                                        <p:cTn id="6" dur="1" fill="hold"/>
                                        <p:tgtEl>
                                          <p:spTgt spid="13928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139286"/>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21" name="Rectangle 5"/>
          <p:cNvSpPr>
            <a:spLocks noGrp="1" noChangeArrowheads="1"/>
          </p:cNvSpPr>
          <p:nvPr>
            <p:ph sz="half" idx="1"/>
          </p:nvPr>
        </p:nvSpPr>
        <p:spPr>
          <a:xfrm>
            <a:off x="1143000" y="2743200"/>
            <a:ext cx="3702050" cy="3810000"/>
          </a:xfrm>
        </p:spPr>
        <p:txBody>
          <a:bodyPr/>
          <a:lstStyle/>
          <a:p>
            <a:pPr eaLnBrk="1" hangingPunct="1">
              <a:defRPr/>
            </a:pPr>
            <a:r>
              <a:rPr lang="en-US" sz="2400" dirty="0" smtClean="0">
                <a:solidFill>
                  <a:schemeClr val="bg1">
                    <a:lumMod val="75000"/>
                  </a:schemeClr>
                </a:solidFill>
              </a:rPr>
              <a:t>Do you wear seat belts?</a:t>
            </a:r>
          </a:p>
          <a:p>
            <a:pPr eaLnBrk="1" hangingPunct="1">
              <a:defRPr/>
            </a:pPr>
            <a:r>
              <a:rPr lang="en-US" sz="2400" dirty="0" smtClean="0">
                <a:solidFill>
                  <a:schemeClr val="bg1">
                    <a:lumMod val="75000"/>
                  </a:schemeClr>
                </a:solidFill>
              </a:rPr>
              <a:t>Are you safe in your current relationship?</a:t>
            </a:r>
          </a:p>
          <a:p>
            <a:pPr eaLnBrk="1" hangingPunct="1">
              <a:defRPr/>
            </a:pPr>
            <a:r>
              <a:rPr lang="en-US" sz="2400" dirty="0" smtClean="0">
                <a:solidFill>
                  <a:schemeClr val="bg1">
                    <a:lumMod val="75000"/>
                  </a:schemeClr>
                </a:solidFill>
              </a:rPr>
              <a:t>Do you smoke?</a:t>
            </a:r>
          </a:p>
          <a:p>
            <a:pPr eaLnBrk="1" hangingPunct="1">
              <a:defRPr/>
            </a:pPr>
            <a:r>
              <a:rPr lang="en-US" sz="2400" dirty="0" smtClean="0">
                <a:solidFill>
                  <a:schemeClr val="bg1">
                    <a:lumMod val="75000"/>
                  </a:schemeClr>
                </a:solidFill>
              </a:rPr>
              <a:t>Do you use non-prescription drugs?</a:t>
            </a:r>
          </a:p>
        </p:txBody>
      </p:sp>
      <p:sp>
        <p:nvSpPr>
          <p:cNvPr id="60422" name="Rectangle 6"/>
          <p:cNvSpPr>
            <a:spLocks noGrp="1" noChangeArrowheads="1"/>
          </p:cNvSpPr>
          <p:nvPr>
            <p:ph sz="half" idx="2"/>
          </p:nvPr>
        </p:nvSpPr>
        <p:spPr>
          <a:xfrm>
            <a:off x="4953000" y="2743200"/>
            <a:ext cx="3702050" cy="4114800"/>
          </a:xfrm>
        </p:spPr>
        <p:txBody>
          <a:bodyPr/>
          <a:lstStyle/>
          <a:p>
            <a:pPr eaLnBrk="1" hangingPunct="1">
              <a:defRPr/>
            </a:pPr>
            <a:r>
              <a:rPr lang="en-US" sz="2400" dirty="0" smtClean="0">
                <a:solidFill>
                  <a:schemeClr val="bg1">
                    <a:lumMod val="75000"/>
                  </a:schemeClr>
                </a:solidFill>
              </a:rPr>
              <a:t>Respect the patient’s autonomy, culture, and choices</a:t>
            </a:r>
          </a:p>
          <a:p>
            <a:pPr eaLnBrk="1" hangingPunct="1">
              <a:defRPr/>
            </a:pPr>
            <a:r>
              <a:rPr lang="en-US" sz="2400" dirty="0" smtClean="0">
                <a:solidFill>
                  <a:schemeClr val="bg1">
                    <a:lumMod val="75000"/>
                  </a:schemeClr>
                </a:solidFill>
              </a:rPr>
              <a:t>Listen </a:t>
            </a:r>
          </a:p>
          <a:p>
            <a:pPr eaLnBrk="1" hangingPunct="1">
              <a:defRPr/>
            </a:pPr>
            <a:r>
              <a:rPr lang="en-US" sz="2400" dirty="0" smtClean="0">
                <a:solidFill>
                  <a:schemeClr val="bg1">
                    <a:lumMod val="75000"/>
                  </a:schemeClr>
                </a:solidFill>
              </a:rPr>
              <a:t>Show concern</a:t>
            </a:r>
          </a:p>
          <a:p>
            <a:pPr eaLnBrk="1" hangingPunct="1">
              <a:defRPr/>
            </a:pPr>
            <a:r>
              <a:rPr lang="en-US" sz="2400" dirty="0" smtClean="0">
                <a:solidFill>
                  <a:schemeClr val="bg1">
                    <a:lumMod val="75000"/>
                  </a:schemeClr>
                </a:solidFill>
              </a:rPr>
              <a:t>Provide feedback</a:t>
            </a:r>
          </a:p>
          <a:p>
            <a:pPr eaLnBrk="1" hangingPunct="1">
              <a:defRPr/>
            </a:pPr>
            <a:r>
              <a:rPr lang="en-US" sz="2400" dirty="0" smtClean="0">
                <a:solidFill>
                  <a:schemeClr val="bg1">
                    <a:lumMod val="75000"/>
                  </a:schemeClr>
                </a:solidFill>
              </a:rPr>
              <a:t>Don’t shame, blame, preach, or stereotype </a:t>
            </a:r>
          </a:p>
        </p:txBody>
      </p:sp>
      <p:sp>
        <p:nvSpPr>
          <p:cNvPr id="60420" name="Rectangle 4"/>
          <p:cNvSpPr>
            <a:spLocks noGrp="1" noChangeArrowheads="1"/>
          </p:cNvSpPr>
          <p:nvPr>
            <p:ph type="title"/>
          </p:nvPr>
        </p:nvSpPr>
        <p:spPr>
          <a:xfrm>
            <a:off x="304800" y="304800"/>
            <a:ext cx="8839200" cy="1431925"/>
          </a:xfrm>
        </p:spPr>
        <p:txBody>
          <a:bodyPr/>
          <a:lstStyle/>
          <a:p>
            <a:pPr eaLnBrk="1" hangingPunct="1">
              <a:defRPr/>
            </a:pPr>
            <a:r>
              <a:rPr lang="en-US" sz="4000" dirty="0" smtClean="0">
                <a:solidFill>
                  <a:schemeClr val="bg2">
                    <a:lumMod val="50000"/>
                  </a:schemeClr>
                </a:solidFill>
              </a:rPr>
              <a:t>Meeting Patients Where They Are</a:t>
            </a:r>
          </a:p>
        </p:txBody>
      </p:sp>
      <p:sp>
        <p:nvSpPr>
          <p:cNvPr id="22533" name="Rectangle 4"/>
          <p:cNvSpPr>
            <a:spLocks noChangeArrowheads="1"/>
          </p:cNvSpPr>
          <p:nvPr/>
        </p:nvSpPr>
        <p:spPr bwMode="auto">
          <a:xfrm>
            <a:off x="2133600" y="1905000"/>
            <a:ext cx="6096000" cy="457200"/>
          </a:xfrm>
          <a:prstGeom prst="rect">
            <a:avLst/>
          </a:prstGeom>
          <a:noFill/>
          <a:ln w="9525">
            <a:noFill/>
            <a:miter lim="800000"/>
            <a:headEnd/>
            <a:tailEnd/>
          </a:ln>
        </p:spPr>
        <p:txBody>
          <a:bodyPr>
            <a:spAutoFit/>
          </a:bodyPr>
          <a:lstStyle/>
          <a:p>
            <a:pPr>
              <a:buFont typeface="Wingdings" pitchFamily="2" charset="2"/>
              <a:buNone/>
            </a:pPr>
            <a:r>
              <a:rPr lang="en-US" sz="2400" i="1" dirty="0">
                <a:solidFill>
                  <a:schemeClr val="bg1">
                    <a:lumMod val="75000"/>
                  </a:schemeClr>
                </a:solidFill>
              </a:rPr>
              <a:t>Take the Health Promotion Approach</a:t>
            </a:r>
          </a:p>
        </p:txBody>
      </p:sp>
      <p:pic>
        <p:nvPicPr>
          <p:cNvPr id="31753" name="~PP1525.WAV">
            <a:hlinkClick r:id="" action="ppaction://media"/>
          </p:cNvPr>
          <p:cNvPicPr>
            <a:picLocks noRot="1" noChangeAspect="1" noChangeArrowheads="1"/>
          </p:cNvPicPr>
          <p:nvPr>
            <a:wavAudioFile r:embed="rId1" name="~PP1746.WAV"/>
          </p:nvPr>
        </p:nvPicPr>
        <p:blipFill>
          <a:blip r:embed="rId4" cstate="print"/>
          <a:srcRect/>
          <a:stretch>
            <a:fillRect/>
          </a:stretch>
        </p:blipFill>
        <p:spPr bwMode="auto">
          <a:xfrm>
            <a:off x="8696325" y="6410325"/>
            <a:ext cx="304800" cy="304800"/>
          </a:xfrm>
          <a:prstGeom prst="rect">
            <a:avLst/>
          </a:prstGeom>
          <a:noFill/>
          <a:ln w="9525">
            <a:noFill/>
            <a:miter lim="800000"/>
            <a:headEnd/>
            <a:tailEnd/>
          </a:ln>
        </p:spPr>
      </p:pic>
    </p:spTree>
  </p:cSld>
  <p:clrMapOvr>
    <a:masterClrMapping/>
  </p:clrMapOvr>
  <p:transition advTm="27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mediacall" presetSubtype="0" fill="hold" nodeType="afterEffect">
                                  <p:stCondLst>
                                    <p:cond delay="0"/>
                                  </p:stCondLst>
                                  <p:childTnLst>
                                    <p:cmd type="call" cmd="playFrom(0.0)">
                                      <p:cBhvr>
                                        <p:cTn id="6" dur="1" fill="hold"/>
                                        <p:tgtEl>
                                          <p:spTgt spid="3175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31753"/>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5" name="Rectangle 3"/>
          <p:cNvSpPr>
            <a:spLocks noGrp="1" noChangeArrowheads="1"/>
          </p:cNvSpPr>
          <p:nvPr>
            <p:ph idx="1"/>
          </p:nvPr>
        </p:nvSpPr>
        <p:spPr>
          <a:xfrm>
            <a:off x="381000" y="1752600"/>
            <a:ext cx="8229600" cy="4525963"/>
          </a:xfrm>
          <a:noFill/>
        </p:spPr>
        <p:txBody>
          <a:bodyPr/>
          <a:lstStyle/>
          <a:p>
            <a:r>
              <a:rPr lang="en-US" i="1" dirty="0" smtClean="0">
                <a:effectLst/>
              </a:rPr>
              <a:t>“A client-centered, yet goal-directed counseling method to resolve ambivalence about health behavior change by building intrinsic motivation and strengthening commitment”	</a:t>
            </a:r>
          </a:p>
          <a:p>
            <a:pPr>
              <a:buFont typeface="Wingdings" pitchFamily="2" charset="2"/>
              <a:buNone/>
            </a:pPr>
            <a:r>
              <a:rPr lang="en-US" i="1" dirty="0" smtClean="0">
                <a:effectLst/>
              </a:rPr>
              <a:t>				</a:t>
            </a:r>
            <a:endParaRPr lang="en-US" i="1" dirty="0" smtClean="0">
              <a:effectLst/>
            </a:endParaRPr>
          </a:p>
          <a:p>
            <a:pPr>
              <a:buFont typeface="Wingdings" pitchFamily="2" charset="2"/>
              <a:buNone/>
            </a:pPr>
            <a:r>
              <a:rPr lang="en-US" i="1" dirty="0" smtClean="0"/>
              <a:t>					</a:t>
            </a:r>
            <a:r>
              <a:rPr lang="en-US" i="1" dirty="0" smtClean="0">
                <a:effectLst/>
              </a:rPr>
              <a:t>-</a:t>
            </a:r>
            <a:r>
              <a:rPr lang="en-US" sz="2800" i="1" dirty="0" smtClean="0">
                <a:effectLst/>
              </a:rPr>
              <a:t>Miller &amp; </a:t>
            </a:r>
            <a:r>
              <a:rPr lang="en-US" sz="2800" i="1" dirty="0" err="1" smtClean="0">
                <a:effectLst/>
              </a:rPr>
              <a:t>Rollnick</a:t>
            </a:r>
            <a:r>
              <a:rPr lang="en-US" sz="2800" i="1" dirty="0" smtClean="0">
                <a:effectLst/>
              </a:rPr>
              <a:t>, 2002</a:t>
            </a:r>
          </a:p>
          <a:p>
            <a:endParaRPr lang="en-US" i="1" dirty="0" smtClean="0">
              <a:effectLst/>
            </a:endParaRPr>
          </a:p>
        </p:txBody>
      </p:sp>
      <p:sp>
        <p:nvSpPr>
          <p:cNvPr id="23554" name="Rectangle 2"/>
          <p:cNvSpPr>
            <a:spLocks noGrp="1" noChangeArrowheads="1"/>
          </p:cNvSpPr>
          <p:nvPr>
            <p:ph type="title"/>
          </p:nvPr>
        </p:nvSpPr>
        <p:spPr>
          <a:noFill/>
        </p:spPr>
        <p:txBody>
          <a:bodyPr/>
          <a:lstStyle/>
          <a:p>
            <a:r>
              <a:rPr lang="en-US" smtClean="0">
                <a:effectLst/>
              </a:rPr>
              <a:t>Motivational Interviewing (MI)</a:t>
            </a:r>
          </a:p>
        </p:txBody>
      </p:sp>
      <p:pic>
        <p:nvPicPr>
          <p:cNvPr id="140293" name="~PP1587.WAV">
            <a:hlinkClick r:id="" action="ppaction://media"/>
          </p:cNvPr>
          <p:cNvPicPr>
            <a:picLocks noRot="1" noChangeAspect="1" noChangeArrowheads="1"/>
          </p:cNvPicPr>
          <p:nvPr>
            <a:wavAudioFile r:embed="rId1" name="~PP1427.WAV"/>
          </p:nvPr>
        </p:nvPicPr>
        <p:blipFill>
          <a:blip r:embed="rId4" cstate="print"/>
          <a:srcRect/>
          <a:stretch>
            <a:fillRect/>
          </a:stretch>
        </p:blipFill>
        <p:spPr bwMode="auto">
          <a:xfrm>
            <a:off x="8696325" y="6410325"/>
            <a:ext cx="304800" cy="304800"/>
          </a:xfrm>
          <a:prstGeom prst="rect">
            <a:avLst/>
          </a:prstGeom>
          <a:noFill/>
          <a:ln w="9525">
            <a:noFill/>
            <a:miter lim="800000"/>
            <a:headEnd/>
            <a:tailEnd/>
          </a:ln>
        </p:spPr>
      </p:pic>
    </p:spTree>
  </p:cSld>
  <p:clrMapOvr>
    <a:masterClrMapping/>
  </p:clrMapOvr>
  <p:transition advTm="25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mediacall" presetSubtype="0" fill="hold" nodeType="afterEffect">
                                  <p:stCondLst>
                                    <p:cond delay="0"/>
                                  </p:stCondLst>
                                  <p:childTnLst>
                                    <p:cmd type="call" cmd="playFrom(0.0)">
                                      <p:cBhvr>
                                        <p:cTn id="6" dur="1" fill="hold"/>
                                        <p:tgtEl>
                                          <p:spTgt spid="14029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140293"/>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ctrTitle"/>
          </p:nvPr>
        </p:nvSpPr>
        <p:spPr>
          <a:xfrm>
            <a:off x="609600" y="-381000"/>
            <a:ext cx="8229600" cy="1600200"/>
          </a:xfrm>
          <a:noFill/>
        </p:spPr>
        <p:txBody>
          <a:bodyPr/>
          <a:lstStyle/>
          <a:p>
            <a:r>
              <a:rPr lang="en-US" dirty="0" smtClean="0">
                <a:effectLst/>
              </a:rPr>
              <a:t>MI In Healthcare Settings</a:t>
            </a:r>
          </a:p>
        </p:txBody>
      </p:sp>
      <p:sp>
        <p:nvSpPr>
          <p:cNvPr id="24579" name="Rectangle 3"/>
          <p:cNvSpPr>
            <a:spLocks noGrp="1" noChangeArrowheads="1"/>
          </p:cNvSpPr>
          <p:nvPr>
            <p:ph type="subTitle" idx="1"/>
          </p:nvPr>
        </p:nvSpPr>
        <p:spPr>
          <a:xfrm>
            <a:off x="533400" y="2133600"/>
            <a:ext cx="8229600" cy="3505200"/>
          </a:xfrm>
          <a:noFill/>
        </p:spPr>
        <p:txBody>
          <a:bodyPr/>
          <a:lstStyle/>
          <a:p>
            <a:pPr algn="l"/>
            <a:r>
              <a:rPr lang="en-US" b="1" dirty="0" smtClean="0">
                <a:effectLst/>
              </a:rPr>
              <a:t>Directing</a:t>
            </a:r>
            <a:r>
              <a:rPr lang="en-US" dirty="0" smtClean="0">
                <a:effectLst/>
              </a:rPr>
              <a:t>	 	</a:t>
            </a:r>
            <a:r>
              <a:rPr lang="en-US" dirty="0" smtClean="0"/>
              <a:t>   </a:t>
            </a:r>
            <a:r>
              <a:rPr lang="en-US" b="1" dirty="0" smtClean="0">
                <a:latin typeface="Arial Black" pitchFamily="34" charset="0"/>
              </a:rPr>
              <a:t>Guiding</a:t>
            </a:r>
            <a:r>
              <a:rPr lang="en-US" dirty="0" smtClean="0">
                <a:effectLst/>
              </a:rPr>
              <a:t>	                </a:t>
            </a:r>
            <a:r>
              <a:rPr lang="en-US" b="1" dirty="0" smtClean="0">
                <a:effectLst/>
              </a:rPr>
              <a:t>Following</a:t>
            </a:r>
          </a:p>
          <a:p>
            <a:pPr algn="l"/>
            <a:r>
              <a:rPr lang="en-US" sz="2800" dirty="0" smtClean="0">
                <a:effectLst/>
              </a:rPr>
              <a:t>  Acute		  “Tour Guide”		Nothing 							can be 							  done</a:t>
            </a:r>
          </a:p>
        </p:txBody>
      </p:sp>
      <p:sp>
        <p:nvSpPr>
          <p:cNvPr id="24580" name="AutoShape 4"/>
          <p:cNvSpPr>
            <a:spLocks noChangeArrowheads="1"/>
          </p:cNvSpPr>
          <p:nvPr/>
        </p:nvSpPr>
        <p:spPr bwMode="auto">
          <a:xfrm>
            <a:off x="2286000" y="2667000"/>
            <a:ext cx="1066800" cy="152400"/>
          </a:xfrm>
          <a:prstGeom prst="leftRightArrow">
            <a:avLst>
              <a:gd name="adj1" fmla="val 50000"/>
              <a:gd name="adj2" fmla="val 140000"/>
            </a:avLst>
          </a:prstGeom>
          <a:solidFill>
            <a:schemeClr val="tx1">
              <a:lumMod val="60000"/>
              <a:lumOff val="40000"/>
            </a:schemeClr>
          </a:solidFill>
          <a:ln w="9525">
            <a:solidFill>
              <a:schemeClr val="tx1"/>
            </a:solidFill>
            <a:miter lim="800000"/>
            <a:headEnd/>
            <a:tailEnd/>
          </a:ln>
          <a:effectLst/>
        </p:spPr>
        <p:txBody>
          <a:bodyPr wrap="none" anchor="ctr"/>
          <a:lstStyle/>
          <a:p>
            <a:pPr eaLnBrk="0" hangingPunct="0"/>
            <a:endParaRPr lang="en-US">
              <a:solidFill>
                <a:srgbClr val="FFFFFF"/>
              </a:solidFill>
            </a:endParaRPr>
          </a:p>
        </p:txBody>
      </p:sp>
      <p:sp>
        <p:nvSpPr>
          <p:cNvPr id="24581" name="AutoShape 5"/>
          <p:cNvSpPr>
            <a:spLocks noChangeArrowheads="1"/>
          </p:cNvSpPr>
          <p:nvPr/>
        </p:nvSpPr>
        <p:spPr bwMode="auto">
          <a:xfrm>
            <a:off x="5715000" y="2667000"/>
            <a:ext cx="1066800" cy="152400"/>
          </a:xfrm>
          <a:prstGeom prst="leftRightArrow">
            <a:avLst>
              <a:gd name="adj1" fmla="val 50000"/>
              <a:gd name="adj2" fmla="val 140000"/>
            </a:avLst>
          </a:prstGeom>
          <a:solidFill>
            <a:schemeClr val="tx1">
              <a:lumMod val="60000"/>
              <a:lumOff val="40000"/>
            </a:schemeClr>
          </a:solidFill>
          <a:ln w="9525">
            <a:solidFill>
              <a:schemeClr val="tx1"/>
            </a:solidFill>
            <a:miter lim="800000"/>
            <a:headEnd/>
            <a:tailEnd/>
          </a:ln>
          <a:effectLst/>
        </p:spPr>
        <p:txBody>
          <a:bodyPr wrap="none" anchor="ctr"/>
          <a:lstStyle/>
          <a:p>
            <a:pPr eaLnBrk="0" hangingPunct="0"/>
            <a:endParaRPr lang="en-US">
              <a:solidFill>
                <a:srgbClr val="FFFFFF"/>
              </a:solidFill>
            </a:endParaRPr>
          </a:p>
        </p:txBody>
      </p:sp>
      <p:pic>
        <p:nvPicPr>
          <p:cNvPr id="141325" name="~PP2665.WAV">
            <a:hlinkClick r:id="" action="ppaction://media"/>
          </p:cNvPr>
          <p:cNvPicPr>
            <a:picLocks noRot="1" noChangeAspect="1" noChangeArrowheads="1"/>
          </p:cNvPicPr>
          <p:nvPr>
            <a:wavAudioFile r:embed="rId1" name="~PP2909.WAV"/>
          </p:nvPr>
        </p:nvPicPr>
        <p:blipFill>
          <a:blip r:embed="rId4" cstate="print"/>
          <a:srcRect/>
          <a:stretch>
            <a:fillRect/>
          </a:stretch>
        </p:blipFill>
        <p:spPr bwMode="auto">
          <a:xfrm>
            <a:off x="8839200" y="6553200"/>
            <a:ext cx="304800" cy="304800"/>
          </a:xfrm>
          <a:prstGeom prst="rect">
            <a:avLst/>
          </a:prstGeom>
          <a:noFill/>
          <a:ln w="9525">
            <a:noFill/>
            <a:miter lim="800000"/>
            <a:headEnd/>
            <a:tailEnd/>
          </a:ln>
        </p:spPr>
      </p:pic>
    </p:spTree>
  </p:cSld>
  <p:clrMapOvr>
    <a:masterClrMapping/>
  </p:clrMapOvr>
  <p:transition advTm="21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mediacall" presetSubtype="0" fill="hold" nodeType="afterEffect">
                                  <p:stCondLst>
                                    <p:cond delay="0"/>
                                  </p:stCondLst>
                                  <p:childTnLst>
                                    <p:cmd type="call" cmd="playFrom(0.0)">
                                      <p:cBhvr>
                                        <p:cTn id="6" dur="1" fill="hold"/>
                                        <p:tgtEl>
                                          <p:spTgt spid="14132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141325"/>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3" name="Rectangle 3"/>
          <p:cNvSpPr>
            <a:spLocks noGrp="1" noChangeArrowheads="1"/>
          </p:cNvSpPr>
          <p:nvPr>
            <p:ph idx="1"/>
          </p:nvPr>
        </p:nvSpPr>
        <p:spPr>
          <a:noFill/>
        </p:spPr>
        <p:txBody>
          <a:bodyPr/>
          <a:lstStyle/>
          <a:p>
            <a:pPr marL="609600" indent="-609600">
              <a:spcAft>
                <a:spcPct val="30000"/>
              </a:spcAft>
              <a:buFont typeface="Wingdings" pitchFamily="2" charset="2"/>
              <a:buAutoNum type="arabicPeriod"/>
            </a:pPr>
            <a:r>
              <a:rPr lang="en-US" sz="2800" b="1" smtClean="0">
                <a:effectLst/>
              </a:rPr>
              <a:t>Identification of use, misuse, and  problematic use; screen with simple direct methods</a:t>
            </a:r>
          </a:p>
          <a:p>
            <a:pPr marL="609600" indent="-609600">
              <a:spcAft>
                <a:spcPct val="30000"/>
              </a:spcAft>
              <a:buFont typeface="Wingdings" pitchFamily="2" charset="2"/>
              <a:buAutoNum type="arabicPeriod"/>
            </a:pPr>
            <a:r>
              <a:rPr lang="en-US" sz="2800" b="1" smtClean="0">
                <a:effectLst/>
              </a:rPr>
              <a:t>Connection of use/misuse to health  related issues and feedback </a:t>
            </a:r>
          </a:p>
          <a:p>
            <a:pPr marL="609600" indent="-609600">
              <a:spcAft>
                <a:spcPct val="30000"/>
              </a:spcAft>
              <a:buFont typeface="Wingdings" pitchFamily="2" charset="2"/>
              <a:buAutoNum type="arabicPeriod"/>
            </a:pPr>
            <a:r>
              <a:rPr lang="en-US" sz="2800" b="1" smtClean="0">
                <a:effectLst/>
              </a:rPr>
              <a:t>Consumption reduction</a:t>
            </a:r>
          </a:p>
          <a:p>
            <a:pPr marL="609600" indent="-609600">
              <a:spcAft>
                <a:spcPct val="30000"/>
              </a:spcAft>
              <a:buFont typeface="Wingdings" pitchFamily="2" charset="2"/>
              <a:buAutoNum type="arabicPeriod"/>
            </a:pPr>
            <a:r>
              <a:rPr lang="en-US" sz="2800" b="1" smtClean="0">
                <a:effectLst/>
              </a:rPr>
              <a:t>Brief Intervention </a:t>
            </a:r>
          </a:p>
          <a:p>
            <a:pPr marL="609600" indent="-609600">
              <a:spcAft>
                <a:spcPct val="30000"/>
              </a:spcAft>
              <a:buFont typeface="Wingdings" pitchFamily="2" charset="2"/>
              <a:buAutoNum type="arabicPeriod"/>
            </a:pPr>
            <a:r>
              <a:rPr lang="en-US" sz="2800" b="1" smtClean="0">
                <a:effectLst/>
              </a:rPr>
              <a:t>Referral for formal assessment</a:t>
            </a:r>
          </a:p>
        </p:txBody>
      </p:sp>
      <p:sp>
        <p:nvSpPr>
          <p:cNvPr id="25602" name="Rectangle 2"/>
          <p:cNvSpPr>
            <a:spLocks noGrp="1" noChangeArrowheads="1"/>
          </p:cNvSpPr>
          <p:nvPr>
            <p:ph type="title"/>
          </p:nvPr>
        </p:nvSpPr>
        <p:spPr>
          <a:noFill/>
        </p:spPr>
        <p:txBody>
          <a:bodyPr>
            <a:normAutofit fontScale="90000"/>
          </a:bodyPr>
          <a:lstStyle/>
          <a:p>
            <a:r>
              <a:rPr lang="en-US" sz="4000" smtClean="0">
                <a:effectLst/>
              </a:rPr>
              <a:t>Role of  the Healthcare Professional in SBIRT</a:t>
            </a:r>
          </a:p>
        </p:txBody>
      </p:sp>
      <p:pic>
        <p:nvPicPr>
          <p:cNvPr id="133140" name="~PP2681.WAV">
            <a:hlinkClick r:id="" action="ppaction://media"/>
          </p:cNvPr>
          <p:cNvPicPr>
            <a:picLocks noRot="1" noChangeAspect="1" noChangeArrowheads="1"/>
          </p:cNvPicPr>
          <p:nvPr>
            <a:wavAudioFile r:embed="rId1" name="~PP2905.WAV"/>
          </p:nvPr>
        </p:nvPicPr>
        <p:blipFill>
          <a:blip r:embed="rId4" cstate="print"/>
          <a:srcRect/>
          <a:stretch>
            <a:fillRect/>
          </a:stretch>
        </p:blipFill>
        <p:spPr bwMode="auto">
          <a:xfrm>
            <a:off x="8696325" y="6410325"/>
            <a:ext cx="304800" cy="304800"/>
          </a:xfrm>
          <a:prstGeom prst="rect">
            <a:avLst/>
          </a:prstGeom>
          <a:noFill/>
          <a:ln w="9525">
            <a:noFill/>
            <a:miter lim="800000"/>
            <a:headEnd/>
            <a:tailEnd/>
          </a:ln>
        </p:spPr>
      </p:pic>
    </p:spTree>
  </p:cSld>
  <p:clrMapOvr>
    <a:masterClrMapping/>
  </p:clrMapOvr>
  <p:transition advTm="46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mediacall" presetSubtype="0" fill="hold" nodeType="afterEffect">
                                  <p:stCondLst>
                                    <p:cond delay="0"/>
                                  </p:stCondLst>
                                  <p:childTnLst>
                                    <p:cmd type="call" cmd="playFrom(0.0)">
                                      <p:cBhvr>
                                        <p:cTn id="6" dur="1" fill="hold"/>
                                        <p:tgtEl>
                                          <p:spTgt spid="133140"/>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133140"/>
                </p:tgtEl>
              </p:cMediaNode>
            </p:audio>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TIMING" val="|7.3|8.2|7.5|4.9|5.4|2.9"/>
</p:tagLst>
</file>

<file path=ppt/tags/tag2.xml><?xml version="1.0" encoding="utf-8"?>
<p:tagLst xmlns:a="http://schemas.openxmlformats.org/drawingml/2006/main" xmlns:r="http://schemas.openxmlformats.org/officeDocument/2006/relationships" xmlns:p="http://schemas.openxmlformats.org/presentationml/2006/main">
  <p:tag name="TIMING" val="|3.3|10.4"/>
</p:tagLst>
</file>

<file path=ppt/tags/tag3.xml><?xml version="1.0" encoding="utf-8"?>
<p:tagLst xmlns:a="http://schemas.openxmlformats.org/drawingml/2006/main" xmlns:r="http://schemas.openxmlformats.org/officeDocument/2006/relationships" xmlns:p="http://schemas.openxmlformats.org/presentationml/2006/main">
  <p:tag name="TIMING" val="|9.9|6.6"/>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_rels/theme2.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oncourse">
  <a:themeElements>
    <a:clrScheme name="Custom 1">
      <a:dk1>
        <a:srgbClr val="063C64"/>
      </a:dk1>
      <a:lt1>
        <a:sysClr val="window" lastClr="FFFFFF"/>
      </a:lt1>
      <a:dk2>
        <a:srgbClr val="212745"/>
      </a:dk2>
      <a:lt2>
        <a:srgbClr val="B4DCFA"/>
      </a:lt2>
      <a:accent1>
        <a:srgbClr val="F9B3A7"/>
      </a:accent1>
      <a:accent2>
        <a:srgbClr val="FFB279"/>
      </a:accent2>
      <a:accent3>
        <a:srgbClr val="D85C00"/>
      </a:accent3>
      <a:accent4>
        <a:srgbClr val="F68D7B"/>
      </a:accent4>
      <a:accent5>
        <a:srgbClr val="FF8021"/>
      </a:accent5>
      <a:accent6>
        <a:srgbClr val="F9B3A7"/>
      </a:accent6>
      <a:hlink>
        <a:srgbClr val="56C7AA"/>
      </a:hlink>
      <a:folHlink>
        <a:srgbClr val="59A8D1"/>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1_Concourse">
  <a:themeElements>
    <a:clrScheme name="Custom 1">
      <a:dk1>
        <a:srgbClr val="063C64"/>
      </a:dk1>
      <a:lt1>
        <a:sysClr val="window" lastClr="FFFFFF"/>
      </a:lt1>
      <a:dk2>
        <a:srgbClr val="212745"/>
      </a:dk2>
      <a:lt2>
        <a:srgbClr val="B4DCFA"/>
      </a:lt2>
      <a:accent1>
        <a:srgbClr val="F9B3A7"/>
      </a:accent1>
      <a:accent2>
        <a:srgbClr val="FFB279"/>
      </a:accent2>
      <a:accent3>
        <a:srgbClr val="D85C00"/>
      </a:accent3>
      <a:accent4>
        <a:srgbClr val="F68D7B"/>
      </a:accent4>
      <a:accent5>
        <a:srgbClr val="FF8021"/>
      </a:accent5>
      <a:accent6>
        <a:srgbClr val="F9B3A7"/>
      </a:accent6>
      <a:hlink>
        <a:srgbClr val="56C7AA"/>
      </a:hlink>
      <a:folHlink>
        <a:srgbClr val="59A8D1"/>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32</TotalTime>
  <Words>3821</Words>
  <Application>Microsoft Office PowerPoint</Application>
  <PresentationFormat>On-screen Show (4:3)</PresentationFormat>
  <Paragraphs>339</Paragraphs>
  <Slides>29</Slides>
  <Notes>29</Notes>
  <HiddenSlides>0</HiddenSlides>
  <MMClips>29</MMClips>
  <ScaleCrop>false</ScaleCrop>
  <HeadingPairs>
    <vt:vector size="4" baseType="variant">
      <vt:variant>
        <vt:lpstr>Theme</vt:lpstr>
      </vt:variant>
      <vt:variant>
        <vt:i4>2</vt:i4>
      </vt:variant>
      <vt:variant>
        <vt:lpstr>Slide Titles</vt:lpstr>
      </vt:variant>
      <vt:variant>
        <vt:i4>29</vt:i4>
      </vt:variant>
    </vt:vector>
  </HeadingPairs>
  <TitlesOfParts>
    <vt:vector size="31" baseType="lpstr">
      <vt:lpstr>Concourse</vt:lpstr>
      <vt:lpstr>1_Concourse</vt:lpstr>
      <vt:lpstr>Basics of a Brief Intervention</vt:lpstr>
      <vt:lpstr>Stages of Change:  Meeting Patients Where They Are</vt:lpstr>
      <vt:lpstr>Stages of Change</vt:lpstr>
      <vt:lpstr>Transtheoretical Model of Change</vt:lpstr>
      <vt:lpstr>PowerPoint Presentation</vt:lpstr>
      <vt:lpstr>Meeting Patients Where They Are</vt:lpstr>
      <vt:lpstr>Motivational Interviewing (MI)</vt:lpstr>
      <vt:lpstr>MI In Healthcare Settings</vt:lpstr>
      <vt:lpstr>Role of  the Healthcare Professional in SBIRT</vt:lpstr>
      <vt:lpstr>FRAMES</vt:lpstr>
      <vt:lpstr>Feedback </vt:lpstr>
      <vt:lpstr>Advice-Integrated with Health Issues  </vt:lpstr>
      <vt:lpstr>Responsibility</vt:lpstr>
      <vt:lpstr>Giving Advice-Without  Telling What to Do</vt:lpstr>
      <vt:lpstr>Patients have Options</vt:lpstr>
      <vt:lpstr>Express Empathy</vt:lpstr>
      <vt:lpstr>Self-Efficacy</vt:lpstr>
      <vt:lpstr>Responding to Resistance </vt:lpstr>
      <vt:lpstr>PowerPoint Presentation</vt:lpstr>
      <vt:lpstr>Brief Intervention Videos </vt:lpstr>
      <vt:lpstr>Criteria for Intensive Intervention (II) </vt:lpstr>
      <vt:lpstr>Goals of II </vt:lpstr>
      <vt:lpstr>Structure of II</vt:lpstr>
      <vt:lpstr>Referral to Treatment</vt:lpstr>
      <vt:lpstr>Making Connections </vt:lpstr>
      <vt:lpstr>Support Building for SBI</vt:lpstr>
      <vt:lpstr>Support Building for SBI</vt:lpstr>
      <vt:lpstr>Resources &amp; Online Trainings</vt:lpstr>
      <vt:lpstr>Thank You </vt:lpstr>
    </vt:vector>
  </TitlesOfParts>
  <Company>Bridgeport Hospital</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Basics of a Brief Intervention</dc:title>
  <dc:creator>rvsund</dc:creator>
  <cp:lastModifiedBy>medicaldump.com</cp:lastModifiedBy>
  <cp:revision>5</cp:revision>
  <dcterms:created xsi:type="dcterms:W3CDTF">2011-09-07T19:12:42Z</dcterms:created>
  <dcterms:modified xsi:type="dcterms:W3CDTF">2011-09-07T21:42:21Z</dcterms:modified>
</cp:coreProperties>
</file>