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69" r:id="rId3"/>
    <p:sldId id="300" r:id="rId4"/>
    <p:sldId id="301" r:id="rId5"/>
    <p:sldId id="272" r:id="rId6"/>
    <p:sldId id="257" r:id="rId7"/>
    <p:sldId id="302" r:id="rId8"/>
    <p:sldId id="273" r:id="rId9"/>
    <p:sldId id="258" r:id="rId10"/>
    <p:sldId id="294" r:id="rId11"/>
    <p:sldId id="295" r:id="rId12"/>
    <p:sldId id="296" r:id="rId13"/>
    <p:sldId id="297" r:id="rId14"/>
    <p:sldId id="298" r:id="rId15"/>
    <p:sldId id="274" r:id="rId16"/>
    <p:sldId id="275" r:id="rId17"/>
    <p:sldId id="276" r:id="rId18"/>
    <p:sldId id="277" r:id="rId19"/>
    <p:sldId id="279" r:id="rId20"/>
    <p:sldId id="280" r:id="rId21"/>
    <p:sldId id="281" r:id="rId22"/>
    <p:sldId id="282" r:id="rId23"/>
    <p:sldId id="283" r:id="rId24"/>
    <p:sldId id="304" r:id="rId25"/>
    <p:sldId id="284" r:id="rId26"/>
    <p:sldId id="285" r:id="rId27"/>
    <p:sldId id="299" r:id="rId28"/>
    <p:sldId id="286" r:id="rId29"/>
    <p:sldId id="287" r:id="rId30"/>
    <p:sldId id="288" r:id="rId31"/>
    <p:sldId id="290" r:id="rId32"/>
    <p:sldId id="305" r:id="rId33"/>
    <p:sldId id="306" r:id="rId34"/>
    <p:sldId id="291" r:id="rId35"/>
    <p:sldId id="293" r:id="rId36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A9E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3" autoAdjust="0"/>
    <p:restoredTop sz="94660"/>
  </p:normalViewPr>
  <p:slideViewPr>
    <p:cSldViewPr>
      <p:cViewPr>
        <p:scale>
          <a:sx n="66" d="100"/>
          <a:sy n="66" d="100"/>
        </p:scale>
        <p:origin x="-1428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025676-3D8E-41D9-9E79-5DB243FF9D0A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B9AB7985-FA61-4C36-A1E9-34F82E4BE96A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6"/>
              </a:solidFill>
            </a:rPr>
            <a:t>elective</a:t>
          </a:r>
        </a:p>
        <a:p>
          <a:r>
            <a:rPr lang="en-US" sz="1800" dirty="0" err="1" smtClean="0">
              <a:solidFill>
                <a:schemeClr val="accent6"/>
              </a:solidFill>
            </a:rPr>
            <a:t>optimalkan</a:t>
          </a:r>
          <a:r>
            <a:rPr lang="en-US" sz="1800" dirty="0" smtClean="0">
              <a:solidFill>
                <a:schemeClr val="accent6"/>
              </a:solidFill>
            </a:rPr>
            <a:t> </a:t>
          </a:r>
          <a:r>
            <a:rPr lang="en-US" sz="1800" dirty="0" err="1" smtClean="0">
              <a:solidFill>
                <a:schemeClr val="accent6"/>
              </a:solidFill>
            </a:rPr>
            <a:t>kondisi</a:t>
          </a:r>
          <a:r>
            <a:rPr lang="en-US" sz="1800" dirty="0" smtClean="0">
              <a:solidFill>
                <a:schemeClr val="accent6"/>
              </a:solidFill>
            </a:rPr>
            <a:t> </a:t>
          </a:r>
          <a:r>
            <a:rPr lang="en-US" sz="1800" dirty="0" err="1" smtClean="0">
              <a:solidFill>
                <a:schemeClr val="accent6"/>
              </a:solidFill>
            </a:rPr>
            <a:t>pasien</a:t>
          </a:r>
          <a:endParaRPr lang="id-ID" sz="1800" dirty="0">
            <a:solidFill>
              <a:schemeClr val="accent6"/>
            </a:solidFill>
          </a:endParaRPr>
        </a:p>
      </dgm:t>
    </dgm:pt>
    <dgm:pt modelId="{1292F41C-C559-4A74-B4FA-9B6E1CA0853E}" type="parTrans" cxnId="{AB05E1C4-43EE-4E6E-AAED-F1E6CC0773C1}">
      <dgm:prSet/>
      <dgm:spPr/>
      <dgm:t>
        <a:bodyPr/>
        <a:lstStyle/>
        <a:p>
          <a:endParaRPr lang="id-ID" sz="1800">
            <a:solidFill>
              <a:schemeClr val="accent6"/>
            </a:solidFill>
          </a:endParaRPr>
        </a:p>
      </dgm:t>
    </dgm:pt>
    <dgm:pt modelId="{AE328FCC-76A4-443B-BE77-0D0AC29B6F64}" type="sibTrans" cxnId="{AB05E1C4-43EE-4E6E-AAED-F1E6CC0773C1}">
      <dgm:prSet/>
      <dgm:spPr/>
      <dgm:t>
        <a:bodyPr/>
        <a:lstStyle/>
        <a:p>
          <a:endParaRPr lang="id-ID" sz="1800">
            <a:solidFill>
              <a:schemeClr val="accent6"/>
            </a:solidFill>
          </a:endParaRPr>
        </a:p>
      </dgm:t>
    </dgm:pt>
    <dgm:pt modelId="{3B1F95A7-9F65-44AF-A5AA-532A23588B95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6"/>
              </a:solidFill>
            </a:rPr>
            <a:t>urgent</a:t>
          </a:r>
        </a:p>
        <a:p>
          <a:r>
            <a:rPr lang="en-US" sz="1800" dirty="0" smtClean="0">
              <a:solidFill>
                <a:schemeClr val="accent6"/>
              </a:solidFill>
            </a:rPr>
            <a:t>close to optimal</a:t>
          </a:r>
        </a:p>
        <a:p>
          <a:r>
            <a:rPr lang="en-US" sz="1800" dirty="0" smtClean="0">
              <a:solidFill>
                <a:schemeClr val="accent6"/>
              </a:solidFill>
            </a:rPr>
            <a:t>higher risk</a:t>
          </a:r>
          <a:endParaRPr lang="id-ID" sz="1800" dirty="0">
            <a:solidFill>
              <a:schemeClr val="accent6"/>
            </a:solidFill>
          </a:endParaRPr>
        </a:p>
      </dgm:t>
    </dgm:pt>
    <dgm:pt modelId="{5574FFF9-A6BD-406E-A144-532041579134}" type="parTrans" cxnId="{A5BA730A-45CF-4970-94B2-01791B9AC179}">
      <dgm:prSet/>
      <dgm:spPr/>
      <dgm:t>
        <a:bodyPr/>
        <a:lstStyle/>
        <a:p>
          <a:endParaRPr lang="id-ID" sz="1800">
            <a:solidFill>
              <a:schemeClr val="accent6"/>
            </a:solidFill>
          </a:endParaRPr>
        </a:p>
      </dgm:t>
    </dgm:pt>
    <dgm:pt modelId="{009335CA-821E-45ED-8D01-63EA706CA966}" type="sibTrans" cxnId="{A5BA730A-45CF-4970-94B2-01791B9AC179}">
      <dgm:prSet/>
      <dgm:spPr/>
      <dgm:t>
        <a:bodyPr/>
        <a:lstStyle/>
        <a:p>
          <a:endParaRPr lang="id-ID" sz="1800">
            <a:solidFill>
              <a:schemeClr val="accent6"/>
            </a:solidFill>
          </a:endParaRPr>
        </a:p>
      </dgm:t>
    </dgm:pt>
    <dgm:pt modelId="{106F37A3-DB3A-45D8-B69E-285F109F7ECF}">
      <dgm:prSet phldrT="[Text]" custT="1"/>
      <dgm:spPr/>
      <dgm:t>
        <a:bodyPr/>
        <a:lstStyle/>
        <a:p>
          <a:r>
            <a:rPr lang="en-US" sz="1800" b="1" dirty="0" smtClean="0">
              <a:solidFill>
                <a:schemeClr val="accent6"/>
              </a:solidFill>
            </a:rPr>
            <a:t>emergency</a:t>
          </a:r>
        </a:p>
        <a:p>
          <a:r>
            <a:rPr lang="en-US" sz="1800" dirty="0" smtClean="0">
              <a:solidFill>
                <a:schemeClr val="accent6"/>
              </a:solidFill>
            </a:rPr>
            <a:t>no time for </a:t>
          </a:r>
          <a:r>
            <a:rPr lang="en-US" sz="1800" dirty="0" err="1" smtClean="0">
              <a:solidFill>
                <a:schemeClr val="accent6"/>
              </a:solidFill>
            </a:rPr>
            <a:t>optimalization</a:t>
          </a:r>
          <a:endParaRPr lang="en-US" sz="1800" dirty="0" smtClean="0">
            <a:solidFill>
              <a:schemeClr val="accent6"/>
            </a:solidFill>
          </a:endParaRPr>
        </a:p>
        <a:p>
          <a:r>
            <a:rPr lang="en-US" sz="1800" dirty="0" smtClean="0">
              <a:solidFill>
                <a:schemeClr val="accent6"/>
              </a:solidFill>
            </a:rPr>
            <a:t>very high risk</a:t>
          </a:r>
        </a:p>
        <a:p>
          <a:r>
            <a:rPr lang="en-US" sz="1800" dirty="0" smtClean="0">
              <a:solidFill>
                <a:schemeClr val="accent6"/>
              </a:solidFill>
            </a:rPr>
            <a:t>good, clear and recorded informed consent !</a:t>
          </a:r>
          <a:endParaRPr lang="id-ID" sz="1800" dirty="0">
            <a:solidFill>
              <a:schemeClr val="accent6"/>
            </a:solidFill>
          </a:endParaRPr>
        </a:p>
      </dgm:t>
    </dgm:pt>
    <dgm:pt modelId="{5820FC83-4397-41B6-8FB4-E063A929D54A}" type="parTrans" cxnId="{D35237CE-D1A9-4E8E-BF48-E467F9FD0778}">
      <dgm:prSet/>
      <dgm:spPr/>
      <dgm:t>
        <a:bodyPr/>
        <a:lstStyle/>
        <a:p>
          <a:endParaRPr lang="id-ID" sz="1800">
            <a:solidFill>
              <a:schemeClr val="accent6"/>
            </a:solidFill>
          </a:endParaRPr>
        </a:p>
      </dgm:t>
    </dgm:pt>
    <dgm:pt modelId="{1507E09A-E9F1-442E-B63F-B514FD23B1B8}" type="sibTrans" cxnId="{D35237CE-D1A9-4E8E-BF48-E467F9FD0778}">
      <dgm:prSet/>
      <dgm:spPr/>
      <dgm:t>
        <a:bodyPr/>
        <a:lstStyle/>
        <a:p>
          <a:endParaRPr lang="id-ID" sz="1800">
            <a:solidFill>
              <a:schemeClr val="accent6"/>
            </a:solidFill>
          </a:endParaRPr>
        </a:p>
      </dgm:t>
    </dgm:pt>
    <dgm:pt modelId="{E5695EB1-3EC9-4A3E-AC90-E1A6AE4DC5E8}" type="pres">
      <dgm:prSet presAssocID="{BA025676-3D8E-41D9-9E79-5DB243FF9D0A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929E9EB9-8EC8-4960-AF85-CF9D2D4D749E}" type="pres">
      <dgm:prSet presAssocID="{B9AB7985-FA61-4C36-A1E9-34F82E4BE96A}" presName="comp" presStyleCnt="0"/>
      <dgm:spPr/>
    </dgm:pt>
    <dgm:pt modelId="{246E2BB5-363B-4CE0-966A-53196BD6CEE3}" type="pres">
      <dgm:prSet presAssocID="{B9AB7985-FA61-4C36-A1E9-34F82E4BE96A}" presName="box" presStyleLbl="node1" presStyleIdx="0" presStyleCnt="3"/>
      <dgm:spPr/>
      <dgm:t>
        <a:bodyPr/>
        <a:lstStyle/>
        <a:p>
          <a:endParaRPr lang="id-ID"/>
        </a:p>
      </dgm:t>
    </dgm:pt>
    <dgm:pt modelId="{249E1650-D8BA-449A-A7CF-B9AE295A93FB}" type="pres">
      <dgm:prSet presAssocID="{B9AB7985-FA61-4C36-A1E9-34F82E4BE96A}" presName="img" presStyleLbl="fgImgPlace1" presStyleIdx="0" presStyleCnt="3"/>
      <dgm:spPr/>
    </dgm:pt>
    <dgm:pt modelId="{0807CED3-8BC8-487D-A3E3-09AB61BEBCC6}" type="pres">
      <dgm:prSet presAssocID="{B9AB7985-FA61-4C36-A1E9-34F82E4BE96A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E8A9E0D-82D8-40D1-B420-31D9A34126CB}" type="pres">
      <dgm:prSet presAssocID="{AE328FCC-76A4-443B-BE77-0D0AC29B6F64}" presName="spacer" presStyleCnt="0"/>
      <dgm:spPr/>
    </dgm:pt>
    <dgm:pt modelId="{0021821C-7F21-4302-94C3-8EAB915D6CC4}" type="pres">
      <dgm:prSet presAssocID="{3B1F95A7-9F65-44AF-A5AA-532A23588B95}" presName="comp" presStyleCnt="0"/>
      <dgm:spPr/>
    </dgm:pt>
    <dgm:pt modelId="{98AF2BC4-A014-44D8-95D9-E7D0057BB347}" type="pres">
      <dgm:prSet presAssocID="{3B1F95A7-9F65-44AF-A5AA-532A23588B95}" presName="box" presStyleLbl="node1" presStyleIdx="1" presStyleCnt="3"/>
      <dgm:spPr/>
      <dgm:t>
        <a:bodyPr/>
        <a:lstStyle/>
        <a:p>
          <a:endParaRPr lang="id-ID"/>
        </a:p>
      </dgm:t>
    </dgm:pt>
    <dgm:pt modelId="{5662B2DF-4ED8-4A01-ABC2-37B41BF99472}" type="pres">
      <dgm:prSet presAssocID="{3B1F95A7-9F65-44AF-A5AA-532A23588B95}" presName="img" presStyleLbl="fgImgPlace1" presStyleIdx="1" presStyleCnt="3"/>
      <dgm:spPr/>
    </dgm:pt>
    <dgm:pt modelId="{A414E732-97A6-48B9-B423-4CCB2A35E079}" type="pres">
      <dgm:prSet presAssocID="{3B1F95A7-9F65-44AF-A5AA-532A23588B95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8AB7EE1-5422-4BCF-89D8-4E2FA1673014}" type="pres">
      <dgm:prSet presAssocID="{009335CA-821E-45ED-8D01-63EA706CA966}" presName="spacer" presStyleCnt="0"/>
      <dgm:spPr/>
    </dgm:pt>
    <dgm:pt modelId="{554D56F3-C5F6-424D-8BA6-481C6A8F271D}" type="pres">
      <dgm:prSet presAssocID="{106F37A3-DB3A-45D8-B69E-285F109F7ECF}" presName="comp" presStyleCnt="0"/>
      <dgm:spPr/>
    </dgm:pt>
    <dgm:pt modelId="{7B0DC0E3-7D5A-4C25-8E04-D87E6B46A285}" type="pres">
      <dgm:prSet presAssocID="{106F37A3-DB3A-45D8-B69E-285F109F7ECF}" presName="box" presStyleLbl="node1" presStyleIdx="2" presStyleCnt="3"/>
      <dgm:spPr/>
      <dgm:t>
        <a:bodyPr/>
        <a:lstStyle/>
        <a:p>
          <a:endParaRPr lang="id-ID"/>
        </a:p>
      </dgm:t>
    </dgm:pt>
    <dgm:pt modelId="{C27414C1-866E-4645-975A-E79C5FB40D1F}" type="pres">
      <dgm:prSet presAssocID="{106F37A3-DB3A-45D8-B69E-285F109F7ECF}" presName="img" presStyleLbl="fgImgPlace1" presStyleIdx="2" presStyleCnt="3"/>
      <dgm:spPr/>
    </dgm:pt>
    <dgm:pt modelId="{6C9E3297-67A1-4D06-898C-EDF929039E26}" type="pres">
      <dgm:prSet presAssocID="{106F37A3-DB3A-45D8-B69E-285F109F7ECF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FE3841D9-42A7-4963-9EDB-3DF9144FEAC5}" type="presOf" srcId="{106F37A3-DB3A-45D8-B69E-285F109F7ECF}" destId="{6C9E3297-67A1-4D06-898C-EDF929039E26}" srcOrd="1" destOrd="0" presId="urn:microsoft.com/office/officeart/2005/8/layout/vList4"/>
    <dgm:cxn modelId="{7F6151F0-7974-4342-A28C-78E400AE9D6D}" type="presOf" srcId="{3B1F95A7-9F65-44AF-A5AA-532A23588B95}" destId="{98AF2BC4-A014-44D8-95D9-E7D0057BB347}" srcOrd="0" destOrd="0" presId="urn:microsoft.com/office/officeart/2005/8/layout/vList4"/>
    <dgm:cxn modelId="{33138E69-A267-45F9-B94A-05FFC9A017B1}" type="presOf" srcId="{B9AB7985-FA61-4C36-A1E9-34F82E4BE96A}" destId="{246E2BB5-363B-4CE0-966A-53196BD6CEE3}" srcOrd="0" destOrd="0" presId="urn:microsoft.com/office/officeart/2005/8/layout/vList4"/>
    <dgm:cxn modelId="{55E40472-263B-4845-B6F7-F4747F32446F}" type="presOf" srcId="{106F37A3-DB3A-45D8-B69E-285F109F7ECF}" destId="{7B0DC0E3-7D5A-4C25-8E04-D87E6B46A285}" srcOrd="0" destOrd="0" presId="urn:microsoft.com/office/officeart/2005/8/layout/vList4"/>
    <dgm:cxn modelId="{AB05E1C4-43EE-4E6E-AAED-F1E6CC0773C1}" srcId="{BA025676-3D8E-41D9-9E79-5DB243FF9D0A}" destId="{B9AB7985-FA61-4C36-A1E9-34F82E4BE96A}" srcOrd="0" destOrd="0" parTransId="{1292F41C-C559-4A74-B4FA-9B6E1CA0853E}" sibTransId="{AE328FCC-76A4-443B-BE77-0D0AC29B6F64}"/>
    <dgm:cxn modelId="{7CC93E7D-B93D-41EF-A8D5-8FCE54938833}" type="presOf" srcId="{3B1F95A7-9F65-44AF-A5AA-532A23588B95}" destId="{A414E732-97A6-48B9-B423-4CCB2A35E079}" srcOrd="1" destOrd="0" presId="urn:microsoft.com/office/officeart/2005/8/layout/vList4"/>
    <dgm:cxn modelId="{27382508-3CD4-43C4-B128-D1FCAC148188}" type="presOf" srcId="{BA025676-3D8E-41D9-9E79-5DB243FF9D0A}" destId="{E5695EB1-3EC9-4A3E-AC90-E1A6AE4DC5E8}" srcOrd="0" destOrd="0" presId="urn:microsoft.com/office/officeart/2005/8/layout/vList4"/>
    <dgm:cxn modelId="{0D6985D4-8BAF-4DD0-980D-B2308EE4EAC5}" type="presOf" srcId="{B9AB7985-FA61-4C36-A1E9-34F82E4BE96A}" destId="{0807CED3-8BC8-487D-A3E3-09AB61BEBCC6}" srcOrd="1" destOrd="0" presId="urn:microsoft.com/office/officeart/2005/8/layout/vList4"/>
    <dgm:cxn modelId="{A5BA730A-45CF-4970-94B2-01791B9AC179}" srcId="{BA025676-3D8E-41D9-9E79-5DB243FF9D0A}" destId="{3B1F95A7-9F65-44AF-A5AA-532A23588B95}" srcOrd="1" destOrd="0" parTransId="{5574FFF9-A6BD-406E-A144-532041579134}" sibTransId="{009335CA-821E-45ED-8D01-63EA706CA966}"/>
    <dgm:cxn modelId="{D35237CE-D1A9-4E8E-BF48-E467F9FD0778}" srcId="{BA025676-3D8E-41D9-9E79-5DB243FF9D0A}" destId="{106F37A3-DB3A-45D8-B69E-285F109F7ECF}" srcOrd="2" destOrd="0" parTransId="{5820FC83-4397-41B6-8FB4-E063A929D54A}" sibTransId="{1507E09A-E9F1-442E-B63F-B514FD23B1B8}"/>
    <dgm:cxn modelId="{D9C9351D-6ADF-4265-8F0F-04682FCA4086}" type="presParOf" srcId="{E5695EB1-3EC9-4A3E-AC90-E1A6AE4DC5E8}" destId="{929E9EB9-8EC8-4960-AF85-CF9D2D4D749E}" srcOrd="0" destOrd="0" presId="urn:microsoft.com/office/officeart/2005/8/layout/vList4"/>
    <dgm:cxn modelId="{B943ABF5-E31C-42C6-BC5D-5FAA91AE252D}" type="presParOf" srcId="{929E9EB9-8EC8-4960-AF85-CF9D2D4D749E}" destId="{246E2BB5-363B-4CE0-966A-53196BD6CEE3}" srcOrd="0" destOrd="0" presId="urn:microsoft.com/office/officeart/2005/8/layout/vList4"/>
    <dgm:cxn modelId="{F9888F04-D25C-4DCB-9A0F-257AC75C60F1}" type="presParOf" srcId="{929E9EB9-8EC8-4960-AF85-CF9D2D4D749E}" destId="{249E1650-D8BA-449A-A7CF-B9AE295A93FB}" srcOrd="1" destOrd="0" presId="urn:microsoft.com/office/officeart/2005/8/layout/vList4"/>
    <dgm:cxn modelId="{1EDF9896-BA8D-47E7-B304-F8F45A6519C1}" type="presParOf" srcId="{929E9EB9-8EC8-4960-AF85-CF9D2D4D749E}" destId="{0807CED3-8BC8-487D-A3E3-09AB61BEBCC6}" srcOrd="2" destOrd="0" presId="urn:microsoft.com/office/officeart/2005/8/layout/vList4"/>
    <dgm:cxn modelId="{4F3C9CBC-D813-44D3-9E8E-8C281106AF30}" type="presParOf" srcId="{E5695EB1-3EC9-4A3E-AC90-E1A6AE4DC5E8}" destId="{CE8A9E0D-82D8-40D1-B420-31D9A34126CB}" srcOrd="1" destOrd="0" presId="urn:microsoft.com/office/officeart/2005/8/layout/vList4"/>
    <dgm:cxn modelId="{B3BECF04-577A-4596-B2EB-E39C2094A565}" type="presParOf" srcId="{E5695EB1-3EC9-4A3E-AC90-E1A6AE4DC5E8}" destId="{0021821C-7F21-4302-94C3-8EAB915D6CC4}" srcOrd="2" destOrd="0" presId="urn:microsoft.com/office/officeart/2005/8/layout/vList4"/>
    <dgm:cxn modelId="{6A2B2E49-B3FA-4DC5-BD99-6ABE1DD12B94}" type="presParOf" srcId="{0021821C-7F21-4302-94C3-8EAB915D6CC4}" destId="{98AF2BC4-A014-44D8-95D9-E7D0057BB347}" srcOrd="0" destOrd="0" presId="urn:microsoft.com/office/officeart/2005/8/layout/vList4"/>
    <dgm:cxn modelId="{0A3F0B83-246B-449F-B7DD-BCBD92DE7540}" type="presParOf" srcId="{0021821C-7F21-4302-94C3-8EAB915D6CC4}" destId="{5662B2DF-4ED8-4A01-ABC2-37B41BF99472}" srcOrd="1" destOrd="0" presId="urn:microsoft.com/office/officeart/2005/8/layout/vList4"/>
    <dgm:cxn modelId="{07462794-EF43-4BEA-B944-5E57FA0D9E97}" type="presParOf" srcId="{0021821C-7F21-4302-94C3-8EAB915D6CC4}" destId="{A414E732-97A6-48B9-B423-4CCB2A35E079}" srcOrd="2" destOrd="0" presId="urn:microsoft.com/office/officeart/2005/8/layout/vList4"/>
    <dgm:cxn modelId="{E939FE39-85E5-417A-B3E0-9D148F0FBD79}" type="presParOf" srcId="{E5695EB1-3EC9-4A3E-AC90-E1A6AE4DC5E8}" destId="{18AB7EE1-5422-4BCF-89D8-4E2FA1673014}" srcOrd="3" destOrd="0" presId="urn:microsoft.com/office/officeart/2005/8/layout/vList4"/>
    <dgm:cxn modelId="{35CB531D-6C90-4D96-82B3-27F6F7DF67BF}" type="presParOf" srcId="{E5695EB1-3EC9-4A3E-AC90-E1A6AE4DC5E8}" destId="{554D56F3-C5F6-424D-8BA6-481C6A8F271D}" srcOrd="4" destOrd="0" presId="urn:microsoft.com/office/officeart/2005/8/layout/vList4"/>
    <dgm:cxn modelId="{822A6138-DCD0-405D-B8FF-56B8F88B8535}" type="presParOf" srcId="{554D56F3-C5F6-424D-8BA6-481C6A8F271D}" destId="{7B0DC0E3-7D5A-4C25-8E04-D87E6B46A285}" srcOrd="0" destOrd="0" presId="urn:microsoft.com/office/officeart/2005/8/layout/vList4"/>
    <dgm:cxn modelId="{7E5DAA11-178A-4634-A7E0-AAF51D8327FE}" type="presParOf" srcId="{554D56F3-C5F6-424D-8BA6-481C6A8F271D}" destId="{C27414C1-866E-4645-975A-E79C5FB40D1F}" srcOrd="1" destOrd="0" presId="urn:microsoft.com/office/officeart/2005/8/layout/vList4"/>
    <dgm:cxn modelId="{63E00AA1-8B65-4AC9-8329-AC2C364CDD8B}" type="presParOf" srcId="{554D56F3-C5F6-424D-8BA6-481C6A8F271D}" destId="{6C9E3297-67A1-4D06-898C-EDF929039E26}" srcOrd="2" destOrd="0" presId="urn:microsoft.com/office/officeart/2005/8/layout/vList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04800"/>
            <a:ext cx="8686800" cy="2895600"/>
          </a:xfrm>
        </p:spPr>
        <p:txBody>
          <a:bodyPr/>
          <a:lstStyle>
            <a:lvl1pPr algn="ctr">
              <a:defRPr sz="36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5410200"/>
            <a:ext cx="8686800" cy="12954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B2BF65F-92D1-4991-90AA-EF6D72A614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370242-9B8D-4629-A863-D082F2FAB7F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2927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28600"/>
            <a:ext cx="21717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3627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10073-C2CA-4C6E-A458-5F546AFEE1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66289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42C8C5-AC8A-4764-93BA-7C648015C8F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1853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7688E5-BA89-4718-B25B-EFBF76A309B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0865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672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2672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F5D072-2A88-4615-B6B3-373174329A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9237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6DD36-6213-4D0C-BFB1-E44CCA2BFC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50760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F1B10-7C04-4303-88C8-047D3A50B2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873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42C6D-B5E6-4421-9F2D-E77F2A3623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47242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8177B-4AD3-4D1F-BAFB-E0DADE8A3A6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77026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47BCD3-AB91-4E0C-9072-0682B605A80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43090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86868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868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84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8CAD232-4067-4452-BEE2-D631687F1BB6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1538" y="1124744"/>
            <a:ext cx="7700970" cy="1219201"/>
          </a:xfrm>
        </p:spPr>
        <p:txBody>
          <a:bodyPr/>
          <a:lstStyle/>
          <a:p>
            <a:r>
              <a:rPr lang="id-ID" sz="4800" b="1" dirty="0" smtClean="0">
                <a:latin typeface="Copperplate Gothic Bold" pitchFamily="34" charset="0"/>
              </a:rPr>
              <a:t>Anesthesia  P</a:t>
            </a:r>
            <a:r>
              <a:rPr lang="en-US" sz="4800" b="1" dirty="0" smtClean="0">
                <a:latin typeface="Copperplate Gothic Bold" pitchFamily="34" charset="0"/>
              </a:rPr>
              <a:t>e</a:t>
            </a:r>
            <a:r>
              <a:rPr lang="id-ID" sz="4800" b="1" dirty="0" smtClean="0">
                <a:latin typeface="Copperplate Gothic Bold" pitchFamily="34" charset="0"/>
              </a:rPr>
              <a:t>r</a:t>
            </a:r>
            <a:r>
              <a:rPr lang="en-US" sz="4800" b="1" dirty="0" err="1" smtClean="0">
                <a:latin typeface="Copperplate Gothic Bold" pitchFamily="34" charset="0"/>
              </a:rPr>
              <a:t>io</a:t>
            </a:r>
            <a:r>
              <a:rPr lang="id-ID" sz="4800" b="1" dirty="0" smtClean="0">
                <a:latin typeface="Copperplate Gothic Bold" pitchFamily="34" charset="0"/>
              </a:rPr>
              <a:t>perati</a:t>
            </a:r>
            <a:r>
              <a:rPr lang="en-US" sz="4800" b="1" dirty="0" err="1" smtClean="0">
                <a:latin typeface="Copperplate Gothic Bold" pitchFamily="34" charset="0"/>
              </a:rPr>
              <a:t>ve</a:t>
            </a:r>
            <a:endParaRPr lang="id-ID" sz="4800" b="1" dirty="0">
              <a:latin typeface="Copperplate Gothic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27848" y="3140968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Dr </a:t>
            </a:r>
            <a:r>
              <a:rPr lang="en-US" dirty="0" err="1" smtClean="0"/>
              <a:t>Karmini</a:t>
            </a:r>
            <a:r>
              <a:rPr lang="en-US" dirty="0" smtClean="0"/>
              <a:t>, </a:t>
            </a:r>
            <a:r>
              <a:rPr lang="en-US" dirty="0" err="1" smtClean="0"/>
              <a:t>SpAn.</a:t>
            </a:r>
            <a:r>
              <a:rPr lang="en-US" dirty="0" smtClean="0"/>
              <a:t>, KAP.</a:t>
            </a:r>
            <a:endParaRPr lang="id-ID" dirty="0"/>
          </a:p>
        </p:txBody>
      </p:sp>
    </p:spTree>
    <p:extLst>
      <p:ext uri="{BB962C8B-B14F-4D97-AF65-F5344CB8AC3E}">
        <p14:creationId xmlns="" xmlns:p14="http://schemas.microsoft.com/office/powerpoint/2010/main" val="929373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4400" b="1" dirty="0" smtClean="0">
                <a:solidFill>
                  <a:srgbClr val="FFC000"/>
                </a:solidFill>
                <a:latin typeface="Copperplate Gothic Bold" pitchFamily="34" charset="0"/>
              </a:rPr>
              <a:t>Pemeriksaan Fisik</a:t>
            </a:r>
            <a:endParaRPr lang="id-ID" sz="4400" b="1" dirty="0">
              <a:solidFill>
                <a:srgbClr val="FFC000"/>
              </a:solidFill>
              <a:latin typeface="Copperplate Goth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id-ID" sz="2400" dirty="0" smtClean="0"/>
              <a:t>Tanda-tanda Vital</a:t>
            </a:r>
            <a:endParaRPr lang="en-US" sz="2400" dirty="0" smtClean="0"/>
          </a:p>
          <a:p>
            <a:pPr marL="914400" lvl="1" indent="-514350">
              <a:buFont typeface="+mj-lt"/>
              <a:buAutoNum type="arabicParenR"/>
            </a:pPr>
            <a:r>
              <a:rPr lang="id-ID" sz="2000" dirty="0" smtClean="0"/>
              <a:t>Tinggi </a:t>
            </a:r>
            <a:r>
              <a:rPr lang="id-ID" sz="2000" dirty="0"/>
              <a:t>dan berat badan </a:t>
            </a:r>
            <a:r>
              <a:rPr lang="id-ID" sz="2000" dirty="0" smtClean="0">
                <a:sym typeface="Wingdings" pitchFamily="2" charset="2"/>
              </a:rPr>
              <a:t> estimasi </a:t>
            </a:r>
            <a:r>
              <a:rPr lang="id-ID" sz="2000" dirty="0" smtClean="0"/>
              <a:t>dosis obat,</a:t>
            </a:r>
            <a:r>
              <a:rPr lang="en-US" sz="2000" dirty="0" smtClean="0"/>
              <a:t> k</a:t>
            </a:r>
            <a:r>
              <a:rPr lang="id-ID" sz="2000" dirty="0" smtClean="0"/>
              <a:t>ebutuhan cairan, kecukupan</a:t>
            </a:r>
            <a:r>
              <a:rPr lang="en-US" sz="2000" dirty="0" smtClean="0"/>
              <a:t> </a:t>
            </a:r>
            <a:r>
              <a:rPr lang="en-US" sz="2000" dirty="0" err="1" smtClean="0"/>
              <a:t>urin</a:t>
            </a:r>
            <a:r>
              <a:rPr lang="id-ID" sz="2000" dirty="0" smtClean="0"/>
              <a:t> output  </a:t>
            </a:r>
            <a:r>
              <a:rPr lang="id-ID" sz="2000" dirty="0"/>
              <a:t>perioperatif</a:t>
            </a:r>
            <a:r>
              <a:rPr lang="id-ID" sz="2000" dirty="0" smtClean="0"/>
              <a:t>.</a:t>
            </a:r>
          </a:p>
          <a:p>
            <a:pPr marL="914400" lvl="1" indent="-514350">
              <a:buFont typeface="+mj-lt"/>
              <a:buAutoNum type="arabicParenR"/>
            </a:pPr>
            <a:r>
              <a:rPr lang="id-ID" sz="2000" dirty="0" smtClean="0"/>
              <a:t>Tekanan Darah</a:t>
            </a:r>
          </a:p>
          <a:p>
            <a:pPr marL="914400" lvl="1" indent="-514350">
              <a:buFont typeface="+mj-lt"/>
              <a:buAutoNum type="arabicParenR"/>
            </a:pPr>
            <a:r>
              <a:rPr lang="id-ID" sz="2000" dirty="0" smtClean="0"/>
              <a:t>Nadi </a:t>
            </a:r>
          </a:p>
          <a:p>
            <a:pPr marL="914400" lvl="1" indent="-514350">
              <a:buFont typeface="+mj-lt"/>
              <a:buAutoNum type="arabicParenR"/>
            </a:pPr>
            <a:r>
              <a:rPr lang="id-ID" sz="2000" dirty="0" smtClean="0"/>
              <a:t>Respirasi </a:t>
            </a:r>
            <a:r>
              <a:rPr lang="id-ID" sz="2000" dirty="0" smtClean="0">
                <a:sym typeface="Wingdings" pitchFamily="2" charset="2"/>
              </a:rPr>
              <a:t> Pola Pernafasan, Rate</a:t>
            </a:r>
            <a:endParaRPr lang="id-ID" sz="2000" dirty="0"/>
          </a:p>
          <a:p>
            <a:pPr marL="0" indent="0">
              <a:buNone/>
            </a:pPr>
            <a:endParaRPr lang="id-ID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781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sz="2400" dirty="0" smtClean="0"/>
              <a:t>1.  </a:t>
            </a:r>
            <a:r>
              <a:rPr lang="id-ID" sz="2400" dirty="0" smtClean="0"/>
              <a:t>Kepala Dan Leher</a:t>
            </a:r>
          </a:p>
          <a:p>
            <a:pPr marL="914400" lvl="1" indent="-514350">
              <a:buFont typeface="+mj-lt"/>
              <a:buAutoNum type="arabicParenR"/>
            </a:pPr>
            <a:r>
              <a:rPr lang="id-ID" sz="2000" dirty="0" smtClean="0"/>
              <a:t>Evaluasi </a:t>
            </a:r>
            <a:r>
              <a:rPr lang="id-ID" sz="2000" dirty="0"/>
              <a:t>membuka mulut maksimal, ukuran lidah, dan </a:t>
            </a:r>
            <a:r>
              <a:rPr lang="id-ID" sz="2000" dirty="0" smtClean="0"/>
              <a:t>menilai skor Mallampati </a:t>
            </a:r>
          </a:p>
          <a:p>
            <a:pPr marL="914400" lvl="1" indent="-514350">
              <a:buFont typeface="+mj-lt"/>
              <a:buAutoNum type="arabicParenR"/>
            </a:pPr>
            <a:r>
              <a:rPr lang="id-ID" sz="2000" dirty="0" smtClean="0"/>
              <a:t>Mengukur </a:t>
            </a:r>
            <a:r>
              <a:rPr lang="id-ID" sz="2000" dirty="0"/>
              <a:t>jarak thyromental</a:t>
            </a:r>
            <a:r>
              <a:rPr lang="id-ID" sz="2000" dirty="0" smtClean="0"/>
              <a:t>.</a:t>
            </a:r>
          </a:p>
          <a:p>
            <a:pPr marL="914400" lvl="1" indent="-514350">
              <a:buFont typeface="+mj-lt"/>
              <a:buAutoNum type="arabicParenR"/>
            </a:pPr>
            <a:r>
              <a:rPr lang="id-ID" sz="2000" dirty="0" smtClean="0"/>
              <a:t>Gigi Palsu</a:t>
            </a:r>
            <a:r>
              <a:rPr lang="en-US" sz="2000" dirty="0" smtClean="0"/>
              <a:t> , </a:t>
            </a:r>
            <a:r>
              <a:rPr lang="en-US" sz="2000" dirty="0" err="1" smtClean="0"/>
              <a:t>bentuk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susunan</a:t>
            </a:r>
            <a:r>
              <a:rPr lang="en-US" sz="2000" dirty="0" smtClean="0"/>
              <a:t> </a:t>
            </a:r>
            <a:r>
              <a:rPr lang="en-US" sz="2000" dirty="0" err="1" smtClean="0"/>
              <a:t>gigi</a:t>
            </a:r>
            <a:endParaRPr lang="id-ID" sz="2000" dirty="0" smtClean="0"/>
          </a:p>
          <a:p>
            <a:pPr marL="914400" lvl="1" indent="-514350">
              <a:buFont typeface="+mj-lt"/>
              <a:buAutoNum type="arabicParenR"/>
            </a:pPr>
            <a:r>
              <a:rPr lang="id-ID" sz="2000" dirty="0" smtClean="0"/>
              <a:t>Gerakan leher</a:t>
            </a:r>
            <a:r>
              <a:rPr lang="en-US" sz="2000" dirty="0" smtClean="0"/>
              <a:t>,  </a:t>
            </a:r>
            <a:r>
              <a:rPr lang="en-US" sz="2000" dirty="0" err="1" smtClean="0"/>
              <a:t>leher</a:t>
            </a:r>
            <a:r>
              <a:rPr lang="en-US" sz="2000" dirty="0" smtClean="0"/>
              <a:t> </a:t>
            </a:r>
            <a:r>
              <a:rPr lang="en-US" sz="2000" dirty="0" err="1" smtClean="0"/>
              <a:t>panjang</a:t>
            </a:r>
            <a:r>
              <a:rPr lang="en-US" sz="2000" dirty="0" smtClean="0"/>
              <a:t> </a:t>
            </a:r>
            <a:r>
              <a:rPr lang="en-US" sz="2000" dirty="0" err="1" smtClean="0"/>
              <a:t>atau</a:t>
            </a:r>
            <a:r>
              <a:rPr lang="en-US" sz="2000" dirty="0" smtClean="0"/>
              <a:t> </a:t>
            </a:r>
            <a:r>
              <a:rPr lang="en-US" sz="2000" dirty="0" err="1" smtClean="0"/>
              <a:t>leher</a:t>
            </a:r>
            <a:r>
              <a:rPr lang="en-US" sz="2000" dirty="0" smtClean="0"/>
              <a:t> </a:t>
            </a:r>
            <a:r>
              <a:rPr lang="en-US" sz="2000" dirty="0" err="1" smtClean="0"/>
              <a:t>pendek</a:t>
            </a:r>
            <a:endParaRPr lang="en-US" sz="2000" dirty="0" smtClean="0"/>
          </a:p>
          <a:p>
            <a:pPr marL="914400" lvl="1" indent="-514350">
              <a:buFont typeface="+mj-lt"/>
              <a:buAutoNum type="arabicParenR"/>
            </a:pPr>
            <a:r>
              <a:rPr lang="en-US" sz="2000" dirty="0" err="1" smtClean="0"/>
              <a:t>Bentuk</a:t>
            </a:r>
            <a:r>
              <a:rPr lang="en-US" sz="2000" dirty="0" smtClean="0"/>
              <a:t> </a:t>
            </a:r>
            <a:r>
              <a:rPr lang="en-US" sz="2000" dirty="0" err="1" smtClean="0"/>
              <a:t>dagu</a:t>
            </a:r>
            <a:r>
              <a:rPr lang="en-US" sz="2000" dirty="0" smtClean="0"/>
              <a:t> micro </a:t>
            </a:r>
            <a:r>
              <a:rPr lang="en-US" sz="2000" dirty="0" err="1" smtClean="0"/>
              <a:t>genatia</a:t>
            </a:r>
            <a:r>
              <a:rPr lang="en-US" sz="2000" dirty="0" smtClean="0"/>
              <a:t>, macro </a:t>
            </a:r>
            <a:r>
              <a:rPr lang="en-US" sz="2000" dirty="0" err="1" smtClean="0"/>
              <a:t>genatia</a:t>
            </a:r>
            <a:r>
              <a:rPr lang="en-US" sz="2000" dirty="0" smtClean="0"/>
              <a:t> (</a:t>
            </a:r>
            <a:r>
              <a:rPr lang="en-US" sz="2000" dirty="0" err="1" smtClean="0"/>
              <a:t>dagu</a:t>
            </a:r>
            <a:r>
              <a:rPr lang="en-US" sz="2000" dirty="0" smtClean="0"/>
              <a:t> </a:t>
            </a:r>
            <a:r>
              <a:rPr lang="en-US" sz="2000" dirty="0" err="1" smtClean="0"/>
              <a:t>panjang</a:t>
            </a:r>
            <a:r>
              <a:rPr lang="en-US" sz="2000" dirty="0" smtClean="0"/>
              <a:t>)</a:t>
            </a:r>
            <a:endParaRPr lang="id-ID" sz="2000" dirty="0" smtClean="0"/>
          </a:p>
          <a:p>
            <a:pPr marL="0" indent="0">
              <a:buNone/>
            </a:pPr>
            <a:r>
              <a:rPr lang="en-US" sz="2400" dirty="0" smtClean="0">
                <a:solidFill>
                  <a:srgbClr val="00B050"/>
                </a:solidFill>
              </a:rPr>
              <a:t>     </a:t>
            </a:r>
            <a:endParaRPr lang="id-ID" sz="24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id-ID" sz="24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231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>
                <a:solidFill>
                  <a:srgbClr val="FFC000"/>
                </a:solidFill>
                <a:latin typeface="Copperplate Gothic Bold" pitchFamily="34" charset="0"/>
              </a:rPr>
              <a:t>Mallampati Score</a:t>
            </a:r>
            <a:endParaRPr lang="id-ID" b="1" dirty="0">
              <a:solidFill>
                <a:srgbClr val="FFC000"/>
              </a:solidFill>
              <a:latin typeface="Copperplate Goth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32" y="1071546"/>
            <a:ext cx="5929354" cy="508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1475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00042"/>
            <a:ext cx="7584504" cy="4534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6333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984" y="1371600"/>
            <a:ext cx="8686800" cy="4800600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buAutoNum type="arabicPeriod" startAt="2"/>
            </a:pPr>
            <a:r>
              <a:rPr lang="id-ID" sz="2000" dirty="0" smtClean="0"/>
              <a:t>Jantung </a:t>
            </a:r>
            <a:r>
              <a:rPr lang="id-ID" sz="2000" dirty="0" smtClean="0">
                <a:sym typeface="Wingdings" pitchFamily="2" charset="2"/>
              </a:rPr>
              <a:t> </a:t>
            </a:r>
            <a:r>
              <a:rPr lang="en-US" sz="2000" dirty="0" smtClean="0"/>
              <a:t> </a:t>
            </a:r>
            <a:r>
              <a:rPr lang="id-ID" sz="2000" dirty="0" smtClean="0"/>
              <a:t>Rate, Rythm,</a:t>
            </a:r>
            <a:r>
              <a:rPr lang="en-US" sz="2000" dirty="0" smtClean="0"/>
              <a:t>murmurs, gallop rhythms</a:t>
            </a:r>
          </a:p>
          <a:p>
            <a:pPr marL="514350" indent="-514350">
              <a:lnSpc>
                <a:spcPct val="150000"/>
              </a:lnSpc>
              <a:buAutoNum type="arabicPeriod" startAt="2"/>
            </a:pPr>
            <a:r>
              <a:rPr lang="id-ID" sz="2000" dirty="0" smtClean="0"/>
              <a:t>Paru </a:t>
            </a:r>
            <a:r>
              <a:rPr lang="id-ID" sz="2000" dirty="0" smtClean="0">
                <a:sym typeface="Wingdings" pitchFamily="2" charset="2"/>
              </a:rPr>
              <a:t> Spontan/tidak,paten/tidak,RR, Suara nafas, suara nafas tambahan </a:t>
            </a:r>
            <a:r>
              <a:rPr lang="en-US" sz="2000" dirty="0" smtClean="0"/>
              <a:t>wheezing, </a:t>
            </a:r>
            <a:r>
              <a:rPr lang="en-US" sz="2000" dirty="0" err="1" smtClean="0"/>
              <a:t>rhonchi</a:t>
            </a:r>
            <a:endParaRPr lang="en-US" sz="2000" dirty="0" smtClean="0"/>
          </a:p>
          <a:p>
            <a:pPr marL="514350" indent="-514350">
              <a:lnSpc>
                <a:spcPct val="150000"/>
              </a:lnSpc>
              <a:buAutoNum type="arabicPeriod" startAt="2"/>
            </a:pPr>
            <a:r>
              <a:rPr lang="id-ID" sz="2000" dirty="0" smtClean="0"/>
              <a:t>Syaraf </a:t>
            </a:r>
            <a:r>
              <a:rPr lang="id-ID" sz="2000" dirty="0" smtClean="0">
                <a:sym typeface="Wingdings" pitchFamily="2" charset="2"/>
              </a:rPr>
              <a:t> status </a:t>
            </a:r>
            <a:r>
              <a:rPr lang="id-ID" sz="2000" dirty="0" smtClean="0"/>
              <a:t>mental, defisit neurologi, sensori,motorik</a:t>
            </a:r>
            <a:endParaRPr lang="en-US" sz="2000" dirty="0" smtClean="0"/>
          </a:p>
          <a:p>
            <a:pPr marL="514350" indent="-514350">
              <a:lnSpc>
                <a:spcPct val="150000"/>
              </a:lnSpc>
              <a:buAutoNum type="arabicPeriod" startAt="2"/>
            </a:pPr>
            <a:r>
              <a:rPr lang="en-US" sz="2000" dirty="0" smtClean="0"/>
              <a:t>Abdomen</a:t>
            </a:r>
            <a:r>
              <a:rPr lang="id-ID" sz="2000" dirty="0" smtClean="0"/>
              <a:t> </a:t>
            </a:r>
            <a:r>
              <a:rPr lang="id-ID" sz="2000" dirty="0" smtClean="0">
                <a:sym typeface="Wingdings" pitchFamily="2" charset="2"/>
              </a:rPr>
              <a:t> Distensi, masa, acites, bising usus</a:t>
            </a:r>
            <a:endParaRPr lang="en-US" sz="2000" dirty="0" smtClean="0">
              <a:sym typeface="Wingdings" pitchFamily="2" charset="2"/>
            </a:endParaRPr>
          </a:p>
          <a:p>
            <a:pPr marL="514350" indent="-514350">
              <a:lnSpc>
                <a:spcPct val="150000"/>
              </a:lnSpc>
              <a:buAutoNum type="arabicPeriod" startAt="2"/>
            </a:pPr>
            <a:r>
              <a:rPr lang="id-ID" sz="2000" dirty="0" smtClean="0"/>
              <a:t>Ekstremitas </a:t>
            </a:r>
            <a:r>
              <a:rPr lang="id-ID" sz="2000" dirty="0" smtClean="0">
                <a:sym typeface="Wingdings" pitchFamily="2" charset="2"/>
              </a:rPr>
              <a:t> kekuatan otot, deformitas</a:t>
            </a:r>
            <a:endParaRPr lang="en-US" sz="2000" dirty="0" smtClean="0">
              <a:sym typeface="Wingdings" pitchFamily="2" charset="2"/>
            </a:endParaRPr>
          </a:p>
          <a:p>
            <a:pPr marL="514350" indent="-514350">
              <a:lnSpc>
                <a:spcPct val="150000"/>
              </a:lnSpc>
              <a:buAutoNum type="arabicPeriod" startAt="2"/>
            </a:pPr>
            <a:r>
              <a:rPr lang="id-ID" sz="2000" dirty="0" smtClean="0">
                <a:sym typeface="Wingdings" pitchFamily="2" charset="2"/>
              </a:rPr>
              <a:t>Punggung  Deformitas, Kelainan tulang belakang</a:t>
            </a:r>
          </a:p>
          <a:p>
            <a:pPr marL="0" indent="0">
              <a:buNone/>
            </a:pPr>
            <a:endParaRPr lang="id-ID" sz="2000" dirty="0" smtClean="0">
              <a:solidFill>
                <a:srgbClr val="00B050"/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 </a:t>
            </a:r>
            <a:endParaRPr lang="id-ID" sz="20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063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457200" y="838200"/>
            <a:ext cx="8077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id-ID"/>
          </a:p>
        </p:txBody>
      </p:sp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214282" y="272457"/>
            <a:ext cx="892971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dirty="0" err="1">
                <a:solidFill>
                  <a:srgbClr val="FFC000"/>
                </a:solidFill>
                <a:latin typeface="Copperplate Gothic Bold" pitchFamily="34" charset="0"/>
              </a:rPr>
              <a:t>Pasien</a:t>
            </a:r>
            <a:r>
              <a:rPr lang="en-US" sz="3200" b="1" dirty="0">
                <a:solidFill>
                  <a:srgbClr val="FFC000"/>
                </a:solidFill>
                <a:latin typeface="Copperplate Gothic Bold" pitchFamily="34" charset="0"/>
              </a:rPr>
              <a:t> </a:t>
            </a:r>
            <a:r>
              <a:rPr lang="en-US" sz="3200" b="1" dirty="0" err="1">
                <a:solidFill>
                  <a:srgbClr val="FFC000"/>
                </a:solidFill>
                <a:latin typeface="Copperplate Gothic Bold" pitchFamily="34" charset="0"/>
              </a:rPr>
              <a:t>dengan</a:t>
            </a:r>
            <a:r>
              <a:rPr lang="en-US" sz="3200" b="1" dirty="0">
                <a:solidFill>
                  <a:srgbClr val="FFC000"/>
                </a:solidFill>
                <a:latin typeface="Copperplate Gothic Bold" pitchFamily="34" charset="0"/>
              </a:rPr>
              <a:t> </a:t>
            </a:r>
            <a:r>
              <a:rPr lang="en-US" sz="3200" b="1" i="1" dirty="0">
                <a:solidFill>
                  <a:srgbClr val="FFC000"/>
                </a:solidFill>
                <a:latin typeface="Copperplate Gothic Bold" pitchFamily="34" charset="0"/>
              </a:rPr>
              <a:t>coexisting </a:t>
            </a:r>
            <a:r>
              <a:rPr lang="en-US" sz="3200" b="1" i="1" dirty="0" smtClean="0">
                <a:solidFill>
                  <a:srgbClr val="FFC000"/>
                </a:solidFill>
                <a:latin typeface="Copperplate Gothic Bold" pitchFamily="34" charset="0"/>
              </a:rPr>
              <a:t>diseases</a:t>
            </a:r>
            <a:endParaRPr lang="en-US" sz="3200" b="1" i="1" dirty="0">
              <a:solidFill>
                <a:srgbClr val="FFC000"/>
              </a:solidFill>
              <a:latin typeface="Copperplate Gothic Bold" pitchFamily="34" charset="0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500034" y="917912"/>
            <a:ext cx="7924800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indent="-342900" eaLnBrk="1" hangingPunct="1">
              <a:spcBef>
                <a:spcPct val="50000"/>
              </a:spcBef>
            </a:pPr>
            <a:r>
              <a:rPr lang="en-US" sz="1600" dirty="0" smtClean="0">
                <a:solidFill>
                  <a:srgbClr val="00B050"/>
                </a:solidFill>
              </a:rPr>
              <a:t> </a:t>
            </a:r>
            <a:r>
              <a:rPr lang="en-US" sz="1600" dirty="0" err="1" smtClean="0"/>
              <a:t>Morbiditas</a:t>
            </a:r>
            <a:r>
              <a:rPr lang="en-US" sz="1600" dirty="0" smtClean="0"/>
              <a:t> </a:t>
            </a:r>
            <a:r>
              <a:rPr lang="en-US" sz="1600" dirty="0" err="1" smtClean="0"/>
              <a:t>dan</a:t>
            </a:r>
            <a:r>
              <a:rPr lang="en-US" sz="1600" dirty="0" smtClean="0"/>
              <a:t> </a:t>
            </a:r>
            <a:r>
              <a:rPr lang="en-US" sz="1600" dirty="0" err="1" smtClean="0"/>
              <a:t>mortalitas</a:t>
            </a:r>
            <a:r>
              <a:rPr lang="en-US" sz="1600" dirty="0" smtClean="0"/>
              <a:t> </a:t>
            </a:r>
            <a:r>
              <a:rPr lang="en-US" sz="1600" dirty="0" err="1" smtClean="0"/>
              <a:t>lebih</a:t>
            </a:r>
            <a:r>
              <a:rPr lang="en-US" sz="1600" dirty="0" smtClean="0"/>
              <a:t> </a:t>
            </a:r>
            <a:r>
              <a:rPr lang="en-US" sz="1600" dirty="0" err="1" smtClean="0"/>
              <a:t>tinggi</a:t>
            </a:r>
            <a:r>
              <a:rPr lang="en-US" sz="1600" dirty="0" smtClean="0"/>
              <a:t>.</a:t>
            </a:r>
          </a:p>
          <a:p>
            <a:pPr marL="342900" indent="-342900">
              <a:spcBef>
                <a:spcPct val="50000"/>
              </a:spcBef>
              <a:buFont typeface="+mj-lt"/>
              <a:buAutoNum type="arabicPeriod"/>
            </a:pPr>
            <a:r>
              <a:rPr lang="en-US" sz="1600" dirty="0" smtClean="0"/>
              <a:t> </a:t>
            </a:r>
            <a:r>
              <a:rPr lang="en-US" sz="1600" dirty="0" err="1"/>
              <a:t>Optimalisasi</a:t>
            </a:r>
            <a:r>
              <a:rPr lang="en-US" sz="1600" dirty="0"/>
              <a:t> </a:t>
            </a:r>
            <a:r>
              <a:rPr lang="en-US" sz="1600" dirty="0" err="1"/>
              <a:t>sebelum</a:t>
            </a:r>
            <a:r>
              <a:rPr lang="en-US" sz="1600" dirty="0"/>
              <a:t> </a:t>
            </a:r>
            <a:r>
              <a:rPr lang="en-US" sz="1600" dirty="0" err="1"/>
              <a:t>operasi</a:t>
            </a:r>
            <a:r>
              <a:rPr lang="en-US" sz="1600" dirty="0"/>
              <a:t> </a:t>
            </a:r>
            <a:r>
              <a:rPr lang="en-US" sz="1600" dirty="0" err="1"/>
              <a:t>elektif</a:t>
            </a:r>
            <a:r>
              <a:rPr lang="en-US" sz="1600" dirty="0"/>
              <a:t>. </a:t>
            </a:r>
          </a:p>
          <a:p>
            <a:pPr marL="342900" indent="-342900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en-US" sz="1600" dirty="0"/>
              <a:t> </a:t>
            </a:r>
            <a:r>
              <a:rPr lang="en-US" sz="1600" dirty="0" err="1"/>
              <a:t>Perhatian</a:t>
            </a:r>
            <a:r>
              <a:rPr lang="en-US" sz="1600" dirty="0"/>
              <a:t> </a:t>
            </a:r>
            <a:r>
              <a:rPr lang="en-US" sz="1600" dirty="0" err="1"/>
              <a:t>khusus</a:t>
            </a:r>
            <a:r>
              <a:rPr lang="en-US" sz="1600" dirty="0"/>
              <a:t> </a:t>
            </a:r>
            <a:r>
              <a:rPr lang="en-US" sz="1600" dirty="0" err="1"/>
              <a:t>pada</a:t>
            </a:r>
            <a:r>
              <a:rPr lang="en-US" sz="1600" dirty="0"/>
              <a:t> </a:t>
            </a:r>
            <a:r>
              <a:rPr lang="en-US" sz="1600" dirty="0" err="1"/>
              <a:t>obat-obat</a:t>
            </a:r>
            <a:r>
              <a:rPr lang="en-US" sz="1600" dirty="0"/>
              <a:t> </a:t>
            </a:r>
            <a:r>
              <a:rPr lang="en-US" sz="1600" dirty="0" err="1"/>
              <a:t>yg</a:t>
            </a:r>
            <a:r>
              <a:rPr lang="en-US" sz="1600" dirty="0"/>
              <a:t> </a:t>
            </a:r>
            <a:r>
              <a:rPr lang="en-US" sz="1600" dirty="0" err="1"/>
              <a:t>digunakan</a:t>
            </a:r>
            <a:r>
              <a:rPr lang="en-US" sz="1600" dirty="0" smtClean="0"/>
              <a:t>.</a:t>
            </a:r>
          </a:p>
          <a:p>
            <a:pPr marL="1085850" lvl="1" indent="-342900">
              <a:spcBef>
                <a:spcPct val="50000"/>
              </a:spcBef>
              <a:buFont typeface="+mj-lt"/>
              <a:buAutoNum type="alphaLcParenR"/>
            </a:pPr>
            <a:r>
              <a:rPr lang="en-US" sz="1600" dirty="0" smtClean="0"/>
              <a:t> </a:t>
            </a:r>
            <a:r>
              <a:rPr lang="en-US" sz="1600" dirty="0"/>
              <a:t>ACE </a:t>
            </a:r>
            <a:r>
              <a:rPr lang="en-US" sz="1600" dirty="0" smtClean="0"/>
              <a:t>inhibitor </a:t>
            </a:r>
            <a:r>
              <a:rPr lang="en-US" sz="1600" dirty="0" err="1"/>
              <a:t>tdk</a:t>
            </a:r>
            <a:r>
              <a:rPr lang="en-US" sz="1600" dirty="0"/>
              <a:t>. </a:t>
            </a:r>
            <a:r>
              <a:rPr lang="en-US" sz="1600" dirty="0" err="1"/>
              <a:t>diberikan</a:t>
            </a:r>
            <a:r>
              <a:rPr lang="en-US" sz="1600" dirty="0"/>
              <a:t> pd. hr. op </a:t>
            </a:r>
            <a:r>
              <a:rPr lang="en-US" sz="1600" dirty="0" smtClean="0"/>
              <a:t>  </a:t>
            </a:r>
            <a:r>
              <a:rPr lang="en-US" sz="1600" dirty="0" err="1"/>
              <a:t>interaksi</a:t>
            </a:r>
            <a:r>
              <a:rPr lang="en-US" sz="1600" dirty="0"/>
              <a:t> dg. </a:t>
            </a:r>
            <a:r>
              <a:rPr lang="en-US" sz="1600" dirty="0" err="1"/>
              <a:t>obat</a:t>
            </a:r>
            <a:r>
              <a:rPr lang="en-US" sz="1600" dirty="0"/>
              <a:t> </a:t>
            </a:r>
            <a:r>
              <a:rPr lang="en-US" sz="1600" dirty="0" err="1"/>
              <a:t>anestesia</a:t>
            </a:r>
            <a:r>
              <a:rPr lang="en-US" sz="1600" dirty="0"/>
              <a:t>,  </a:t>
            </a:r>
            <a:r>
              <a:rPr lang="en-US" sz="1600" i="1" dirty="0" smtClean="0"/>
              <a:t>intractable hypotension</a:t>
            </a:r>
          </a:p>
          <a:p>
            <a:pPr marL="1085850" lvl="1" indent="-342900">
              <a:spcBef>
                <a:spcPct val="50000"/>
              </a:spcBef>
              <a:buFont typeface="+mj-lt"/>
              <a:buAutoNum type="alphaLcParenR"/>
            </a:pPr>
            <a:r>
              <a:rPr lang="en-US" sz="1600" dirty="0" smtClean="0"/>
              <a:t>MAO </a:t>
            </a:r>
            <a:r>
              <a:rPr lang="en-US" sz="1600" dirty="0" err="1"/>
              <a:t>inhibtr</a:t>
            </a:r>
            <a:r>
              <a:rPr lang="en-US" sz="1600" dirty="0"/>
              <a:t> stop min. 2 </a:t>
            </a:r>
            <a:r>
              <a:rPr lang="en-US" sz="1600" dirty="0" err="1"/>
              <a:t>mgg</a:t>
            </a:r>
            <a:r>
              <a:rPr lang="en-US" sz="1600" dirty="0"/>
              <a:t>. </a:t>
            </a:r>
            <a:r>
              <a:rPr lang="en-US" sz="1600" dirty="0" err="1"/>
              <a:t>sbl</a:t>
            </a:r>
            <a:r>
              <a:rPr lang="en-US" sz="1600" dirty="0"/>
              <a:t>. op </a:t>
            </a:r>
            <a:r>
              <a:rPr lang="en-US" sz="1600" dirty="0" smtClean="0"/>
              <a:t> </a:t>
            </a:r>
            <a:r>
              <a:rPr lang="en-US" sz="1600" dirty="0"/>
              <a:t>gang. </a:t>
            </a:r>
            <a:r>
              <a:rPr lang="en-US" sz="1600" dirty="0" err="1"/>
              <a:t>simpatis</a:t>
            </a:r>
            <a:r>
              <a:rPr lang="en-US" sz="1600" dirty="0"/>
              <a:t>/ </a:t>
            </a:r>
            <a:r>
              <a:rPr lang="en-US" sz="1600" dirty="0" err="1"/>
              <a:t>krisis</a:t>
            </a:r>
            <a:r>
              <a:rPr lang="en-US" sz="1600" dirty="0"/>
              <a:t> </a:t>
            </a:r>
            <a:r>
              <a:rPr lang="en-US" sz="1600" dirty="0" err="1"/>
              <a:t>hipertensi</a:t>
            </a:r>
            <a:r>
              <a:rPr lang="en-US" sz="1600" dirty="0"/>
              <a:t>, </a:t>
            </a:r>
            <a:r>
              <a:rPr lang="en-US" sz="1600" dirty="0" smtClean="0"/>
              <a:t> </a:t>
            </a:r>
            <a:r>
              <a:rPr lang="en-US" sz="1600" dirty="0" err="1" smtClean="0"/>
              <a:t>interaksi</a:t>
            </a:r>
            <a:r>
              <a:rPr lang="en-US" sz="1600" dirty="0" smtClean="0"/>
              <a:t> </a:t>
            </a:r>
            <a:r>
              <a:rPr lang="en-US" sz="1600" dirty="0"/>
              <a:t>dg. </a:t>
            </a:r>
            <a:r>
              <a:rPr lang="en-US" sz="1600" dirty="0" err="1" smtClean="0"/>
              <a:t>Petidin</a:t>
            </a:r>
            <a:endParaRPr lang="en-US" sz="1600" dirty="0"/>
          </a:p>
          <a:p>
            <a:pPr marL="1085850" lvl="1" indent="-342900">
              <a:spcBef>
                <a:spcPct val="50000"/>
              </a:spcBef>
              <a:buFont typeface="+mj-lt"/>
              <a:buAutoNum type="alphaLcParenR"/>
            </a:pPr>
            <a:r>
              <a:rPr lang="en-US" sz="1600" dirty="0" err="1" smtClean="0"/>
              <a:t>Diuretik</a:t>
            </a:r>
            <a:r>
              <a:rPr lang="en-US" sz="1600" dirty="0" smtClean="0"/>
              <a:t> </a:t>
            </a:r>
            <a:r>
              <a:rPr lang="en-US" sz="1600" dirty="0" err="1"/>
              <a:t>mungkin</a:t>
            </a:r>
            <a:r>
              <a:rPr lang="en-US" sz="1600" dirty="0"/>
              <a:t> stop </a:t>
            </a:r>
            <a:r>
              <a:rPr lang="en-US" sz="1600" dirty="0" err="1" smtClean="0"/>
              <a:t>apabila</a:t>
            </a:r>
            <a:r>
              <a:rPr lang="en-US" sz="1600" dirty="0" smtClean="0"/>
              <a:t> </a:t>
            </a:r>
            <a:r>
              <a:rPr lang="en-US" sz="1600" dirty="0" err="1" smtClean="0"/>
              <a:t>ada</a:t>
            </a:r>
            <a:r>
              <a:rPr lang="en-US" sz="1600" dirty="0" smtClean="0"/>
              <a:t> </a:t>
            </a:r>
            <a:r>
              <a:rPr lang="en-US" sz="1600" dirty="0" err="1" smtClean="0"/>
              <a:t>gangguan</a:t>
            </a:r>
            <a:r>
              <a:rPr lang="en-US" sz="1600" dirty="0" smtClean="0"/>
              <a:t>  </a:t>
            </a:r>
            <a:r>
              <a:rPr lang="en-US" sz="1600" dirty="0" err="1"/>
              <a:t>elektrolit</a:t>
            </a:r>
            <a:r>
              <a:rPr lang="en-US" sz="1600" dirty="0"/>
              <a:t> </a:t>
            </a:r>
            <a:r>
              <a:rPr lang="en-US" sz="1600" dirty="0" smtClean="0"/>
              <a:t>!</a:t>
            </a:r>
          </a:p>
          <a:p>
            <a:pPr marL="1085850" lvl="1" indent="-342900">
              <a:spcBef>
                <a:spcPct val="50000"/>
              </a:spcBef>
              <a:buFont typeface="+mj-lt"/>
              <a:buAutoNum type="alphaLcParenR"/>
            </a:pPr>
            <a:r>
              <a:rPr lang="en-US" sz="1600" dirty="0" smtClean="0">
                <a:sym typeface="Symbol" pitchFamily="18" charset="2"/>
              </a:rPr>
              <a:t> </a:t>
            </a:r>
            <a:r>
              <a:rPr lang="en-US" sz="1600" dirty="0"/>
              <a:t>blocker </a:t>
            </a:r>
            <a:r>
              <a:rPr lang="en-US" sz="1600" dirty="0" err="1"/>
              <a:t>tetap</a:t>
            </a:r>
            <a:r>
              <a:rPr lang="en-US" sz="1600" dirty="0"/>
              <a:t> </a:t>
            </a:r>
            <a:r>
              <a:rPr lang="en-US" sz="1600" dirty="0" err="1"/>
              <a:t>diberikan</a:t>
            </a:r>
            <a:r>
              <a:rPr lang="en-US" sz="1600" dirty="0"/>
              <a:t>  </a:t>
            </a:r>
            <a:r>
              <a:rPr lang="en-US" sz="1600" dirty="0" err="1" smtClean="0"/>
              <a:t>hati</a:t>
            </a:r>
            <a:r>
              <a:rPr lang="en-US" sz="1600" dirty="0" smtClean="0"/>
              <a:t> </a:t>
            </a:r>
            <a:r>
              <a:rPr lang="en-US" sz="1600" dirty="0" err="1" smtClean="0"/>
              <a:t>hati</a:t>
            </a:r>
            <a:r>
              <a:rPr lang="en-US" sz="1600" dirty="0" smtClean="0"/>
              <a:t> </a:t>
            </a:r>
            <a:r>
              <a:rPr lang="en-US" sz="1600" dirty="0" err="1" smtClean="0"/>
              <a:t>dengan</a:t>
            </a:r>
            <a:r>
              <a:rPr lang="en-US" sz="1600" dirty="0" smtClean="0"/>
              <a:t>  </a:t>
            </a:r>
            <a:r>
              <a:rPr lang="en-US" sz="1600" i="1" dirty="0" smtClean="0"/>
              <a:t>rebound hypertension</a:t>
            </a:r>
          </a:p>
          <a:p>
            <a:pPr marL="1085850" lvl="1" indent="-342900">
              <a:spcBef>
                <a:spcPct val="50000"/>
              </a:spcBef>
              <a:buFont typeface="+mj-lt"/>
              <a:buAutoNum type="alphaLcParenR"/>
            </a:pPr>
            <a:r>
              <a:rPr lang="en-US" sz="1600" dirty="0" smtClean="0"/>
              <a:t>Steroid </a:t>
            </a:r>
            <a:r>
              <a:rPr lang="en-US" sz="1600" dirty="0" err="1"/>
              <a:t>tetap</a:t>
            </a:r>
            <a:r>
              <a:rPr lang="en-US" sz="1600" dirty="0"/>
              <a:t> </a:t>
            </a:r>
            <a:r>
              <a:rPr lang="en-US" sz="1600" dirty="0" err="1"/>
              <a:t>diberikan</a:t>
            </a:r>
            <a:r>
              <a:rPr lang="en-US" sz="1600" dirty="0"/>
              <a:t>  </a:t>
            </a:r>
            <a:r>
              <a:rPr lang="en-US" sz="1600" dirty="0" smtClean="0"/>
              <a:t> </a:t>
            </a:r>
            <a:r>
              <a:rPr lang="en-US" sz="1600" dirty="0" err="1" smtClean="0"/>
              <a:t>hati</a:t>
            </a:r>
            <a:r>
              <a:rPr lang="en-US" sz="1600" dirty="0" smtClean="0"/>
              <a:t> </a:t>
            </a:r>
            <a:r>
              <a:rPr lang="en-US" sz="1600" dirty="0" err="1" smtClean="0"/>
              <a:t>hati</a:t>
            </a:r>
            <a:r>
              <a:rPr lang="en-US" sz="1600" dirty="0" smtClean="0"/>
              <a:t> </a:t>
            </a:r>
            <a:r>
              <a:rPr lang="en-US" sz="1600" dirty="0" err="1" smtClean="0"/>
              <a:t>dengan</a:t>
            </a:r>
            <a:r>
              <a:rPr lang="en-US" sz="1600" dirty="0" smtClean="0"/>
              <a:t>   </a:t>
            </a:r>
            <a:r>
              <a:rPr lang="en-US" sz="1600" dirty="0" err="1"/>
              <a:t>depresi</a:t>
            </a:r>
            <a:r>
              <a:rPr lang="en-US" sz="1600" dirty="0"/>
              <a:t> </a:t>
            </a:r>
            <a:r>
              <a:rPr lang="en-US" sz="1600" dirty="0" err="1" smtClean="0"/>
              <a:t>simpatis</a:t>
            </a:r>
            <a:endParaRPr lang="en-US" sz="1600" dirty="0"/>
          </a:p>
          <a:p>
            <a:pPr marL="1085850" lvl="1" indent="-342900">
              <a:spcBef>
                <a:spcPct val="50000"/>
              </a:spcBef>
              <a:buFont typeface="+mj-lt"/>
              <a:buAutoNum type="alphaLcParenR"/>
            </a:pPr>
            <a:r>
              <a:rPr lang="en-US" sz="1600" dirty="0" err="1" smtClean="0"/>
              <a:t>Antidiabetik</a:t>
            </a:r>
            <a:r>
              <a:rPr lang="en-US" sz="1600" dirty="0" smtClean="0"/>
              <a:t> </a:t>
            </a:r>
            <a:r>
              <a:rPr lang="en-US" sz="1600" dirty="0"/>
              <a:t>(oral) </a:t>
            </a:r>
            <a:r>
              <a:rPr lang="en-US" sz="1600" dirty="0" err="1"/>
              <a:t>diganti</a:t>
            </a:r>
            <a:r>
              <a:rPr lang="en-US" sz="1600" dirty="0"/>
              <a:t> insulin </a:t>
            </a:r>
            <a:r>
              <a:rPr lang="en-US" sz="1600" dirty="0" smtClean="0"/>
              <a:t> </a:t>
            </a:r>
            <a:r>
              <a:rPr lang="en-US" sz="1600" dirty="0" err="1" smtClean="0"/>
              <a:t>denan</a:t>
            </a:r>
            <a:r>
              <a:rPr lang="en-US" sz="1600" dirty="0" smtClean="0"/>
              <a:t> </a:t>
            </a:r>
            <a:r>
              <a:rPr lang="en-US" sz="1600" dirty="0" err="1" smtClean="0"/>
              <a:t>injeksi</a:t>
            </a:r>
            <a:r>
              <a:rPr lang="en-US" sz="1600" dirty="0" smtClean="0"/>
              <a:t> </a:t>
            </a:r>
          </a:p>
          <a:p>
            <a:pPr marL="1085850" lvl="1" indent="-342900">
              <a:spcBef>
                <a:spcPct val="50000"/>
              </a:spcBef>
              <a:buFont typeface="+mj-lt"/>
              <a:buAutoNum type="alphaLcParenR"/>
            </a:pPr>
            <a:r>
              <a:rPr lang="en-US" sz="1600" dirty="0" smtClean="0"/>
              <a:t>Aspirin </a:t>
            </a:r>
            <a:r>
              <a:rPr lang="en-US" sz="1600" dirty="0" err="1" smtClean="0"/>
              <a:t>dihentikan</a:t>
            </a:r>
            <a:r>
              <a:rPr lang="en-US" sz="1600" dirty="0" smtClean="0"/>
              <a:t> </a:t>
            </a:r>
            <a:r>
              <a:rPr lang="en-US" sz="1600" dirty="0" err="1" smtClean="0"/>
              <a:t>satu</a:t>
            </a:r>
            <a:r>
              <a:rPr lang="en-US" sz="1600" dirty="0" smtClean="0"/>
              <a:t> </a:t>
            </a:r>
            <a:r>
              <a:rPr lang="en-US" sz="1600" dirty="0" err="1" smtClean="0"/>
              <a:t>munggu</a:t>
            </a:r>
            <a:r>
              <a:rPr lang="en-US" sz="1600" dirty="0" smtClean="0"/>
              <a:t> </a:t>
            </a:r>
            <a:r>
              <a:rPr lang="en-US" sz="1600" dirty="0" err="1" smtClean="0"/>
              <a:t>sebelum</a:t>
            </a:r>
            <a:r>
              <a:rPr lang="en-US" sz="1600" dirty="0" smtClean="0"/>
              <a:t> </a:t>
            </a:r>
            <a:r>
              <a:rPr lang="en-US" sz="1600" dirty="0" err="1" smtClean="0"/>
              <a:t>operasi</a:t>
            </a: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328584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214282" y="928670"/>
            <a:ext cx="8682070" cy="5924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b="1" dirty="0"/>
              <a:t> </a:t>
            </a:r>
            <a:r>
              <a:rPr lang="en-US" b="1" dirty="0" smtClean="0"/>
              <a:t>UNTUK OPERASI NONCARDIAC</a:t>
            </a:r>
            <a:endParaRPr lang="en-US" b="1" dirty="0"/>
          </a:p>
          <a:p>
            <a:pPr eaLnBrk="1" hangingPunct="1">
              <a:spcBef>
                <a:spcPct val="50000"/>
              </a:spcBef>
            </a:pPr>
            <a:r>
              <a:rPr lang="en-US" dirty="0"/>
              <a:t>	</a:t>
            </a:r>
            <a:r>
              <a:rPr lang="en-US" dirty="0" smtClean="0"/>
              <a:t>- </a:t>
            </a:r>
            <a:r>
              <a:rPr lang="en-US" dirty="0" err="1"/>
              <a:t>jml</a:t>
            </a:r>
            <a:r>
              <a:rPr lang="en-US" dirty="0"/>
              <a:t>. </a:t>
            </a:r>
            <a:r>
              <a:rPr lang="en-US" dirty="0" err="1"/>
              <a:t>pasien</a:t>
            </a:r>
            <a:r>
              <a:rPr lang="en-US" dirty="0"/>
              <a:t> PJB (corrected &amp; post-palliative surgery) </a:t>
            </a:r>
            <a:r>
              <a:rPr lang="en-US" dirty="0">
                <a:sym typeface="Wingdings" pitchFamily="2" charset="2"/>
              </a:rPr>
              <a:t>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>
                <a:sym typeface="Wingdings" pitchFamily="2" charset="2"/>
              </a:rPr>
              <a:t>	- CAD  , </a:t>
            </a:r>
            <a:r>
              <a:rPr lang="en-US" dirty="0" err="1">
                <a:sym typeface="Wingdings" pitchFamily="2" charset="2"/>
              </a:rPr>
              <a:t>usia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bergeser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lebih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muda</a:t>
            </a:r>
            <a:endParaRPr lang="en-US" dirty="0">
              <a:sym typeface="Wingdings" pitchFamily="2" charset="2"/>
            </a:endParaRPr>
          </a:p>
          <a:p>
            <a:pPr eaLnBrk="1" hangingPunct="1">
              <a:spcBef>
                <a:spcPct val="50000"/>
              </a:spcBef>
            </a:pPr>
            <a:r>
              <a:rPr lang="en-US" dirty="0">
                <a:sym typeface="Wingdings" pitchFamily="2" charset="2"/>
              </a:rPr>
              <a:t>		</a:t>
            </a:r>
            <a:r>
              <a:rPr lang="en-US" dirty="0" err="1">
                <a:sym typeface="Wingdings" pitchFamily="2" charset="2"/>
              </a:rPr>
              <a:t>semua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hal</a:t>
            </a:r>
            <a:r>
              <a:rPr lang="en-US" dirty="0">
                <a:sym typeface="Wingdings" pitchFamily="2" charset="2"/>
              </a:rPr>
              <a:t> yang </a:t>
            </a:r>
            <a:r>
              <a:rPr lang="en-US" dirty="0" err="1">
                <a:sym typeface="Wingdings" pitchFamily="2" charset="2"/>
              </a:rPr>
              <a:t>menyebabkan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kelainan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pembuluh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darah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juga</a:t>
            </a:r>
            <a:r>
              <a:rPr lang="en-US" dirty="0">
                <a:sym typeface="Wingdings" pitchFamily="2" charset="2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>
                <a:sym typeface="Wingdings" pitchFamily="2" charset="2"/>
              </a:rPr>
              <a:t> 		</a:t>
            </a:r>
            <a:r>
              <a:rPr lang="en-US" dirty="0" err="1">
                <a:sym typeface="Wingdings" pitchFamily="2" charset="2"/>
              </a:rPr>
              <a:t>menyebabkan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kelainan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koroner</a:t>
            </a:r>
            <a:r>
              <a:rPr lang="en-US" dirty="0">
                <a:sym typeface="Wingdings" pitchFamily="2" charset="2"/>
              </a:rPr>
              <a:t> (DM, </a:t>
            </a:r>
            <a:r>
              <a:rPr lang="en-US" dirty="0" err="1">
                <a:sym typeface="Wingdings" pitchFamily="2" charset="2"/>
              </a:rPr>
              <a:t>hiperkolesterol</a:t>
            </a:r>
            <a:r>
              <a:rPr lang="en-US" dirty="0">
                <a:sym typeface="Wingdings" pitchFamily="2" charset="2"/>
              </a:rPr>
              <a:t>, </a:t>
            </a:r>
            <a:r>
              <a:rPr lang="en-US" dirty="0" err="1">
                <a:sym typeface="Wingdings" pitchFamily="2" charset="2"/>
              </a:rPr>
              <a:t>trombosis</a:t>
            </a:r>
            <a:r>
              <a:rPr lang="en-US" dirty="0">
                <a:sym typeface="Wingdings" pitchFamily="2" charset="2"/>
              </a:rPr>
              <a:t>, 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>
                <a:sym typeface="Wingdings" pitchFamily="2" charset="2"/>
              </a:rPr>
              <a:t>		</a:t>
            </a:r>
            <a:r>
              <a:rPr lang="en-US" dirty="0" err="1">
                <a:sym typeface="Wingdings" pitchFamily="2" charset="2"/>
              </a:rPr>
              <a:t>polisitemia</a:t>
            </a:r>
            <a:r>
              <a:rPr lang="en-US" dirty="0">
                <a:sym typeface="Wingdings" pitchFamily="2" charset="2"/>
              </a:rPr>
              <a:t>, </a:t>
            </a:r>
            <a:r>
              <a:rPr lang="en-US" dirty="0" err="1">
                <a:sym typeface="Wingdings" pitchFamily="2" charset="2"/>
              </a:rPr>
              <a:t>Buerger’s</a:t>
            </a:r>
            <a:r>
              <a:rPr lang="en-US" dirty="0">
                <a:sym typeface="Wingdings" pitchFamily="2" charset="2"/>
              </a:rPr>
              <a:t> disease)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>
                <a:sym typeface="Wingdings" pitchFamily="2" charset="2"/>
              </a:rPr>
              <a:t>	- </a:t>
            </a:r>
            <a:r>
              <a:rPr lang="en-US" dirty="0" err="1">
                <a:sym typeface="Wingdings" pitchFamily="2" charset="2"/>
              </a:rPr>
              <a:t>Riw</a:t>
            </a:r>
            <a:r>
              <a:rPr lang="en-US" dirty="0">
                <a:sym typeface="Wingdings" pitchFamily="2" charset="2"/>
              </a:rPr>
              <a:t>. </a:t>
            </a:r>
            <a:r>
              <a:rPr lang="en-US" dirty="0" err="1">
                <a:sym typeface="Wingdings" pitchFamily="2" charset="2"/>
              </a:rPr>
              <a:t>Infark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miokard</a:t>
            </a:r>
            <a:r>
              <a:rPr lang="en-US" dirty="0">
                <a:sym typeface="Wingdings" pitchFamily="2" charset="2"/>
              </a:rPr>
              <a:t> (AMI) </a:t>
            </a:r>
            <a:r>
              <a:rPr lang="en-US" dirty="0" err="1">
                <a:sym typeface="Wingdings" pitchFamily="2" charset="2"/>
              </a:rPr>
              <a:t>dalam</a:t>
            </a:r>
            <a:r>
              <a:rPr lang="en-US" dirty="0">
                <a:sym typeface="Wingdings" pitchFamily="2" charset="2"/>
              </a:rPr>
              <a:t> 6 </a:t>
            </a:r>
            <a:r>
              <a:rPr lang="en-US" dirty="0" err="1">
                <a:sym typeface="Wingdings" pitchFamily="2" charset="2"/>
              </a:rPr>
              <a:t>bulan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terakhir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adl</a:t>
            </a:r>
            <a:r>
              <a:rPr lang="en-US" dirty="0">
                <a:sym typeface="Wingdings" pitchFamily="2" charset="2"/>
              </a:rPr>
              <a:t>. </a:t>
            </a:r>
            <a:r>
              <a:rPr lang="en-US" dirty="0" err="1" smtClean="0">
                <a:sym typeface="Wingdings" pitchFamily="2" charset="2"/>
              </a:rPr>
              <a:t>Kontraindikasi</a:t>
            </a:r>
            <a:r>
              <a:rPr lang="en-US" dirty="0" smtClean="0">
                <a:sym typeface="Wingdings" pitchFamily="2" charset="2"/>
              </a:rPr>
              <a:t>     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 smtClean="0">
                <a:sym typeface="Wingdings" pitchFamily="2" charset="2"/>
              </a:rPr>
              <a:t>                 </a:t>
            </a:r>
            <a:r>
              <a:rPr lang="en-US" dirty="0" err="1" smtClean="0">
                <a:sym typeface="Wingdings" pitchFamily="2" charset="2"/>
              </a:rPr>
              <a:t>dilakukan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operasi</a:t>
            </a:r>
            <a:endParaRPr lang="en-US" dirty="0">
              <a:sym typeface="Wingdings" pitchFamily="2" charset="2"/>
            </a:endParaRPr>
          </a:p>
          <a:p>
            <a:pPr eaLnBrk="1" hangingPunct="1">
              <a:spcBef>
                <a:spcPct val="50000"/>
              </a:spcBef>
            </a:pPr>
            <a:r>
              <a:rPr lang="en-US" dirty="0">
                <a:sym typeface="Wingdings" pitchFamily="2" charset="2"/>
              </a:rPr>
              <a:t>	- </a:t>
            </a:r>
            <a:r>
              <a:rPr lang="en-US" dirty="0" err="1">
                <a:sym typeface="Wingdings" pitchFamily="2" charset="2"/>
              </a:rPr>
              <a:t>Hipertensi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harus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terkontrol</a:t>
            </a:r>
            <a:r>
              <a:rPr lang="en-US" dirty="0">
                <a:sym typeface="Wingdings" pitchFamily="2" charset="2"/>
              </a:rPr>
              <a:t> 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>
                <a:sym typeface="Wingdings" pitchFamily="2" charset="2"/>
              </a:rPr>
              <a:t>	- </a:t>
            </a:r>
            <a:r>
              <a:rPr lang="en-US" dirty="0" err="1">
                <a:sym typeface="Wingdings" pitchFamily="2" charset="2"/>
              </a:rPr>
              <a:t>Aritmia</a:t>
            </a:r>
            <a:r>
              <a:rPr lang="en-US" dirty="0">
                <a:sym typeface="Wingdings" pitchFamily="2" charset="2"/>
              </a:rPr>
              <a:t> hrs. </a:t>
            </a:r>
            <a:r>
              <a:rPr lang="en-US" dirty="0" err="1">
                <a:sym typeface="Wingdings" pitchFamily="2" charset="2"/>
              </a:rPr>
              <a:t>diterapi</a:t>
            </a:r>
            <a:r>
              <a:rPr lang="en-US" dirty="0">
                <a:sym typeface="Wingdings" pitchFamily="2" charset="2"/>
              </a:rPr>
              <a:t> ( </a:t>
            </a:r>
            <a:r>
              <a:rPr lang="en-US" i="1" dirty="0">
                <a:sym typeface="Wingdings" pitchFamily="2" charset="2"/>
              </a:rPr>
              <a:t>ventricular rate</a:t>
            </a:r>
            <a:r>
              <a:rPr lang="en-US" dirty="0">
                <a:sym typeface="Wingdings" pitchFamily="2" charset="2"/>
              </a:rPr>
              <a:t> pd. AF </a:t>
            </a:r>
            <a:r>
              <a:rPr lang="en-US" dirty="0" err="1">
                <a:sym typeface="Wingdings" pitchFamily="2" charset="2"/>
              </a:rPr>
              <a:t>harus</a:t>
            </a:r>
            <a:r>
              <a:rPr lang="en-US" dirty="0">
                <a:sym typeface="Wingdings" pitchFamily="2" charset="2"/>
              </a:rPr>
              <a:t> &lt; 100 x/men.)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>
                <a:sym typeface="Wingdings" pitchFamily="2" charset="2"/>
              </a:rPr>
              <a:t>	- Blok AV &gt; </a:t>
            </a:r>
            <a:r>
              <a:rPr lang="en-US" dirty="0" err="1">
                <a:sym typeface="Wingdings" pitchFamily="2" charset="2"/>
              </a:rPr>
              <a:t>derajat</a:t>
            </a:r>
            <a:r>
              <a:rPr lang="en-US" dirty="0">
                <a:sym typeface="Wingdings" pitchFamily="2" charset="2"/>
              </a:rPr>
              <a:t>  II </a:t>
            </a:r>
            <a:r>
              <a:rPr lang="en-US" dirty="0" err="1">
                <a:sym typeface="Wingdings" pitchFamily="2" charset="2"/>
              </a:rPr>
              <a:t>Mobitz</a:t>
            </a:r>
            <a:r>
              <a:rPr lang="en-US" dirty="0">
                <a:sym typeface="Wingdings" pitchFamily="2" charset="2"/>
              </a:rPr>
              <a:t> 1 hrs. </a:t>
            </a:r>
            <a:r>
              <a:rPr lang="en-US" dirty="0" err="1">
                <a:sym typeface="Wingdings" pitchFamily="2" charset="2"/>
              </a:rPr>
              <a:t>dipasang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i="1" dirty="0">
                <a:sym typeface="Wingdings" pitchFamily="2" charset="2"/>
              </a:rPr>
              <a:t>pacemaker</a:t>
            </a:r>
            <a:endParaRPr lang="en-US" dirty="0">
              <a:sym typeface="Wingdings" pitchFamily="2" charset="2"/>
            </a:endParaRPr>
          </a:p>
          <a:p>
            <a:pPr eaLnBrk="1" hangingPunct="1">
              <a:spcBef>
                <a:spcPct val="50000"/>
              </a:spcBef>
            </a:pPr>
            <a:r>
              <a:rPr lang="en-US" dirty="0">
                <a:sym typeface="Wingdings" pitchFamily="2" charset="2"/>
              </a:rPr>
              <a:t>	- </a:t>
            </a:r>
            <a:r>
              <a:rPr lang="en-US" i="1" dirty="0">
                <a:sym typeface="Wingdings" pitchFamily="2" charset="2"/>
              </a:rPr>
              <a:t>Congestive Heart Failure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harus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diatasi</a:t>
            </a:r>
            <a:r>
              <a:rPr lang="en-US" dirty="0" smtClean="0">
                <a:sym typeface="Wingdings" pitchFamily="2" charset="2"/>
              </a:rPr>
              <a:t> </a:t>
            </a:r>
            <a:endParaRPr lang="en-US" dirty="0">
              <a:sym typeface="Wingdings" pitchFamily="2" charset="2"/>
            </a:endParaRPr>
          </a:p>
          <a:p>
            <a:pPr eaLnBrk="1" hangingPunct="1">
              <a:spcBef>
                <a:spcPct val="50000"/>
              </a:spcBef>
            </a:pPr>
            <a:endParaRPr lang="en-US" dirty="0">
              <a:sym typeface="Wingdings" pitchFamily="2" charset="2"/>
            </a:endParaRPr>
          </a:p>
          <a:p>
            <a:pPr eaLnBrk="1" hangingPunct="1">
              <a:spcBef>
                <a:spcPct val="50000"/>
              </a:spcBef>
            </a:pPr>
            <a:endParaRPr lang="en-US" dirty="0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title"/>
          </p:nvPr>
        </p:nvSpPr>
        <p:spPr>
          <a:xfrm>
            <a:off x="228600" y="71414"/>
            <a:ext cx="86868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err="1" smtClean="0">
                <a:solidFill>
                  <a:srgbClr val="FFC000"/>
                </a:solidFill>
                <a:latin typeface="Comic Sans MS" pitchFamily="66" charset="0"/>
              </a:rPr>
              <a:t>Kelainan</a:t>
            </a:r>
            <a:r>
              <a:rPr lang="en-US" sz="3200" dirty="0" smtClean="0">
                <a:solidFill>
                  <a:srgbClr val="FFC000"/>
                </a:solidFill>
                <a:latin typeface="Comic Sans MS" pitchFamily="66" charset="0"/>
              </a:rPr>
              <a:t> </a:t>
            </a:r>
            <a:r>
              <a:rPr lang="en-US" sz="3200" dirty="0" err="1" smtClean="0">
                <a:solidFill>
                  <a:srgbClr val="FFC000"/>
                </a:solidFill>
                <a:latin typeface="Comic Sans MS" pitchFamily="66" charset="0"/>
              </a:rPr>
              <a:t>Kardiovaskular</a:t>
            </a:r>
            <a:endParaRPr lang="en-US" sz="3200" dirty="0" smtClean="0">
              <a:solidFill>
                <a:srgbClr val="FFC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418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642910" y="571480"/>
            <a:ext cx="7848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id-ID"/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214282" y="642918"/>
            <a:ext cx="8643998" cy="4570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 dirty="0" err="1" smtClean="0">
                <a:solidFill>
                  <a:srgbClr val="FFC000"/>
                </a:solidFill>
              </a:rPr>
              <a:t>Hipotensi</a:t>
            </a:r>
            <a:endParaRPr lang="en-US" b="1" dirty="0">
              <a:solidFill>
                <a:srgbClr val="003366"/>
              </a:solidFill>
            </a:endParaRPr>
          </a:p>
          <a:p>
            <a:pPr eaLnBrk="1" hangingPunct="1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  </a:t>
            </a:r>
            <a:r>
              <a:rPr lang="en-US" dirty="0" err="1" smtClean="0"/>
              <a:t>Sebaiknya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mend</a:t>
            </a:r>
            <a:r>
              <a:rPr lang="id-ID" dirty="0" smtClean="0"/>
              <a:t>a</a:t>
            </a:r>
            <a:r>
              <a:rPr lang="en-US" dirty="0" smtClean="0"/>
              <a:t>p</a:t>
            </a:r>
            <a:r>
              <a:rPr lang="id-ID" dirty="0" smtClean="0"/>
              <a:t>a</a:t>
            </a:r>
            <a:r>
              <a:rPr lang="en-US" dirty="0" smtClean="0"/>
              <a:t>t  </a:t>
            </a:r>
            <a:r>
              <a:rPr lang="en-US" dirty="0" err="1" smtClean="0"/>
              <a:t>obat</a:t>
            </a:r>
            <a:r>
              <a:rPr lang="en-US" dirty="0" smtClean="0"/>
              <a:t> </a:t>
            </a:r>
            <a:r>
              <a:rPr lang="en-US" dirty="0" err="1" smtClean="0"/>
              <a:t>premedikasi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. </a:t>
            </a:r>
            <a:r>
              <a:rPr lang="en-US" dirty="0" err="1" smtClean="0"/>
              <a:t>berat</a:t>
            </a:r>
            <a:r>
              <a:rPr lang="en-US" dirty="0" smtClean="0"/>
              <a:t>,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diberikan</a:t>
            </a:r>
            <a:r>
              <a:rPr lang="en-US" dirty="0" smtClean="0"/>
              <a:t>      </a:t>
            </a:r>
          </a:p>
          <a:p>
            <a:pPr eaLnBrk="1" hangingPunct="1">
              <a:spcBef>
                <a:spcPct val="50000"/>
              </a:spcBef>
              <a:buClr>
                <a:srgbClr val="FF0000"/>
              </a:buClr>
            </a:pPr>
            <a:r>
              <a:rPr lang="en-US" dirty="0" smtClean="0"/>
              <a:t>      </a:t>
            </a:r>
            <a:r>
              <a:rPr lang="en-US" dirty="0" err="1" smtClean="0"/>
              <a:t>premidikasi</a:t>
            </a:r>
            <a:r>
              <a:rPr lang="en-US" dirty="0" smtClean="0"/>
              <a:t>.</a:t>
            </a:r>
          </a:p>
          <a:p>
            <a:pPr eaLnBrk="1" hangingPunct="1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  </a:t>
            </a:r>
            <a:r>
              <a:rPr lang="en-US" dirty="0" err="1" smtClean="0"/>
              <a:t>Kronik</a:t>
            </a:r>
            <a:r>
              <a:rPr lang="en-US" dirty="0" smtClean="0"/>
              <a:t> </a:t>
            </a:r>
            <a:r>
              <a:rPr lang="en-US" dirty="0" err="1"/>
              <a:t>asimtomatik</a:t>
            </a:r>
            <a:r>
              <a:rPr lang="en-US" dirty="0"/>
              <a:t> </a:t>
            </a:r>
            <a:r>
              <a:rPr lang="en-US" dirty="0" err="1" smtClean="0"/>
              <a:t>hipotensi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/>
              <a:t>perlu</a:t>
            </a:r>
            <a:r>
              <a:rPr lang="en-US" dirty="0"/>
              <a:t> </a:t>
            </a:r>
            <a:r>
              <a:rPr lang="en-US" dirty="0" err="1" smtClean="0"/>
              <a:t>terapi</a:t>
            </a:r>
            <a:r>
              <a:rPr lang="en-US" dirty="0" smtClean="0"/>
              <a:t>.</a:t>
            </a:r>
          </a:p>
          <a:p>
            <a:pPr eaLnBrk="1" hangingPunct="1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  </a:t>
            </a:r>
            <a:r>
              <a:rPr lang="en-US" dirty="0" err="1" smtClean="0"/>
              <a:t>Hipotensi</a:t>
            </a:r>
            <a:r>
              <a:rPr lang="en-US" dirty="0" smtClean="0"/>
              <a:t> </a:t>
            </a:r>
            <a:r>
              <a:rPr lang="en-US" dirty="0" err="1"/>
              <a:t>akut</a:t>
            </a:r>
            <a:r>
              <a:rPr lang="en-US" dirty="0"/>
              <a:t> hrs. </a:t>
            </a:r>
            <a:r>
              <a:rPr lang="en-US" dirty="0" err="1"/>
              <a:t>dicari</a:t>
            </a:r>
            <a:r>
              <a:rPr lang="en-US" dirty="0"/>
              <a:t> </a:t>
            </a:r>
            <a:r>
              <a:rPr lang="en-US" dirty="0" err="1"/>
              <a:t>penyebabnya</a:t>
            </a:r>
            <a:r>
              <a:rPr lang="en-US" dirty="0"/>
              <a:t> &amp; </a:t>
            </a:r>
            <a:r>
              <a:rPr lang="en-US" dirty="0" err="1" smtClean="0"/>
              <a:t>sed</a:t>
            </a:r>
            <a:r>
              <a:rPr lang="id-ID" dirty="0" smtClean="0"/>
              <a:t>a</a:t>
            </a:r>
            <a:r>
              <a:rPr lang="en-US" dirty="0" smtClean="0"/>
              <a:t>p</a:t>
            </a:r>
            <a:r>
              <a:rPr lang="id-ID" dirty="0" smtClean="0"/>
              <a:t>a</a:t>
            </a:r>
            <a:r>
              <a:rPr lang="en-US" dirty="0" smtClean="0"/>
              <a:t>t</a:t>
            </a:r>
            <a:r>
              <a:rPr lang="en-US" dirty="0"/>
              <a:t>. </a:t>
            </a:r>
            <a:r>
              <a:rPr lang="en-US" dirty="0" err="1"/>
              <a:t>mungkin</a:t>
            </a:r>
            <a:r>
              <a:rPr lang="en-US" dirty="0"/>
              <a:t> </a:t>
            </a:r>
            <a:r>
              <a:rPr lang="en-US" dirty="0" err="1"/>
              <a:t>diatasi</a:t>
            </a:r>
            <a:r>
              <a:rPr lang="en-US" dirty="0"/>
              <a:t>         </a:t>
            </a:r>
            <a:endParaRPr lang="en-US" dirty="0" smtClean="0"/>
          </a:p>
          <a:p>
            <a:pPr eaLnBrk="1" hangingPunct="1">
              <a:spcBef>
                <a:spcPct val="50000"/>
              </a:spcBef>
              <a:buClr>
                <a:srgbClr val="FF0000"/>
              </a:buClr>
            </a:pPr>
            <a:r>
              <a:rPr lang="en-US" dirty="0" smtClean="0"/>
              <a:t>     </a:t>
            </a:r>
            <a:r>
              <a:rPr lang="en-US" dirty="0" err="1" smtClean="0"/>
              <a:t>hipovolemia</a:t>
            </a:r>
            <a:r>
              <a:rPr lang="en-US" dirty="0"/>
              <a:t>, </a:t>
            </a:r>
            <a:r>
              <a:rPr lang="en-US" dirty="0" err="1"/>
              <a:t>aritmia</a:t>
            </a:r>
            <a:r>
              <a:rPr lang="en-US" dirty="0"/>
              <a:t>, </a:t>
            </a:r>
            <a:r>
              <a:rPr lang="en-US" dirty="0" err="1"/>
              <a:t>blok</a:t>
            </a:r>
            <a:r>
              <a:rPr lang="en-US" dirty="0"/>
              <a:t> AV, </a:t>
            </a:r>
            <a:r>
              <a:rPr lang="en-US" dirty="0" err="1"/>
              <a:t>depresi</a:t>
            </a:r>
            <a:r>
              <a:rPr lang="en-US" dirty="0"/>
              <a:t> adrenal, </a:t>
            </a:r>
            <a:r>
              <a:rPr lang="en-US" dirty="0" err="1"/>
              <a:t>intoksikasi</a:t>
            </a:r>
            <a:r>
              <a:rPr lang="en-US" dirty="0"/>
              <a:t> </a:t>
            </a:r>
            <a:r>
              <a:rPr lang="en-US" dirty="0" err="1" smtClean="0"/>
              <a:t>obat</a:t>
            </a:r>
            <a:endParaRPr lang="en-US" dirty="0"/>
          </a:p>
          <a:p>
            <a:pPr eaLnBrk="1" hangingPunct="1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  </a:t>
            </a:r>
            <a:r>
              <a:rPr lang="en-US" dirty="0" err="1" smtClean="0"/>
              <a:t>Teknik</a:t>
            </a:r>
            <a:r>
              <a:rPr lang="en-US" dirty="0" smtClean="0"/>
              <a:t> </a:t>
            </a:r>
            <a:r>
              <a:rPr lang="en-US" dirty="0" err="1"/>
              <a:t>anestesia</a:t>
            </a:r>
            <a:r>
              <a:rPr lang="en-US" dirty="0"/>
              <a:t> </a:t>
            </a:r>
            <a:r>
              <a:rPr lang="en-US" dirty="0" err="1"/>
              <a:t>yg</a:t>
            </a:r>
            <a:r>
              <a:rPr lang="en-US" dirty="0"/>
              <a:t>. </a:t>
            </a:r>
            <a:r>
              <a:rPr lang="en-US" dirty="0" err="1"/>
              <a:t>tepat</a:t>
            </a:r>
            <a:r>
              <a:rPr lang="en-US" dirty="0"/>
              <a:t>. 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/>
              <a:t>	- </a:t>
            </a:r>
            <a:r>
              <a:rPr lang="en-US" dirty="0" err="1"/>
              <a:t>Obat</a:t>
            </a:r>
            <a:r>
              <a:rPr lang="en-US" dirty="0"/>
              <a:t> </a:t>
            </a:r>
            <a:r>
              <a:rPr lang="en-US" dirty="0" err="1"/>
              <a:t>induksi</a:t>
            </a:r>
            <a:r>
              <a:rPr lang="en-US" dirty="0"/>
              <a:t> yang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mendepresi</a:t>
            </a:r>
            <a:r>
              <a:rPr lang="en-US" dirty="0"/>
              <a:t> </a:t>
            </a:r>
            <a:r>
              <a:rPr lang="en-US" dirty="0" err="1"/>
              <a:t>kardiovaskular</a:t>
            </a:r>
            <a:r>
              <a:rPr lang="en-US" dirty="0"/>
              <a:t> (</a:t>
            </a:r>
            <a:r>
              <a:rPr lang="en-US" dirty="0" err="1"/>
              <a:t>etomidat</a:t>
            </a:r>
            <a:r>
              <a:rPr lang="en-US" dirty="0"/>
              <a:t>, </a:t>
            </a:r>
            <a:r>
              <a:rPr lang="en-US" dirty="0" err="1"/>
              <a:t>ketamin</a:t>
            </a:r>
            <a:r>
              <a:rPr lang="en-US" dirty="0"/>
              <a:t>)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/>
              <a:t>	- </a:t>
            </a:r>
            <a:r>
              <a:rPr lang="en-US" dirty="0" err="1"/>
              <a:t>Keteter</a:t>
            </a:r>
            <a:r>
              <a:rPr lang="en-US" dirty="0"/>
              <a:t> Vena </a:t>
            </a:r>
            <a:r>
              <a:rPr lang="en-US" dirty="0" err="1"/>
              <a:t>Sentral</a:t>
            </a:r>
            <a:r>
              <a:rPr lang="en-US" dirty="0"/>
              <a:t> (KVS) </a:t>
            </a:r>
            <a:r>
              <a:rPr lang="en-US" dirty="0" err="1"/>
              <a:t>utk</a:t>
            </a:r>
            <a:r>
              <a:rPr lang="en-US" dirty="0"/>
              <a:t>. </a:t>
            </a:r>
            <a:r>
              <a:rPr lang="en-US" dirty="0" err="1"/>
              <a:t>alur</a:t>
            </a:r>
            <a:r>
              <a:rPr lang="en-US" dirty="0"/>
              <a:t> </a:t>
            </a:r>
            <a:r>
              <a:rPr lang="en-US" dirty="0" err="1"/>
              <a:t>cepat</a:t>
            </a:r>
            <a:r>
              <a:rPr lang="en-US" dirty="0"/>
              <a:t> &amp; </a:t>
            </a:r>
            <a:r>
              <a:rPr lang="en-US" dirty="0" err="1"/>
              <a:t>aman</a:t>
            </a:r>
            <a:r>
              <a:rPr lang="en-US" dirty="0"/>
              <a:t> </a:t>
            </a:r>
            <a:r>
              <a:rPr lang="en-US" dirty="0" err="1"/>
              <a:t>obat</a:t>
            </a:r>
            <a:r>
              <a:rPr lang="en-US" dirty="0"/>
              <a:t> (</a:t>
            </a:r>
            <a:r>
              <a:rPr lang="en-US" dirty="0" err="1"/>
              <a:t>inotropik</a:t>
            </a:r>
            <a:r>
              <a:rPr lang="en-US" dirty="0"/>
              <a:t>/ 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/>
              <a:t>	  </a:t>
            </a:r>
            <a:r>
              <a:rPr lang="en-US" dirty="0" err="1"/>
              <a:t>vasoaktif</a:t>
            </a:r>
            <a:r>
              <a:rPr lang="en-US" dirty="0"/>
              <a:t>), </a:t>
            </a:r>
            <a:r>
              <a:rPr lang="en-US" dirty="0" err="1"/>
              <a:t>pemantauan</a:t>
            </a:r>
            <a:r>
              <a:rPr lang="en-US" dirty="0"/>
              <a:t> &amp; </a:t>
            </a:r>
            <a:r>
              <a:rPr lang="en-US" dirty="0" err="1"/>
              <a:t>pemberian</a:t>
            </a:r>
            <a:r>
              <a:rPr lang="en-US" dirty="0"/>
              <a:t> </a:t>
            </a:r>
            <a:r>
              <a:rPr lang="en-US" dirty="0" err="1"/>
              <a:t>cairan</a:t>
            </a:r>
            <a:endParaRPr lang="en-US" dirty="0"/>
          </a:p>
          <a:p>
            <a:pPr eaLnBrk="1" hangingPunct="1">
              <a:spcBef>
                <a:spcPct val="50000"/>
              </a:spcBef>
            </a:pPr>
            <a:endParaRPr lang="en-US" sz="1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174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Grp="1" noChangeArrowheads="1"/>
          </p:cNvSpPr>
          <p:nvPr>
            <p:ph type="title"/>
          </p:nvPr>
        </p:nvSpPr>
        <p:spPr>
          <a:xfrm>
            <a:off x="1785918" y="-1429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err="1" smtClean="0">
                <a:solidFill>
                  <a:srgbClr val="FFC000"/>
                </a:solidFill>
                <a:latin typeface="Copperplate Gothic Bold" pitchFamily="34" charset="0"/>
              </a:rPr>
              <a:t>Penyakit</a:t>
            </a:r>
            <a:r>
              <a:rPr lang="en-US" sz="3200" dirty="0" smtClean="0">
                <a:solidFill>
                  <a:srgbClr val="FFC000"/>
                </a:solidFill>
                <a:latin typeface="Copperplate Gothic Bold" pitchFamily="34" charset="0"/>
              </a:rPr>
              <a:t> </a:t>
            </a:r>
            <a:r>
              <a:rPr lang="en-US" sz="3200" dirty="0" err="1" smtClean="0">
                <a:solidFill>
                  <a:srgbClr val="FFC000"/>
                </a:solidFill>
                <a:latin typeface="Copperplate Gothic Bold" pitchFamily="34" charset="0"/>
              </a:rPr>
              <a:t>Sistem</a:t>
            </a:r>
            <a:r>
              <a:rPr lang="en-US" sz="3200" dirty="0" smtClean="0">
                <a:solidFill>
                  <a:srgbClr val="FFC000"/>
                </a:solidFill>
                <a:latin typeface="Copperplate Gothic Bold" pitchFamily="34" charset="0"/>
              </a:rPr>
              <a:t> </a:t>
            </a:r>
            <a:r>
              <a:rPr lang="en-US" sz="3200" dirty="0" err="1" smtClean="0">
                <a:solidFill>
                  <a:srgbClr val="FFC000"/>
                </a:solidFill>
                <a:latin typeface="Copperplate Gothic Bold" pitchFamily="34" charset="0"/>
              </a:rPr>
              <a:t>Respirasi</a:t>
            </a:r>
            <a:endParaRPr lang="en-US" sz="3200" dirty="0" smtClean="0">
              <a:solidFill>
                <a:srgbClr val="FFC000"/>
              </a:solidFill>
              <a:latin typeface="Copperplate Gothic Bold" pitchFamily="34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142976" y="1785926"/>
            <a:ext cx="7072362" cy="107157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Penyakit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sistem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respirasi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yang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menahun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dpt.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menyebabkan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gangguan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-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bahkan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kegagalan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–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jantung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kanan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(“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cor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pulmonale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”).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142976" y="3000372"/>
            <a:ext cx="7072362" cy="857256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Pasien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PPOK hrs.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berhati-hati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krn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tingginya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PaO2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justru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dapat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mendepresi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nafas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. 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214414" y="4000504"/>
            <a:ext cx="7072362" cy="785818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b="1" dirty="0" err="1" smtClean="0"/>
              <a:t>Pasien</a:t>
            </a:r>
            <a:r>
              <a:rPr lang="en-US" b="1" dirty="0" smtClean="0"/>
              <a:t> </a:t>
            </a:r>
            <a:r>
              <a:rPr lang="en-US" b="1" dirty="0" err="1" smtClean="0"/>
              <a:t>dengan</a:t>
            </a:r>
            <a:r>
              <a:rPr lang="en-US" b="1" dirty="0" smtClean="0"/>
              <a:t> diagnosis / </a:t>
            </a:r>
            <a:r>
              <a:rPr lang="en-US" b="1" dirty="0" err="1" smtClean="0"/>
              <a:t>kecurigaan</a:t>
            </a:r>
            <a:r>
              <a:rPr lang="en-US" b="1" dirty="0" smtClean="0"/>
              <a:t> </a:t>
            </a:r>
            <a:r>
              <a:rPr lang="en-US" b="1" dirty="0" err="1" smtClean="0"/>
              <a:t>penyakit</a:t>
            </a:r>
            <a:r>
              <a:rPr lang="en-US" b="1" dirty="0" smtClean="0"/>
              <a:t> </a:t>
            </a:r>
            <a:r>
              <a:rPr lang="en-US" b="1" dirty="0" err="1" smtClean="0"/>
              <a:t>sistem</a:t>
            </a:r>
            <a:r>
              <a:rPr lang="en-US" b="1" dirty="0" smtClean="0"/>
              <a:t> </a:t>
            </a:r>
            <a:r>
              <a:rPr lang="en-US" b="1" dirty="0" err="1" smtClean="0"/>
              <a:t>respirasi</a:t>
            </a:r>
            <a:r>
              <a:rPr lang="en-US" b="1" dirty="0" smtClean="0"/>
              <a:t>  </a:t>
            </a:r>
            <a:r>
              <a:rPr lang="en-US" b="1" dirty="0" err="1" smtClean="0"/>
              <a:t>harus</a:t>
            </a:r>
            <a:r>
              <a:rPr lang="en-US" b="1" dirty="0" smtClean="0"/>
              <a:t> </a:t>
            </a:r>
            <a:r>
              <a:rPr lang="en-US" b="1" dirty="0" err="1" smtClean="0"/>
              <a:t>hati</a:t>
            </a:r>
            <a:r>
              <a:rPr lang="en-US" b="1" dirty="0" smtClean="0"/>
              <a:t>  </a:t>
            </a:r>
            <a:r>
              <a:rPr lang="en-US" b="1" dirty="0" err="1" smtClean="0"/>
              <a:t>hati</a:t>
            </a:r>
            <a:r>
              <a:rPr lang="en-US" b="1" dirty="0" smtClean="0"/>
              <a:t> </a:t>
            </a:r>
            <a:endParaRPr lang="id-ID" dirty="0"/>
          </a:p>
        </p:txBody>
      </p:sp>
      <p:sp>
        <p:nvSpPr>
          <p:cNvPr id="13" name="Rounded Rectangle 12"/>
          <p:cNvSpPr/>
          <p:nvPr/>
        </p:nvSpPr>
        <p:spPr>
          <a:xfrm>
            <a:off x="1142976" y="4857760"/>
            <a:ext cx="7072362" cy="1071570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ct val="50000"/>
              </a:spcBef>
            </a:pPr>
            <a:r>
              <a:rPr lang="en-US" b="1" dirty="0" err="1" smtClean="0"/>
              <a:t>Pasien</a:t>
            </a:r>
            <a:r>
              <a:rPr lang="en-US" b="1" dirty="0" smtClean="0"/>
              <a:t> </a:t>
            </a:r>
            <a:r>
              <a:rPr lang="en-US" b="1" dirty="0" err="1" smtClean="0"/>
              <a:t>dengan</a:t>
            </a:r>
            <a:r>
              <a:rPr lang="en-US" b="1" dirty="0" smtClean="0"/>
              <a:t> diagnosis / </a:t>
            </a:r>
            <a:r>
              <a:rPr lang="en-US" b="1" dirty="0" err="1" smtClean="0"/>
              <a:t>kecurigaan</a:t>
            </a:r>
            <a:r>
              <a:rPr lang="en-US" b="1" dirty="0" smtClean="0"/>
              <a:t> </a:t>
            </a:r>
            <a:r>
              <a:rPr lang="en-US" b="1" dirty="0" err="1" smtClean="0"/>
              <a:t>penyakit</a:t>
            </a:r>
            <a:r>
              <a:rPr lang="en-US" b="1" dirty="0" smtClean="0"/>
              <a:t> </a:t>
            </a:r>
            <a:r>
              <a:rPr lang="en-US" b="1" dirty="0" err="1" smtClean="0"/>
              <a:t>sistem</a:t>
            </a:r>
            <a:r>
              <a:rPr lang="en-US" b="1" dirty="0" smtClean="0"/>
              <a:t> </a:t>
            </a:r>
            <a:r>
              <a:rPr lang="en-US" b="1" dirty="0" err="1" smtClean="0"/>
              <a:t>respirasi</a:t>
            </a:r>
            <a:r>
              <a:rPr lang="en-US" b="1" dirty="0" smtClean="0"/>
              <a:t> </a:t>
            </a:r>
            <a:r>
              <a:rPr lang="en-US" b="1" dirty="0" err="1" smtClean="0"/>
              <a:t>harus</a:t>
            </a:r>
            <a:r>
              <a:rPr lang="en-US" b="1" dirty="0" smtClean="0"/>
              <a:t> </a:t>
            </a:r>
            <a:r>
              <a:rPr lang="en-US" b="1" dirty="0" err="1" smtClean="0"/>
              <a:t>diperiksa</a:t>
            </a:r>
            <a:r>
              <a:rPr lang="en-US" b="1" dirty="0" smtClean="0"/>
              <a:t> </a:t>
            </a:r>
            <a:r>
              <a:rPr lang="en-US" b="1" dirty="0" err="1" smtClean="0"/>
              <a:t>Xray</a:t>
            </a:r>
            <a:r>
              <a:rPr lang="en-US" b="1" dirty="0" smtClean="0"/>
              <a:t> dada, </a:t>
            </a:r>
            <a:r>
              <a:rPr lang="en-US" b="1" dirty="0" err="1" smtClean="0"/>
              <a:t>tes</a:t>
            </a:r>
            <a:r>
              <a:rPr lang="en-US" b="1" dirty="0" smtClean="0"/>
              <a:t> </a:t>
            </a:r>
            <a:r>
              <a:rPr lang="en-US" b="1" dirty="0" err="1" smtClean="0"/>
              <a:t>fungsi</a:t>
            </a:r>
            <a:r>
              <a:rPr lang="en-US" b="1" dirty="0" smtClean="0"/>
              <a:t> </a:t>
            </a:r>
            <a:r>
              <a:rPr lang="en-US" b="1" dirty="0" err="1" smtClean="0"/>
              <a:t>paru</a:t>
            </a:r>
            <a:r>
              <a:rPr lang="en-US" b="1" dirty="0" smtClean="0"/>
              <a:t> (</a:t>
            </a:r>
            <a:r>
              <a:rPr lang="en-US" b="1" dirty="0" err="1" smtClean="0"/>
              <a:t>spirometri</a:t>
            </a:r>
            <a:r>
              <a:rPr lang="en-US" b="1" dirty="0" smtClean="0"/>
              <a:t>) </a:t>
            </a:r>
            <a:r>
              <a:rPr lang="en-US" b="1" dirty="0" err="1" smtClean="0"/>
              <a:t>dan</a:t>
            </a:r>
            <a:r>
              <a:rPr lang="en-US" b="1" dirty="0" smtClean="0"/>
              <a:t> AGD.</a:t>
            </a:r>
            <a:endParaRPr lang="en-US" b="1" dirty="0"/>
          </a:p>
        </p:txBody>
      </p:sp>
      <p:sp>
        <p:nvSpPr>
          <p:cNvPr id="14" name="Rounded Rectangle 13"/>
          <p:cNvSpPr/>
          <p:nvPr/>
        </p:nvSpPr>
        <p:spPr>
          <a:xfrm>
            <a:off x="1142976" y="928670"/>
            <a:ext cx="7072362" cy="785818"/>
          </a:xfrm>
          <a:prstGeom prst="round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b="1" dirty="0" err="1" smtClean="0"/>
              <a:t>Pasien</a:t>
            </a:r>
            <a:r>
              <a:rPr lang="en-US" b="1" dirty="0" smtClean="0"/>
              <a:t> dg. </a:t>
            </a:r>
            <a:r>
              <a:rPr lang="en-US" b="1" dirty="0" err="1" smtClean="0"/>
              <a:t>penyakit</a:t>
            </a:r>
            <a:r>
              <a:rPr lang="en-US" b="1" dirty="0" smtClean="0"/>
              <a:t> </a:t>
            </a:r>
            <a:r>
              <a:rPr lang="en-US" b="1" dirty="0" err="1" smtClean="0"/>
              <a:t>ini</a:t>
            </a:r>
            <a:r>
              <a:rPr lang="en-US" b="1" dirty="0" smtClean="0"/>
              <a:t> </a:t>
            </a:r>
            <a:r>
              <a:rPr lang="en-US" b="1" dirty="0" err="1" smtClean="0"/>
              <a:t>tidak</a:t>
            </a:r>
            <a:r>
              <a:rPr lang="en-US" b="1" dirty="0" smtClean="0"/>
              <a:t> </a:t>
            </a:r>
            <a:r>
              <a:rPr lang="en-US" b="1" dirty="0" err="1" smtClean="0"/>
              <a:t>menguntungkan</a:t>
            </a:r>
            <a:r>
              <a:rPr lang="en-US" b="1" dirty="0" smtClean="0"/>
              <a:t> </a:t>
            </a:r>
            <a:r>
              <a:rPr lang="en-US" b="1" dirty="0" err="1" smtClean="0"/>
              <a:t>untuk</a:t>
            </a:r>
            <a:r>
              <a:rPr lang="en-US" b="1" dirty="0" smtClean="0"/>
              <a:t> </a:t>
            </a:r>
            <a:r>
              <a:rPr lang="en-US" b="1" dirty="0" err="1" smtClean="0"/>
              <a:t>dilakukan</a:t>
            </a:r>
            <a:r>
              <a:rPr lang="en-US" b="1" dirty="0" smtClean="0"/>
              <a:t> </a:t>
            </a:r>
            <a:r>
              <a:rPr lang="en-US" b="1" dirty="0" err="1" smtClean="0"/>
              <a:t>anestesia</a:t>
            </a:r>
            <a:r>
              <a:rPr lang="en-US" b="1" dirty="0" smtClean="0"/>
              <a:t> </a:t>
            </a:r>
            <a:r>
              <a:rPr lang="en-US" b="1" dirty="0" err="1" smtClean="0"/>
              <a:t>umum</a:t>
            </a:r>
            <a:endParaRPr lang="id-ID" dirty="0"/>
          </a:p>
        </p:txBody>
      </p:sp>
    </p:spTree>
    <p:extLst>
      <p:ext uri="{BB962C8B-B14F-4D97-AF65-F5344CB8AC3E}">
        <p14:creationId xmlns="" xmlns:p14="http://schemas.microsoft.com/office/powerpoint/2010/main" val="3132678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dirty="0" err="1" smtClean="0">
                <a:solidFill>
                  <a:srgbClr val="FFC000"/>
                </a:solidFill>
                <a:latin typeface="Arial" charset="0"/>
              </a:rPr>
              <a:t>Disfungsi</a:t>
            </a:r>
            <a:r>
              <a:rPr lang="en-US" sz="3200" dirty="0" smtClean="0">
                <a:solidFill>
                  <a:srgbClr val="FFC000"/>
                </a:solidFill>
                <a:latin typeface="Arial" charset="0"/>
              </a:rPr>
              <a:t> Renal</a:t>
            </a:r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428596" y="1214422"/>
            <a:ext cx="8305800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2000" dirty="0" smtClean="0"/>
              <a:t>  </a:t>
            </a:r>
            <a:r>
              <a:rPr lang="en-US" sz="2000" dirty="0" err="1" smtClean="0"/>
              <a:t>Geriatri</a:t>
            </a:r>
            <a:endParaRPr lang="en-US" sz="20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dirty="0" smtClean="0"/>
              <a:t>  DM</a:t>
            </a:r>
            <a:r>
              <a:rPr lang="en-US" sz="2000" dirty="0"/>
              <a:t>, </a:t>
            </a:r>
            <a:r>
              <a:rPr lang="en-US" sz="2000" dirty="0" err="1"/>
              <a:t>hipertensi</a:t>
            </a:r>
            <a:r>
              <a:rPr lang="en-US" sz="2000" dirty="0"/>
              <a:t>, </a:t>
            </a:r>
            <a:r>
              <a:rPr lang="en-US" sz="2000" dirty="0" err="1"/>
              <a:t>penggunaan</a:t>
            </a:r>
            <a:r>
              <a:rPr lang="en-US" sz="2000" dirty="0"/>
              <a:t> steroid </a:t>
            </a:r>
            <a:r>
              <a:rPr lang="en-US" sz="2000" dirty="0" err="1"/>
              <a:t>yg</a:t>
            </a:r>
            <a:r>
              <a:rPr lang="en-US" sz="2000" dirty="0"/>
              <a:t> </a:t>
            </a:r>
            <a:r>
              <a:rPr lang="en-US" sz="2000" dirty="0" err="1"/>
              <a:t>salah</a:t>
            </a:r>
            <a:r>
              <a:rPr lang="en-US" sz="2000" dirty="0"/>
              <a:t>, </a:t>
            </a:r>
            <a:r>
              <a:rPr lang="en-US" sz="2000" dirty="0" err="1"/>
              <a:t>dehidrasi</a:t>
            </a:r>
            <a:r>
              <a:rPr lang="en-US" sz="2000" dirty="0"/>
              <a:t> </a:t>
            </a:r>
            <a:r>
              <a:rPr lang="en-US" sz="2000" dirty="0" err="1"/>
              <a:t>berat</a:t>
            </a:r>
            <a:endParaRPr lang="en-US" sz="2000" dirty="0"/>
          </a:p>
          <a:p>
            <a:pPr>
              <a:spcBef>
                <a:spcPct val="50000"/>
              </a:spcBef>
            </a:pPr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 err="1" smtClean="0"/>
              <a:t>oliguria</a:t>
            </a:r>
            <a:r>
              <a:rPr lang="en-US" sz="2000" dirty="0"/>
              <a:t>, anuria, serum </a:t>
            </a:r>
            <a:r>
              <a:rPr lang="en-US" sz="2000" dirty="0" err="1"/>
              <a:t>ureum</a:t>
            </a:r>
            <a:r>
              <a:rPr lang="en-US" sz="2000" dirty="0"/>
              <a:t> &amp; </a:t>
            </a:r>
            <a:r>
              <a:rPr lang="en-US" sz="2000" dirty="0" err="1"/>
              <a:t>kreatinin</a:t>
            </a:r>
            <a:r>
              <a:rPr lang="en-US" sz="2000" dirty="0"/>
              <a:t> </a:t>
            </a:r>
            <a:r>
              <a:rPr lang="en-US" sz="2000" dirty="0">
                <a:sym typeface="Wingdings" pitchFamily="2" charset="2"/>
              </a:rPr>
              <a:t></a:t>
            </a:r>
          </a:p>
          <a:p>
            <a:pPr>
              <a:spcBef>
                <a:spcPct val="50000"/>
              </a:spcBef>
            </a:pPr>
            <a:r>
              <a:rPr lang="en-US" sz="2000" dirty="0" smtClean="0">
                <a:sym typeface="Wingdings" pitchFamily="2" charset="2"/>
              </a:rPr>
              <a:t>    anemia </a:t>
            </a:r>
            <a:r>
              <a:rPr lang="en-US" sz="2000" dirty="0" err="1">
                <a:sym typeface="Wingdings" pitchFamily="2" charset="2"/>
              </a:rPr>
              <a:t>kronik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 err="1" smtClean="0">
                <a:sym typeface="Wingdings" pitchFamily="2" charset="2"/>
              </a:rPr>
              <a:t>ambang</a:t>
            </a: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dirty="0" err="1">
                <a:sym typeface="Wingdings" pitchFamily="2" charset="2"/>
              </a:rPr>
              <a:t>transfusi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b="1" dirty="0">
                <a:sym typeface="Symbol" pitchFamily="18" charset="2"/>
              </a:rPr>
              <a:t>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smtClean="0">
                <a:sym typeface="Symbol" pitchFamily="18" charset="2"/>
              </a:rPr>
              <a:t>   </a:t>
            </a:r>
            <a:r>
              <a:rPr lang="en-US" sz="2000" dirty="0" err="1" smtClean="0">
                <a:sym typeface="Symbol" pitchFamily="18" charset="2"/>
              </a:rPr>
              <a:t>hasil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dirty="0" err="1">
                <a:sym typeface="Symbol" pitchFamily="18" charset="2"/>
              </a:rPr>
              <a:t>terbaru</a:t>
            </a:r>
            <a:r>
              <a:rPr lang="en-US" sz="2000" dirty="0">
                <a:sym typeface="Symbol" pitchFamily="18" charset="2"/>
              </a:rPr>
              <a:t> lab </a:t>
            </a:r>
            <a:r>
              <a:rPr lang="en-US" sz="2000" dirty="0" err="1">
                <a:sym typeface="Symbol" pitchFamily="18" charset="2"/>
              </a:rPr>
              <a:t>pascadialisis</a:t>
            </a:r>
            <a:endParaRPr lang="en-US" sz="2000" dirty="0"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smtClean="0">
                <a:sym typeface="Symbol" pitchFamily="18" charset="2"/>
              </a:rPr>
              <a:t>   heparin </a:t>
            </a:r>
            <a:r>
              <a:rPr lang="en-US" sz="2000" dirty="0" err="1">
                <a:sym typeface="Symbol" pitchFamily="18" charset="2"/>
              </a:rPr>
              <a:t>telah</a:t>
            </a:r>
            <a:r>
              <a:rPr lang="en-US" sz="2000" dirty="0">
                <a:sym typeface="Symbol" pitchFamily="18" charset="2"/>
              </a:rPr>
              <a:t> stop 4 </a:t>
            </a:r>
            <a:r>
              <a:rPr lang="en-US" sz="2000" dirty="0" smtClean="0">
                <a:sym typeface="Symbol" pitchFamily="18" charset="2"/>
              </a:rPr>
              <a:t>jam</a:t>
            </a:r>
            <a:endParaRPr lang="en-US" sz="2000" dirty="0">
              <a:sym typeface="Symbol" pitchFamily="18" charset="2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dirty="0" smtClean="0">
                <a:sym typeface="Symbol" pitchFamily="18" charset="2"/>
              </a:rPr>
              <a:t>  </a:t>
            </a:r>
            <a:r>
              <a:rPr lang="en-US" sz="2000" dirty="0" err="1" smtClean="0">
                <a:sym typeface="Symbol" pitchFamily="18" charset="2"/>
              </a:rPr>
              <a:t>Eliminasi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dirty="0" err="1">
                <a:sym typeface="Symbol" pitchFamily="18" charset="2"/>
              </a:rPr>
              <a:t>obat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err="1">
                <a:sym typeface="Symbol" pitchFamily="18" charset="2"/>
              </a:rPr>
              <a:t>akan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err="1">
                <a:sym typeface="Symbol" pitchFamily="18" charset="2"/>
              </a:rPr>
              <a:t>memanjang</a:t>
            </a:r>
            <a:endParaRPr lang="en-US" sz="2000" dirty="0">
              <a:sym typeface="Symbol" pitchFamily="18" charset="2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dirty="0" smtClean="0">
                <a:sym typeface="Symbol" pitchFamily="18" charset="2"/>
              </a:rPr>
              <a:t>  </a:t>
            </a:r>
            <a:r>
              <a:rPr lang="en-US" sz="2000" dirty="0" err="1" smtClean="0">
                <a:sym typeface="Symbol" pitchFamily="18" charset="2"/>
              </a:rPr>
              <a:t>Hiperkalemia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dirty="0">
                <a:sym typeface="Symbol" pitchFamily="18" charset="2"/>
              </a:rPr>
              <a:t>dpt. </a:t>
            </a:r>
            <a:r>
              <a:rPr lang="en-US" sz="2000" dirty="0" err="1">
                <a:sym typeface="Symbol" pitchFamily="18" charset="2"/>
              </a:rPr>
              <a:t>memicu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err="1">
                <a:sym typeface="Symbol" pitchFamily="18" charset="2"/>
              </a:rPr>
              <a:t>aritmia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/>
              <a:t>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dirty="0" smtClean="0"/>
              <a:t>  </a:t>
            </a:r>
            <a:r>
              <a:rPr lang="en-US" sz="2000" dirty="0" err="1" smtClean="0"/>
              <a:t>Retensi</a:t>
            </a:r>
            <a:r>
              <a:rPr lang="en-US" sz="2000" dirty="0" smtClean="0"/>
              <a:t> </a:t>
            </a:r>
            <a:r>
              <a:rPr lang="en-US" sz="2000" dirty="0" err="1"/>
              <a:t>cairan</a:t>
            </a:r>
            <a:r>
              <a:rPr lang="en-US" sz="2000" dirty="0"/>
              <a:t> </a:t>
            </a:r>
            <a:r>
              <a:rPr lang="en-US" sz="2000" dirty="0" err="1" smtClean="0"/>
              <a:t>memudahkan</a:t>
            </a:r>
            <a:r>
              <a:rPr lang="en-US" sz="2000" dirty="0" smtClean="0"/>
              <a:t> </a:t>
            </a:r>
            <a:r>
              <a:rPr lang="en-US" sz="2000" dirty="0" err="1" smtClean="0"/>
              <a:t>terjadi</a:t>
            </a:r>
            <a:r>
              <a:rPr lang="en-US" sz="2000" dirty="0" smtClean="0"/>
              <a:t> </a:t>
            </a:r>
            <a:r>
              <a:rPr lang="en-US" sz="2000" dirty="0"/>
              <a:t>edema </a:t>
            </a:r>
            <a:r>
              <a:rPr lang="en-US" sz="2000" dirty="0" err="1"/>
              <a:t>paru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40611288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457200" y="762000"/>
            <a:ext cx="8153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id-ID"/>
          </a:p>
        </p:txBody>
      </p:sp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381000" y="685800"/>
            <a:ext cx="8499475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just" eaLnBrk="1" hangingPunct="1"/>
            <a:endParaRPr lang="en-US" dirty="0">
              <a:solidFill>
                <a:srgbClr val="00B050"/>
              </a:solidFill>
            </a:endParaRPr>
          </a:p>
          <a:p>
            <a:pPr algn="just" eaLnBrk="1" hangingPunct="1"/>
            <a:r>
              <a:rPr lang="en-US" sz="2000" dirty="0" err="1">
                <a:solidFill>
                  <a:srgbClr val="FFFF00"/>
                </a:solidFill>
              </a:rPr>
              <a:t>Embrio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i="1" dirty="0">
                <a:solidFill>
                  <a:srgbClr val="FFFF00"/>
                </a:solidFill>
              </a:rPr>
              <a:t>perioperative medicine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mulai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ada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pada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pertemuan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tahunan</a:t>
            </a:r>
            <a:r>
              <a:rPr lang="en-US" sz="2000" dirty="0">
                <a:solidFill>
                  <a:srgbClr val="FFFF00"/>
                </a:solidFill>
              </a:rPr>
              <a:t> American Society of Anesthesiologists (ASA) </a:t>
            </a:r>
            <a:r>
              <a:rPr lang="en-US" sz="2000" dirty="0" err="1">
                <a:solidFill>
                  <a:srgbClr val="FFFF00"/>
                </a:solidFill>
              </a:rPr>
              <a:t>tahun</a:t>
            </a:r>
            <a:r>
              <a:rPr lang="en-US" sz="2000" dirty="0">
                <a:solidFill>
                  <a:srgbClr val="FFFF00"/>
                </a:solidFill>
              </a:rPr>
              <a:t> 1992 and 1994.   </a:t>
            </a:r>
          </a:p>
          <a:p>
            <a:pPr algn="just" eaLnBrk="1" hangingPunct="1"/>
            <a:endParaRPr lang="en-US" sz="2000" dirty="0">
              <a:solidFill>
                <a:srgbClr val="FFFF00"/>
              </a:solidFill>
            </a:endParaRPr>
          </a:p>
          <a:p>
            <a:pPr algn="just" eaLnBrk="1" hangingPunct="1"/>
            <a:r>
              <a:rPr lang="en-US" sz="2000" b="1" dirty="0">
                <a:solidFill>
                  <a:srgbClr val="FFFF00"/>
                </a:solidFill>
              </a:rPr>
              <a:t>Greene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menyatakan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profesi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anestesiologis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bukan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hanya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memberikan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obat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bius</a:t>
            </a:r>
            <a:r>
              <a:rPr lang="en-US" sz="2000" dirty="0">
                <a:solidFill>
                  <a:srgbClr val="FFFF00"/>
                </a:solidFill>
              </a:rPr>
              <a:t>, </a:t>
            </a:r>
            <a:r>
              <a:rPr lang="en-US" sz="2000" dirty="0" err="1">
                <a:solidFill>
                  <a:srgbClr val="FFFF00"/>
                </a:solidFill>
              </a:rPr>
              <a:t>namun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merupakan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b="1" dirty="0">
                <a:solidFill>
                  <a:srgbClr val="FFFF00"/>
                </a:solidFill>
              </a:rPr>
              <a:t>“</a:t>
            </a:r>
            <a:r>
              <a:rPr lang="en-US" sz="2000" b="1" i="1" dirty="0" err="1">
                <a:solidFill>
                  <a:srgbClr val="FFFF00"/>
                </a:solidFill>
              </a:rPr>
              <a:t>metesthesia</a:t>
            </a:r>
            <a:r>
              <a:rPr lang="en-US" sz="2000" b="1" dirty="0">
                <a:solidFill>
                  <a:srgbClr val="FFFF00"/>
                </a:solidFill>
              </a:rPr>
              <a:t>”</a:t>
            </a:r>
            <a:r>
              <a:rPr lang="en-US" sz="2000" dirty="0">
                <a:solidFill>
                  <a:srgbClr val="FFFF00"/>
                </a:solidFill>
              </a:rPr>
              <a:t>,  yang </a:t>
            </a:r>
            <a:r>
              <a:rPr lang="en-US" sz="2000" dirty="0" err="1">
                <a:solidFill>
                  <a:srgbClr val="FFFF00"/>
                </a:solidFill>
              </a:rPr>
              <a:t>berarti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b="1" i="1" dirty="0">
                <a:solidFill>
                  <a:srgbClr val="FFFF00"/>
                </a:solidFill>
              </a:rPr>
              <a:t>everything we do</a:t>
            </a:r>
            <a:r>
              <a:rPr lang="en-US" sz="2000" dirty="0">
                <a:solidFill>
                  <a:srgbClr val="FFFF00"/>
                </a:solidFill>
              </a:rPr>
              <a:t>. </a:t>
            </a:r>
          </a:p>
          <a:p>
            <a:pPr algn="just" eaLnBrk="1" hangingPunct="1"/>
            <a:endParaRPr lang="en-US" sz="2000" dirty="0">
              <a:solidFill>
                <a:srgbClr val="FFFF00"/>
              </a:solidFill>
            </a:endParaRPr>
          </a:p>
          <a:p>
            <a:pPr algn="just" eaLnBrk="1" hangingPunct="1"/>
            <a:r>
              <a:rPr lang="en-US" sz="2000" b="1" dirty="0" err="1">
                <a:solidFill>
                  <a:srgbClr val="FFFF00"/>
                </a:solidFill>
              </a:rPr>
              <a:t>Saidman</a:t>
            </a:r>
            <a:r>
              <a:rPr lang="en-US" sz="2000" dirty="0">
                <a:solidFill>
                  <a:srgbClr val="FFFF00"/>
                </a:solidFill>
              </a:rPr>
              <a:t>,  </a:t>
            </a:r>
            <a:r>
              <a:rPr lang="en-US" sz="2000" dirty="0" err="1">
                <a:solidFill>
                  <a:srgbClr val="FFFF00"/>
                </a:solidFill>
              </a:rPr>
              <a:t>menyarankan</a:t>
            </a:r>
            <a:r>
              <a:rPr lang="en-US" sz="2000" dirty="0">
                <a:solidFill>
                  <a:srgbClr val="FFFF00"/>
                </a:solidFill>
              </a:rPr>
              <a:t>  </a:t>
            </a:r>
            <a:r>
              <a:rPr lang="en-US" sz="2000" dirty="0" err="1">
                <a:solidFill>
                  <a:srgbClr val="FFFF00"/>
                </a:solidFill>
              </a:rPr>
              <a:t>dilepaskannya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istilah</a:t>
            </a:r>
            <a:r>
              <a:rPr lang="en-US" sz="2000" dirty="0">
                <a:solidFill>
                  <a:srgbClr val="FFFF00"/>
                </a:solidFill>
              </a:rPr>
              <a:t>  "</a:t>
            </a:r>
            <a:r>
              <a:rPr lang="en-US" sz="2000" dirty="0" err="1">
                <a:solidFill>
                  <a:srgbClr val="FFFF00"/>
                </a:solidFill>
              </a:rPr>
              <a:t>anaesthesia</a:t>
            </a:r>
            <a:r>
              <a:rPr lang="en-US" sz="2000" dirty="0">
                <a:solidFill>
                  <a:srgbClr val="FFFF00"/>
                </a:solidFill>
              </a:rPr>
              <a:t>"  </a:t>
            </a:r>
            <a:r>
              <a:rPr lang="en-US" sz="2000" dirty="0" err="1">
                <a:solidFill>
                  <a:srgbClr val="FFFF00"/>
                </a:solidFill>
              </a:rPr>
              <a:t>dan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diganti</a:t>
            </a:r>
            <a:r>
              <a:rPr lang="en-US" sz="2000" dirty="0">
                <a:solidFill>
                  <a:srgbClr val="FFFF00"/>
                </a:solidFill>
              </a:rPr>
              <a:t>  </a:t>
            </a:r>
            <a:r>
              <a:rPr lang="en-US" sz="2000" b="1" dirty="0">
                <a:solidFill>
                  <a:srgbClr val="FFFF00"/>
                </a:solidFill>
              </a:rPr>
              <a:t>“perioperative medicine and pain management”</a:t>
            </a:r>
            <a:r>
              <a:rPr lang="en-US" sz="2000" dirty="0">
                <a:solidFill>
                  <a:srgbClr val="FFFF00"/>
                </a:solidFill>
              </a:rPr>
              <a:t>  yang </a:t>
            </a:r>
            <a:r>
              <a:rPr lang="en-US" sz="2000" dirty="0" err="1">
                <a:solidFill>
                  <a:srgbClr val="FFFF00"/>
                </a:solidFill>
              </a:rPr>
              <a:t>memang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mencerminkan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aktivitas</a:t>
            </a:r>
            <a:r>
              <a:rPr lang="en-US" sz="2000" dirty="0">
                <a:solidFill>
                  <a:srgbClr val="FFFF00"/>
                </a:solidFill>
              </a:rPr>
              <a:t> yang </a:t>
            </a:r>
            <a:r>
              <a:rPr lang="en-US" sz="2000" dirty="0" err="1">
                <a:solidFill>
                  <a:srgbClr val="FFFF00"/>
                </a:solidFill>
              </a:rPr>
              <a:t>dilakukan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dalam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profesi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ini</a:t>
            </a:r>
            <a:r>
              <a:rPr lang="en-US" sz="2000" dirty="0">
                <a:solidFill>
                  <a:srgbClr val="FFFF00"/>
                </a:solidFill>
              </a:rPr>
              <a:t>. </a:t>
            </a:r>
          </a:p>
          <a:p>
            <a:pPr algn="just" eaLnBrk="1" hangingPunct="1"/>
            <a:endParaRPr lang="en-US" sz="2000" dirty="0">
              <a:solidFill>
                <a:srgbClr val="FFFF00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2000" b="1" dirty="0">
                <a:solidFill>
                  <a:srgbClr val="FFFF00"/>
                </a:solidFill>
              </a:rPr>
              <a:t>Yeager et al</a:t>
            </a:r>
            <a:r>
              <a:rPr lang="en-US" sz="2000" dirty="0">
                <a:solidFill>
                  <a:srgbClr val="FFFF00"/>
                </a:solidFill>
              </a:rPr>
              <a:t> : </a:t>
            </a:r>
            <a:r>
              <a:rPr lang="en-US" sz="2000" dirty="0" err="1">
                <a:solidFill>
                  <a:srgbClr val="FFFF00"/>
                </a:solidFill>
              </a:rPr>
              <a:t>morbiditas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pascabedah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bukan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hanya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akibat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pembedahan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semata</a:t>
            </a:r>
            <a:r>
              <a:rPr lang="en-US" sz="2000" dirty="0">
                <a:solidFill>
                  <a:srgbClr val="FFFF00"/>
                </a:solidFill>
              </a:rPr>
              <a:t>, </a:t>
            </a:r>
            <a:r>
              <a:rPr lang="en-US" sz="2000" dirty="0" err="1">
                <a:solidFill>
                  <a:srgbClr val="FFFF00"/>
                </a:solidFill>
              </a:rPr>
              <a:t>namun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juga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merupakan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hasil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kontribusi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anestesia</a:t>
            </a:r>
            <a:r>
              <a:rPr lang="en-US" sz="2000" dirty="0">
                <a:solidFill>
                  <a:srgbClr val="FFFF00"/>
                </a:solidFill>
              </a:rPr>
              <a:t>. </a:t>
            </a:r>
            <a:r>
              <a:rPr lang="en-US" sz="2000" dirty="0" err="1">
                <a:solidFill>
                  <a:srgbClr val="FFFF00"/>
                </a:solidFill>
              </a:rPr>
              <a:t>Morbiditas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meningkatkan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i="1" dirty="0">
                <a:solidFill>
                  <a:srgbClr val="FFFF00"/>
                </a:solidFill>
              </a:rPr>
              <a:t>length of stay</a:t>
            </a:r>
            <a:r>
              <a:rPr lang="en-US" sz="2000" dirty="0">
                <a:solidFill>
                  <a:srgbClr val="FFFF00"/>
                </a:solidFill>
              </a:rPr>
              <a:t>, </a:t>
            </a:r>
            <a:r>
              <a:rPr lang="en-US" sz="2000" dirty="0" err="1">
                <a:solidFill>
                  <a:srgbClr val="FFFF00"/>
                </a:solidFill>
              </a:rPr>
              <a:t>sehingga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dirty="0" err="1">
                <a:solidFill>
                  <a:srgbClr val="FFFF00"/>
                </a:solidFill>
              </a:rPr>
              <a:t>menaikkan</a:t>
            </a:r>
            <a:r>
              <a:rPr lang="en-US" sz="2000" dirty="0">
                <a:solidFill>
                  <a:srgbClr val="FFFF00"/>
                </a:solidFill>
              </a:rPr>
              <a:t> </a:t>
            </a:r>
            <a:r>
              <a:rPr lang="en-US" sz="2000" i="1" dirty="0">
                <a:solidFill>
                  <a:srgbClr val="FFFF00"/>
                </a:solidFill>
              </a:rPr>
              <a:t>economic cost</a:t>
            </a:r>
            <a:r>
              <a:rPr lang="en-US" sz="2000" dirty="0">
                <a:solidFill>
                  <a:srgbClr val="FFFF00"/>
                </a:solidFill>
              </a:rPr>
              <a:t>.</a:t>
            </a:r>
          </a:p>
          <a:p>
            <a:pPr algn="just" eaLnBrk="1" hangingPunct="1"/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7921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>
          <a:xfrm>
            <a:off x="600108" y="509574"/>
            <a:ext cx="86868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err="1" smtClean="0">
                <a:solidFill>
                  <a:srgbClr val="FFC000"/>
                </a:solidFill>
                <a:latin typeface="Comic Sans MS" pitchFamily="66" charset="0"/>
              </a:rPr>
              <a:t>Gangguan</a:t>
            </a:r>
            <a:r>
              <a:rPr lang="en-US" sz="3200" dirty="0" smtClean="0">
                <a:solidFill>
                  <a:srgbClr val="FFC000"/>
                </a:solidFill>
                <a:latin typeface="Comic Sans MS" pitchFamily="66" charset="0"/>
              </a:rPr>
              <a:t> </a:t>
            </a:r>
            <a:r>
              <a:rPr lang="en-US" sz="3200" dirty="0" err="1" smtClean="0">
                <a:solidFill>
                  <a:srgbClr val="FFC000"/>
                </a:solidFill>
                <a:latin typeface="Comic Sans MS" pitchFamily="66" charset="0"/>
              </a:rPr>
              <a:t>Fungsi</a:t>
            </a:r>
            <a:r>
              <a:rPr lang="en-US" sz="3200" dirty="0" smtClean="0">
                <a:solidFill>
                  <a:srgbClr val="FFC000"/>
                </a:solidFill>
                <a:latin typeface="Comic Sans MS" pitchFamily="66" charset="0"/>
              </a:rPr>
              <a:t> </a:t>
            </a:r>
            <a:r>
              <a:rPr lang="en-US" sz="3200" dirty="0" err="1" smtClean="0">
                <a:solidFill>
                  <a:srgbClr val="FFC000"/>
                </a:solidFill>
                <a:latin typeface="Comic Sans MS" pitchFamily="66" charset="0"/>
              </a:rPr>
              <a:t>Hepar</a:t>
            </a:r>
            <a:endParaRPr lang="en-US" sz="3200" dirty="0" smtClean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571472" y="1357298"/>
            <a:ext cx="8143900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smtClean="0"/>
              <a:t>  </a:t>
            </a:r>
            <a:r>
              <a:rPr lang="en-US" sz="2000" dirty="0" err="1" smtClean="0"/>
              <a:t>Metabolisme</a:t>
            </a:r>
            <a:r>
              <a:rPr lang="en-US" sz="2000" dirty="0" smtClean="0"/>
              <a:t> </a:t>
            </a:r>
            <a:r>
              <a:rPr lang="en-US" sz="2000" dirty="0" err="1"/>
              <a:t>sebagian</a:t>
            </a:r>
            <a:r>
              <a:rPr lang="en-US" sz="2000" dirty="0"/>
              <a:t> </a:t>
            </a:r>
            <a:r>
              <a:rPr lang="en-US" sz="2000" dirty="0" err="1"/>
              <a:t>besar</a:t>
            </a:r>
            <a:r>
              <a:rPr lang="en-US" sz="2000" dirty="0"/>
              <a:t> </a:t>
            </a:r>
            <a:r>
              <a:rPr lang="en-US" sz="2000" dirty="0" err="1"/>
              <a:t>obat</a:t>
            </a:r>
            <a:r>
              <a:rPr lang="en-US" sz="2000" dirty="0"/>
              <a:t>.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smtClean="0"/>
              <a:t>  </a:t>
            </a:r>
            <a:r>
              <a:rPr lang="en-US" sz="2000" dirty="0" err="1" smtClean="0"/>
              <a:t>Produksi</a:t>
            </a:r>
            <a:r>
              <a:rPr lang="en-US" sz="2000" dirty="0" smtClean="0"/>
              <a:t> </a:t>
            </a:r>
            <a:r>
              <a:rPr lang="en-US" sz="2000" dirty="0"/>
              <a:t>albumin, </a:t>
            </a:r>
            <a:r>
              <a:rPr lang="en-US" sz="2000" dirty="0" err="1"/>
              <a:t>faktor-faktor</a:t>
            </a:r>
            <a:r>
              <a:rPr lang="en-US" sz="2000" dirty="0"/>
              <a:t> </a:t>
            </a:r>
            <a:r>
              <a:rPr lang="en-US" sz="2000" dirty="0" err="1"/>
              <a:t>koagulasi</a:t>
            </a:r>
            <a:r>
              <a:rPr lang="en-US" sz="2000" dirty="0"/>
              <a:t>, </a:t>
            </a:r>
            <a:r>
              <a:rPr lang="en-US" sz="2000" dirty="0" err="1"/>
              <a:t>glukosa</a:t>
            </a:r>
            <a:r>
              <a:rPr lang="en-US" sz="2000" dirty="0"/>
              <a:t> </a:t>
            </a:r>
            <a:r>
              <a:rPr lang="en-US" sz="2000" b="1" dirty="0">
                <a:sym typeface="Symbol" pitchFamily="18" charset="2"/>
              </a:rPr>
              <a:t>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smtClean="0"/>
              <a:t>  Pd</a:t>
            </a:r>
            <a:r>
              <a:rPr lang="en-US" sz="2000" dirty="0"/>
              <a:t>. </a:t>
            </a:r>
            <a:r>
              <a:rPr lang="en-US" sz="2000" dirty="0" err="1"/>
              <a:t>koagulopati</a:t>
            </a:r>
            <a:r>
              <a:rPr lang="en-US" sz="2000" dirty="0"/>
              <a:t> </a:t>
            </a:r>
            <a:r>
              <a:rPr lang="en-US" sz="2000" dirty="0" err="1"/>
              <a:t>mungkin</a:t>
            </a:r>
            <a:r>
              <a:rPr lang="en-US" sz="2000" dirty="0"/>
              <a:t> </a:t>
            </a:r>
            <a:r>
              <a:rPr lang="en-US" sz="2000" dirty="0" err="1"/>
              <a:t>perlu</a:t>
            </a:r>
            <a:r>
              <a:rPr lang="en-US" sz="2000" dirty="0"/>
              <a:t> </a:t>
            </a:r>
            <a:r>
              <a:rPr lang="en-US" sz="2000" dirty="0" err="1" smtClean="0"/>
              <a:t>pemberian</a:t>
            </a:r>
            <a:r>
              <a:rPr lang="en-US" sz="2000" dirty="0" smtClean="0"/>
              <a:t> </a:t>
            </a:r>
            <a:r>
              <a:rPr lang="en-US" sz="2000" dirty="0" err="1"/>
              <a:t>koagulan</a:t>
            </a:r>
            <a:r>
              <a:rPr lang="en-US" sz="2000" dirty="0"/>
              <a:t> </a:t>
            </a:r>
            <a:r>
              <a:rPr lang="en-US" sz="2000" dirty="0" err="1" smtClean="0"/>
              <a:t>profilaktik</a:t>
            </a:r>
            <a:r>
              <a:rPr lang="en-US" sz="2000" dirty="0"/>
              <a:t>,</a:t>
            </a:r>
          </a:p>
          <a:p>
            <a:pPr>
              <a:spcBef>
                <a:spcPct val="50000"/>
              </a:spcBef>
              <a:buClr>
                <a:srgbClr val="FF0000"/>
              </a:buClr>
            </a:pPr>
            <a:r>
              <a:rPr lang="en-US" sz="2000" dirty="0"/>
              <a:t> </a:t>
            </a:r>
            <a:r>
              <a:rPr lang="en-US" sz="2000" dirty="0" smtClean="0"/>
              <a:t>     </a:t>
            </a:r>
            <a:r>
              <a:rPr lang="en-US" sz="2000" dirty="0" err="1" smtClean="0"/>
              <a:t>kontraindikasi</a:t>
            </a:r>
            <a:r>
              <a:rPr lang="en-US" sz="2000" dirty="0" smtClean="0"/>
              <a:t> </a:t>
            </a:r>
            <a:r>
              <a:rPr lang="en-US" sz="2000" dirty="0" err="1"/>
              <a:t>anestesia</a:t>
            </a:r>
            <a:r>
              <a:rPr lang="en-US" sz="2000" dirty="0"/>
              <a:t> regional </a:t>
            </a:r>
            <a:r>
              <a:rPr lang="en-US" sz="2000" dirty="0" smtClean="0"/>
              <a:t>  </a:t>
            </a:r>
            <a:endParaRPr lang="en-US" sz="2000" dirty="0"/>
          </a:p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smtClean="0"/>
              <a:t>  </a:t>
            </a:r>
            <a:r>
              <a:rPr lang="en-US" sz="2000" dirty="0" err="1" smtClean="0"/>
              <a:t>Hati-hati</a:t>
            </a:r>
            <a:r>
              <a:rPr lang="en-US" sz="2000" dirty="0" smtClean="0"/>
              <a:t> </a:t>
            </a:r>
            <a:r>
              <a:rPr lang="en-US" sz="2000" dirty="0" err="1"/>
              <a:t>hepatorenal</a:t>
            </a:r>
            <a:r>
              <a:rPr lang="en-US" sz="2000" dirty="0"/>
              <a:t> syndrome, </a:t>
            </a:r>
            <a:r>
              <a:rPr lang="en-US" sz="2000" dirty="0" err="1"/>
              <a:t>varises</a:t>
            </a:r>
            <a:r>
              <a:rPr lang="en-US" sz="2000" dirty="0"/>
              <a:t> </a:t>
            </a:r>
            <a:r>
              <a:rPr lang="en-US" sz="2000" dirty="0" err="1"/>
              <a:t>esofagus</a:t>
            </a:r>
            <a:endParaRPr lang="en-US" sz="2000" dirty="0"/>
          </a:p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smtClean="0"/>
              <a:t>  </a:t>
            </a:r>
            <a:r>
              <a:rPr lang="en-US" sz="2000" dirty="0" err="1" smtClean="0"/>
              <a:t>Hati-hati</a:t>
            </a:r>
            <a:r>
              <a:rPr lang="en-US" sz="2000" dirty="0" smtClean="0"/>
              <a:t> </a:t>
            </a:r>
            <a:r>
              <a:rPr lang="en-US" sz="2000" dirty="0" err="1"/>
              <a:t>kardiomiopati</a:t>
            </a:r>
            <a:r>
              <a:rPr lang="en-US" sz="2000" dirty="0"/>
              <a:t>, </a:t>
            </a:r>
            <a:r>
              <a:rPr lang="en-US" sz="2000" dirty="0" err="1"/>
              <a:t>terutama</a:t>
            </a:r>
            <a:r>
              <a:rPr lang="en-US" sz="2000" dirty="0"/>
              <a:t> pd. </a:t>
            </a:r>
            <a:r>
              <a:rPr lang="en-US" sz="2000" dirty="0" err="1"/>
              <a:t>sirosis</a:t>
            </a:r>
            <a:r>
              <a:rPr lang="en-US" sz="2000" dirty="0"/>
              <a:t> </a:t>
            </a:r>
            <a:r>
              <a:rPr lang="en-US" sz="2000" dirty="0" err="1"/>
              <a:t>alkoholik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42683970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err="1" smtClean="0">
                <a:solidFill>
                  <a:srgbClr val="FFC000"/>
                </a:solidFill>
                <a:latin typeface="Comic Sans MS" pitchFamily="66" charset="0"/>
              </a:rPr>
              <a:t>Kelainan</a:t>
            </a:r>
            <a:r>
              <a:rPr lang="en-US" sz="3200" dirty="0" smtClean="0">
                <a:solidFill>
                  <a:srgbClr val="FFC000"/>
                </a:solidFill>
                <a:latin typeface="Comic Sans MS" pitchFamily="66" charset="0"/>
              </a:rPr>
              <a:t> </a:t>
            </a:r>
            <a:r>
              <a:rPr lang="en-US" sz="3200" dirty="0" err="1" smtClean="0">
                <a:solidFill>
                  <a:srgbClr val="FFC000"/>
                </a:solidFill>
                <a:latin typeface="Comic Sans MS" pitchFamily="66" charset="0"/>
              </a:rPr>
              <a:t>Sistem</a:t>
            </a:r>
            <a:r>
              <a:rPr lang="en-US" sz="3200" dirty="0" smtClean="0">
                <a:solidFill>
                  <a:srgbClr val="FFC000"/>
                </a:solidFill>
                <a:latin typeface="Comic Sans MS" pitchFamily="66" charset="0"/>
              </a:rPr>
              <a:t> </a:t>
            </a:r>
            <a:r>
              <a:rPr lang="en-US" sz="3200" dirty="0" err="1" smtClean="0">
                <a:solidFill>
                  <a:srgbClr val="FFC000"/>
                </a:solidFill>
                <a:latin typeface="Comic Sans MS" pitchFamily="66" charset="0"/>
              </a:rPr>
              <a:t>Saraf</a:t>
            </a:r>
            <a:endParaRPr lang="en-US" sz="3200" dirty="0" smtClean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17411" name="Text Box 7"/>
          <p:cNvSpPr txBox="1">
            <a:spLocks noChangeArrowheads="1"/>
          </p:cNvSpPr>
          <p:nvPr/>
        </p:nvSpPr>
        <p:spPr bwMode="auto">
          <a:xfrm>
            <a:off x="642910" y="1071546"/>
            <a:ext cx="7772400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450850" indent="-450850" algn="just">
              <a:spcBef>
                <a:spcPct val="50000"/>
              </a:spcBef>
              <a:buClr>
                <a:srgbClr val="FF0000"/>
              </a:buClr>
              <a:buSzPct val="104000"/>
              <a:buFont typeface="Wingdings" pitchFamily="2" charset="2"/>
              <a:buChar char="q"/>
            </a:pPr>
            <a:r>
              <a:rPr lang="en-US" b="1" dirty="0" err="1" smtClean="0"/>
              <a:t>Kelainan</a:t>
            </a:r>
            <a:r>
              <a:rPr lang="en-US" b="1" dirty="0" smtClean="0"/>
              <a:t> </a:t>
            </a:r>
            <a:r>
              <a:rPr lang="en-US" b="1" dirty="0"/>
              <a:t>SS </a:t>
            </a:r>
            <a:r>
              <a:rPr lang="en-US" b="1" dirty="0" err="1"/>
              <a:t>tersering</a:t>
            </a:r>
            <a:r>
              <a:rPr lang="en-US" b="1" dirty="0"/>
              <a:t> </a:t>
            </a:r>
            <a:r>
              <a:rPr lang="en-US" b="1" dirty="0" err="1"/>
              <a:t>adalah</a:t>
            </a:r>
            <a:r>
              <a:rPr lang="en-US" b="1" dirty="0"/>
              <a:t> </a:t>
            </a:r>
            <a:r>
              <a:rPr lang="en-US" b="1" dirty="0" err="1"/>
              <a:t>cedera</a:t>
            </a:r>
            <a:r>
              <a:rPr lang="en-US" b="1" dirty="0"/>
              <a:t> </a:t>
            </a:r>
            <a:r>
              <a:rPr lang="en-US" b="1" dirty="0" err="1"/>
              <a:t>kepala</a:t>
            </a:r>
            <a:r>
              <a:rPr lang="en-US" b="1" dirty="0"/>
              <a:t>, </a:t>
            </a:r>
            <a:r>
              <a:rPr lang="en-US" b="1" dirty="0" err="1"/>
              <a:t>pendarahan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tumor </a:t>
            </a:r>
            <a:r>
              <a:rPr lang="en-US" b="1" dirty="0" err="1" smtClean="0"/>
              <a:t>intrakranial</a:t>
            </a:r>
            <a:r>
              <a:rPr lang="en-US" b="1" dirty="0" smtClean="0"/>
              <a:t>.</a:t>
            </a:r>
          </a:p>
          <a:p>
            <a:pPr marL="450850" indent="-450850" algn="just">
              <a:spcBef>
                <a:spcPct val="50000"/>
              </a:spcBef>
              <a:buClr>
                <a:srgbClr val="FF0000"/>
              </a:buClr>
              <a:buSzPct val="104000"/>
              <a:buFont typeface="Wingdings" pitchFamily="2" charset="2"/>
              <a:buChar char="q"/>
            </a:pPr>
            <a:r>
              <a:rPr lang="en-US" b="1" dirty="0" err="1" smtClean="0"/>
              <a:t>Sebagian</a:t>
            </a:r>
            <a:r>
              <a:rPr lang="en-US" b="1" dirty="0" smtClean="0"/>
              <a:t> </a:t>
            </a:r>
            <a:r>
              <a:rPr lang="en-US" b="1" dirty="0" err="1"/>
              <a:t>besar</a:t>
            </a:r>
            <a:r>
              <a:rPr lang="en-US" b="1" dirty="0"/>
              <a:t> </a:t>
            </a:r>
            <a:r>
              <a:rPr lang="en-US" b="1" dirty="0" err="1"/>
              <a:t>perlu</a:t>
            </a:r>
            <a:r>
              <a:rPr lang="en-US" b="1" dirty="0"/>
              <a:t> CT scan </a:t>
            </a:r>
            <a:r>
              <a:rPr lang="en-US" b="1" dirty="0" err="1"/>
              <a:t>kepala</a:t>
            </a:r>
            <a:r>
              <a:rPr lang="en-US" b="1" dirty="0"/>
              <a:t> </a:t>
            </a:r>
            <a:r>
              <a:rPr lang="en-US" b="1" dirty="0" err="1"/>
              <a:t>utk</a:t>
            </a:r>
            <a:r>
              <a:rPr lang="en-US" b="1" dirty="0"/>
              <a:t>. </a:t>
            </a:r>
            <a:r>
              <a:rPr lang="en-US" b="1" dirty="0" err="1"/>
              <a:t>memastikan</a:t>
            </a:r>
            <a:r>
              <a:rPr lang="en-US" b="1" dirty="0"/>
              <a:t> </a:t>
            </a:r>
            <a:r>
              <a:rPr lang="en-US" b="1" dirty="0" smtClean="0"/>
              <a:t>diagnosis.</a:t>
            </a:r>
          </a:p>
          <a:p>
            <a:pPr marL="450850" indent="-450850" algn="just">
              <a:spcBef>
                <a:spcPct val="50000"/>
              </a:spcBef>
              <a:buClr>
                <a:srgbClr val="FF0000"/>
              </a:buClr>
              <a:buSzPct val="104000"/>
              <a:buFont typeface="Wingdings" pitchFamily="2" charset="2"/>
              <a:buChar char="q"/>
            </a:pPr>
            <a:r>
              <a:rPr lang="en-US" b="1" dirty="0" err="1" smtClean="0"/>
              <a:t>Kemampuan</a:t>
            </a:r>
            <a:r>
              <a:rPr lang="en-US" b="1" dirty="0" smtClean="0"/>
              <a:t> </a:t>
            </a:r>
            <a:r>
              <a:rPr lang="en-US" b="1" dirty="0" err="1"/>
              <a:t>mempertahankan</a:t>
            </a:r>
            <a:r>
              <a:rPr lang="en-US" b="1" dirty="0"/>
              <a:t> </a:t>
            </a:r>
            <a:r>
              <a:rPr lang="en-US" b="1" dirty="0" err="1"/>
              <a:t>jln</a:t>
            </a:r>
            <a:r>
              <a:rPr lang="en-US" b="1" dirty="0"/>
              <a:t>. </a:t>
            </a:r>
            <a:r>
              <a:rPr lang="en-US" b="1" dirty="0" err="1"/>
              <a:t>nafas</a:t>
            </a:r>
            <a:r>
              <a:rPr lang="en-US" b="1" dirty="0"/>
              <a:t> </a:t>
            </a:r>
            <a:r>
              <a:rPr lang="en-US" b="1" dirty="0" err="1"/>
              <a:t>umumnya</a:t>
            </a:r>
            <a:r>
              <a:rPr lang="en-US" b="1" dirty="0"/>
              <a:t> </a:t>
            </a:r>
            <a:r>
              <a:rPr lang="en-US" b="1" dirty="0" err="1" smtClean="0"/>
              <a:t>rendah</a:t>
            </a:r>
            <a:r>
              <a:rPr lang="en-US" b="1" dirty="0" smtClean="0"/>
              <a:t>.</a:t>
            </a:r>
          </a:p>
          <a:p>
            <a:pPr marL="450850" indent="-450850" algn="just">
              <a:spcBef>
                <a:spcPct val="50000"/>
              </a:spcBef>
              <a:buClr>
                <a:srgbClr val="FF0000"/>
              </a:buClr>
              <a:buSzPct val="104000"/>
              <a:buFont typeface="Wingdings" pitchFamily="2" charset="2"/>
              <a:buChar char="q"/>
            </a:pPr>
            <a:r>
              <a:rPr lang="en-US" b="1" dirty="0" smtClean="0"/>
              <a:t>GCS </a:t>
            </a:r>
            <a:r>
              <a:rPr lang="en-US" b="1" dirty="0"/>
              <a:t>≤ 8 </a:t>
            </a:r>
            <a:r>
              <a:rPr lang="en-US" b="1" dirty="0" err="1" smtClean="0"/>
              <a:t>perlu</a:t>
            </a:r>
            <a:r>
              <a:rPr lang="en-US" b="1" dirty="0" smtClean="0"/>
              <a:t> </a:t>
            </a:r>
            <a:r>
              <a:rPr lang="en-US" b="1" dirty="0" err="1" smtClean="0"/>
              <a:t>proteksi</a:t>
            </a:r>
            <a:r>
              <a:rPr lang="en-US" b="1" dirty="0" smtClean="0"/>
              <a:t> </a:t>
            </a:r>
            <a:r>
              <a:rPr lang="en-US" b="1" dirty="0" err="1" smtClean="0"/>
              <a:t>jalan</a:t>
            </a:r>
            <a:r>
              <a:rPr lang="en-US" b="1" dirty="0" smtClean="0"/>
              <a:t> </a:t>
            </a:r>
            <a:r>
              <a:rPr lang="en-US" b="1" dirty="0" err="1" smtClean="0"/>
              <a:t>nafas</a:t>
            </a:r>
            <a:r>
              <a:rPr lang="en-US" b="1" dirty="0" smtClean="0"/>
              <a:t> </a:t>
            </a:r>
            <a:r>
              <a:rPr lang="en-US" b="1" dirty="0" err="1" smtClean="0"/>
              <a:t>mis</a:t>
            </a:r>
            <a:r>
              <a:rPr lang="en-US" b="1" dirty="0" smtClean="0"/>
              <a:t> </a:t>
            </a:r>
            <a:r>
              <a:rPr lang="en-US" b="1" dirty="0" err="1" smtClean="0"/>
              <a:t>uropharingeal</a:t>
            </a:r>
            <a:r>
              <a:rPr lang="en-US" b="1" dirty="0" smtClean="0"/>
              <a:t> </a:t>
            </a:r>
            <a:r>
              <a:rPr lang="en-US" b="1" dirty="0" err="1" smtClean="0"/>
              <a:t>nasopharingeal</a:t>
            </a:r>
            <a:r>
              <a:rPr lang="en-US" b="1" dirty="0" smtClean="0"/>
              <a:t> </a:t>
            </a:r>
            <a:r>
              <a:rPr lang="en-US" b="1" dirty="0" err="1" smtClean="0"/>
              <a:t>airwhay</a:t>
            </a:r>
            <a:r>
              <a:rPr lang="en-US" b="1" dirty="0" smtClean="0"/>
              <a:t>  LMA  </a:t>
            </a:r>
            <a:r>
              <a:rPr lang="en-US" b="1" dirty="0" err="1" smtClean="0"/>
              <a:t>dan</a:t>
            </a:r>
            <a:r>
              <a:rPr lang="en-US" b="1" dirty="0" smtClean="0"/>
              <a:t> ETT</a:t>
            </a:r>
            <a:endParaRPr lang="en-US" b="1" dirty="0"/>
          </a:p>
          <a:p>
            <a:pPr marL="450850" indent="-450850" algn="just">
              <a:spcBef>
                <a:spcPct val="50000"/>
              </a:spcBef>
              <a:buClr>
                <a:srgbClr val="FF0000"/>
              </a:buClr>
              <a:buSzPct val="104000"/>
              <a:buFont typeface="Wingdings" pitchFamily="2" charset="2"/>
              <a:buChar char="q"/>
            </a:pPr>
            <a:r>
              <a:rPr lang="en-US" b="1" dirty="0" smtClean="0"/>
              <a:t>Goal </a:t>
            </a:r>
            <a:r>
              <a:rPr lang="en-US" b="1" dirty="0"/>
              <a:t>: </a:t>
            </a:r>
            <a:r>
              <a:rPr lang="en-US" b="1" dirty="0" err="1"/>
              <a:t>cegah</a:t>
            </a:r>
            <a:r>
              <a:rPr lang="en-US" b="1" dirty="0"/>
              <a:t> p</a:t>
            </a:r>
            <a:r>
              <a:rPr lang="en-US" sz="2000" dirty="0"/>
              <a:t>↑</a:t>
            </a:r>
            <a:r>
              <a:rPr lang="en-US" b="1" dirty="0"/>
              <a:t> ICP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pelihara</a:t>
            </a:r>
            <a:r>
              <a:rPr lang="en-US" b="1" dirty="0"/>
              <a:t> CPP (CPP = MAP – ICP</a:t>
            </a:r>
            <a:r>
              <a:rPr lang="en-US" b="1" dirty="0" smtClean="0"/>
              <a:t>).</a:t>
            </a:r>
          </a:p>
          <a:p>
            <a:pPr marL="450850" indent="-450850" algn="just">
              <a:spcBef>
                <a:spcPct val="50000"/>
              </a:spcBef>
              <a:buClr>
                <a:srgbClr val="FF0000"/>
              </a:buClr>
              <a:buSzPct val="104000"/>
            </a:pPr>
            <a:r>
              <a:rPr lang="en-US" b="1" dirty="0" smtClean="0"/>
              <a:t>        CPP </a:t>
            </a:r>
            <a:r>
              <a:rPr lang="en-US" b="1" dirty="0">
                <a:sym typeface="Symbol" pitchFamily="18" charset="2"/>
              </a:rPr>
              <a:t></a:t>
            </a:r>
            <a:r>
              <a:rPr lang="en-US" b="1" dirty="0"/>
              <a:t> </a:t>
            </a:r>
            <a:r>
              <a:rPr lang="en-US" b="1" dirty="0" err="1"/>
              <a:t>jika</a:t>
            </a:r>
            <a:r>
              <a:rPr lang="en-US" b="1" dirty="0"/>
              <a:t> ICP</a:t>
            </a:r>
            <a:r>
              <a:rPr lang="en-US" dirty="0"/>
              <a:t> </a:t>
            </a:r>
            <a:r>
              <a:rPr lang="en-US" sz="2000" dirty="0"/>
              <a:t>↑</a:t>
            </a:r>
            <a:r>
              <a:rPr lang="en-US" b="1" dirty="0"/>
              <a:t> </a:t>
            </a:r>
            <a:r>
              <a:rPr lang="en-US" b="1" dirty="0" err="1"/>
              <a:t>atau</a:t>
            </a:r>
            <a:r>
              <a:rPr lang="en-US" b="1" dirty="0"/>
              <a:t> MAP </a:t>
            </a:r>
            <a:r>
              <a:rPr lang="en-US" sz="2000" b="1" dirty="0">
                <a:sym typeface="Symbol" pitchFamily="18" charset="2"/>
              </a:rPr>
              <a:t>. 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SzPct val="104000"/>
            </a:pPr>
            <a:r>
              <a:rPr lang="en-US" b="1" dirty="0" smtClean="0">
                <a:sym typeface="Symbol" pitchFamily="18" charset="2"/>
              </a:rPr>
              <a:t>        ICP </a:t>
            </a:r>
            <a:r>
              <a:rPr lang="en-US" b="1" dirty="0">
                <a:sym typeface="Symbol" pitchFamily="18" charset="2"/>
              </a:rPr>
              <a:t>normal</a:t>
            </a:r>
            <a:r>
              <a:rPr lang="en-US" b="1" dirty="0"/>
              <a:t> &lt; 15 </a:t>
            </a:r>
            <a:r>
              <a:rPr lang="en-US" b="1" dirty="0" smtClean="0"/>
              <a:t>mmHg</a:t>
            </a:r>
          </a:p>
          <a:p>
            <a:pPr marL="531813" indent="-531813">
              <a:spcBef>
                <a:spcPct val="50000"/>
              </a:spcBef>
              <a:buClr>
                <a:srgbClr val="FF0000"/>
              </a:buClr>
              <a:buSzPct val="104000"/>
              <a:buFont typeface="Wingdings" pitchFamily="2" charset="2"/>
              <a:buChar char="q"/>
            </a:pPr>
            <a:r>
              <a:rPr lang="en-US" b="1" dirty="0" smtClean="0"/>
              <a:t>Cara-</a:t>
            </a:r>
            <a:r>
              <a:rPr lang="en-US" b="1" dirty="0" err="1" smtClean="0"/>
              <a:t>cara</a:t>
            </a:r>
            <a:r>
              <a:rPr lang="en-US" b="1" dirty="0" smtClean="0"/>
              <a:t> </a:t>
            </a:r>
            <a:r>
              <a:rPr lang="en-US" b="1" dirty="0"/>
              <a:t>me </a:t>
            </a:r>
            <a:r>
              <a:rPr lang="en-US" sz="2000" b="1" dirty="0">
                <a:sym typeface="Symbol" pitchFamily="18" charset="2"/>
              </a:rPr>
              <a:t></a:t>
            </a:r>
            <a:r>
              <a:rPr lang="en-US" b="1" dirty="0"/>
              <a:t> ICP </a:t>
            </a:r>
            <a:r>
              <a:rPr lang="en-US" b="1" dirty="0" smtClean="0"/>
              <a:t>: head-up</a:t>
            </a:r>
            <a:r>
              <a:rPr lang="en-US" b="1" dirty="0"/>
              <a:t>, </a:t>
            </a:r>
            <a:r>
              <a:rPr lang="en-US" b="1" dirty="0" err="1"/>
              <a:t>hiperventilasi</a:t>
            </a:r>
            <a:r>
              <a:rPr lang="en-US" b="1" dirty="0"/>
              <a:t>, </a:t>
            </a:r>
            <a:r>
              <a:rPr lang="en-US" b="1" dirty="0" err="1"/>
              <a:t>diuretik</a:t>
            </a:r>
            <a:r>
              <a:rPr lang="en-US" b="1" dirty="0"/>
              <a:t> </a:t>
            </a:r>
            <a:r>
              <a:rPr lang="en-US" b="1" dirty="0" err="1"/>
              <a:t>osmotik</a:t>
            </a:r>
            <a:r>
              <a:rPr lang="en-US" b="1" dirty="0"/>
              <a:t>, steroid, </a:t>
            </a:r>
            <a:r>
              <a:rPr lang="en-US" b="1" dirty="0" err="1"/>
              <a:t>barbiturat</a:t>
            </a:r>
            <a:r>
              <a:rPr lang="en-US" b="1" dirty="0"/>
              <a:t>, </a:t>
            </a:r>
            <a:r>
              <a:rPr lang="en-US" b="1" dirty="0" smtClean="0"/>
              <a:t>VP </a:t>
            </a:r>
            <a:r>
              <a:rPr lang="en-US" b="1" dirty="0"/>
              <a:t>shunt</a:t>
            </a:r>
          </a:p>
        </p:txBody>
      </p:sp>
    </p:spTree>
    <p:extLst>
      <p:ext uri="{BB962C8B-B14F-4D97-AF65-F5344CB8AC3E}">
        <p14:creationId xmlns="" xmlns:p14="http://schemas.microsoft.com/office/powerpoint/2010/main" val="1254287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200" dirty="0" err="1" smtClean="0">
                <a:solidFill>
                  <a:srgbClr val="FFC000"/>
                </a:solidFill>
                <a:latin typeface="Comic Sans MS" pitchFamily="66" charset="0"/>
              </a:rPr>
              <a:t>Pasien</a:t>
            </a:r>
            <a:r>
              <a:rPr lang="en-US" sz="3200" dirty="0" smtClean="0">
                <a:solidFill>
                  <a:srgbClr val="FFC000"/>
                </a:solidFill>
                <a:latin typeface="Comic Sans MS" pitchFamily="66" charset="0"/>
              </a:rPr>
              <a:t> </a:t>
            </a:r>
            <a:r>
              <a:rPr lang="en-US" sz="3200" dirty="0" err="1" smtClean="0">
                <a:solidFill>
                  <a:srgbClr val="FFC000"/>
                </a:solidFill>
                <a:latin typeface="Comic Sans MS" pitchFamily="66" charset="0"/>
              </a:rPr>
              <a:t>Geriatri</a:t>
            </a:r>
            <a:endParaRPr lang="en-US" sz="3200" dirty="0" smtClean="0">
              <a:solidFill>
                <a:srgbClr val="FFC000"/>
              </a:solidFill>
              <a:latin typeface="Comic Sans MS" pitchFamily="66" charset="0"/>
            </a:endParaRP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500034" y="714356"/>
            <a:ext cx="7543800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dirty="0"/>
              <a:t>Proses </a:t>
            </a:r>
            <a:r>
              <a:rPr lang="en-US" sz="2000" dirty="0" err="1"/>
              <a:t>degeneratif</a:t>
            </a:r>
            <a:r>
              <a:rPr lang="en-US" sz="2000" dirty="0"/>
              <a:t> </a:t>
            </a:r>
            <a:r>
              <a:rPr lang="en-US" sz="2000" dirty="0" err="1"/>
              <a:t>pada</a:t>
            </a:r>
            <a:r>
              <a:rPr lang="en-US" sz="2000" dirty="0"/>
              <a:t> </a:t>
            </a:r>
            <a:r>
              <a:rPr lang="en-US" sz="2000" dirty="0" err="1"/>
              <a:t>hampir</a:t>
            </a:r>
            <a:r>
              <a:rPr lang="en-US" sz="2000" dirty="0"/>
              <a:t> </a:t>
            </a:r>
            <a:r>
              <a:rPr lang="en-US" sz="2000" dirty="0" err="1"/>
              <a:t>semua</a:t>
            </a:r>
            <a:r>
              <a:rPr lang="en-US" sz="2000" dirty="0"/>
              <a:t> organ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sistem</a:t>
            </a:r>
            <a:r>
              <a:rPr lang="en-US" sz="2000" dirty="0"/>
              <a:t> </a:t>
            </a:r>
            <a:r>
              <a:rPr lang="en-US" sz="2000" dirty="0" err="1"/>
              <a:t>tubuh</a:t>
            </a:r>
            <a:r>
              <a:rPr lang="en-US" sz="2000" dirty="0"/>
              <a:t>.</a:t>
            </a:r>
          </a:p>
          <a:p>
            <a:pPr>
              <a:spcBef>
                <a:spcPct val="50000"/>
              </a:spcBef>
            </a:pPr>
            <a:endParaRPr lang="en-US" sz="2000" b="1" dirty="0"/>
          </a:p>
          <a:p>
            <a:pPr>
              <a:spcBef>
                <a:spcPct val="50000"/>
              </a:spcBef>
            </a:pPr>
            <a:r>
              <a:rPr lang="en-US" sz="3200" dirty="0" err="1" smtClean="0">
                <a:solidFill>
                  <a:srgbClr val="FFC000"/>
                </a:solidFill>
                <a:latin typeface="Comic Sans MS" pitchFamily="66" charset="0"/>
              </a:rPr>
              <a:t>Respirasi</a:t>
            </a:r>
            <a:endParaRPr lang="en-US" sz="3200" dirty="0"/>
          </a:p>
          <a:p>
            <a:pPr>
              <a:spcBef>
                <a:spcPct val="50000"/>
              </a:spcBef>
            </a:pPr>
            <a:r>
              <a:rPr lang="en-US" sz="2000" dirty="0"/>
              <a:t>PPOK/ </a:t>
            </a:r>
            <a:r>
              <a:rPr lang="en-US" sz="2000" dirty="0" err="1"/>
              <a:t>emfisema</a:t>
            </a:r>
            <a:r>
              <a:rPr lang="en-US" sz="2000" dirty="0"/>
              <a:t>, </a:t>
            </a:r>
            <a:r>
              <a:rPr lang="en-US" sz="2000" dirty="0" err="1"/>
              <a:t>kapasitas</a:t>
            </a:r>
            <a:r>
              <a:rPr lang="en-US" sz="2000" dirty="0"/>
              <a:t> vital (VC) </a:t>
            </a:r>
            <a:r>
              <a:rPr lang="en-US" sz="2000" dirty="0">
                <a:sym typeface="Symbol" pitchFamily="18" charset="2"/>
              </a:rPr>
              <a:t>, FRC , </a:t>
            </a:r>
            <a:r>
              <a:rPr lang="en-US" sz="2000" dirty="0" err="1">
                <a:sym typeface="Symbol" pitchFamily="18" charset="2"/>
              </a:rPr>
              <a:t>lebih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err="1">
                <a:sym typeface="Symbol" pitchFamily="18" charset="2"/>
              </a:rPr>
              <a:t>mudah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err="1">
                <a:sym typeface="Symbol" pitchFamily="18" charset="2"/>
              </a:rPr>
              <a:t>hipoksik</a:t>
            </a:r>
            <a:r>
              <a:rPr lang="en-US" sz="2000" dirty="0">
                <a:sym typeface="Symbol" pitchFamily="18" charset="2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2000" dirty="0" err="1">
                <a:sym typeface="Symbol" pitchFamily="18" charset="2"/>
              </a:rPr>
              <a:t>Depresi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err="1">
                <a:sym typeface="Symbol" pitchFamily="18" charset="2"/>
              </a:rPr>
              <a:t>nafas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err="1">
                <a:sym typeface="Symbol" pitchFamily="18" charset="2"/>
              </a:rPr>
              <a:t>krn</a:t>
            </a:r>
            <a:r>
              <a:rPr lang="en-US" sz="2000" dirty="0">
                <a:sym typeface="Symbol" pitchFamily="18" charset="2"/>
              </a:rPr>
              <a:t>. opioid, </a:t>
            </a:r>
            <a:r>
              <a:rPr lang="en-US" sz="2000" dirty="0" err="1">
                <a:sym typeface="Symbol" pitchFamily="18" charset="2"/>
              </a:rPr>
              <a:t>efek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err="1">
                <a:sym typeface="Symbol" pitchFamily="18" charset="2"/>
              </a:rPr>
              <a:t>pelumpuh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err="1">
                <a:sym typeface="Symbol" pitchFamily="18" charset="2"/>
              </a:rPr>
              <a:t>otot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err="1">
                <a:sym typeface="Symbol" pitchFamily="18" charset="2"/>
              </a:rPr>
              <a:t>yg</a:t>
            </a:r>
            <a:r>
              <a:rPr lang="en-US" sz="2000" dirty="0">
                <a:sym typeface="Symbol" pitchFamily="18" charset="2"/>
              </a:rPr>
              <a:t>. </a:t>
            </a:r>
            <a:r>
              <a:rPr lang="en-US" sz="2000" dirty="0" err="1">
                <a:sym typeface="Symbol" pitchFamily="18" charset="2"/>
              </a:rPr>
              <a:t>memanjang</a:t>
            </a:r>
            <a:r>
              <a:rPr lang="en-US" sz="2000" dirty="0">
                <a:sym typeface="Symbol" pitchFamily="18" charset="2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2000" dirty="0" err="1">
                <a:sym typeface="Symbol" pitchFamily="18" charset="2"/>
              </a:rPr>
              <a:t>Lebih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err="1">
                <a:sym typeface="Symbol" pitchFamily="18" charset="2"/>
              </a:rPr>
              <a:t>baik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err="1">
                <a:sym typeface="Symbol" pitchFamily="18" charset="2"/>
              </a:rPr>
              <a:t>jika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err="1">
                <a:sym typeface="Symbol" pitchFamily="18" charset="2"/>
              </a:rPr>
              <a:t>ada</a:t>
            </a:r>
            <a:r>
              <a:rPr lang="en-US" sz="2000" dirty="0">
                <a:sym typeface="Symbol" pitchFamily="18" charset="2"/>
              </a:rPr>
              <a:t> baseline AGD </a:t>
            </a:r>
            <a:r>
              <a:rPr lang="en-US" sz="2000" dirty="0" err="1">
                <a:sym typeface="Symbol" pitchFamily="18" charset="2"/>
              </a:rPr>
              <a:t>sbl</a:t>
            </a:r>
            <a:r>
              <a:rPr lang="en-US" sz="2000" dirty="0">
                <a:sym typeface="Symbol" pitchFamily="18" charset="2"/>
              </a:rPr>
              <a:t>. </a:t>
            </a:r>
            <a:r>
              <a:rPr lang="en-US" sz="2000" dirty="0" err="1">
                <a:sym typeface="Symbol" pitchFamily="18" charset="2"/>
              </a:rPr>
              <a:t>operasi</a:t>
            </a:r>
            <a:r>
              <a:rPr lang="en-US" sz="2000" dirty="0">
                <a:sym typeface="Symbol" pitchFamily="18" charset="2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US" sz="2000" dirty="0" err="1">
                <a:sym typeface="Symbol" pitchFamily="18" charset="2"/>
              </a:rPr>
              <a:t>Risiko</a:t>
            </a:r>
            <a:r>
              <a:rPr lang="en-US" sz="2000" dirty="0">
                <a:sym typeface="Symbol" pitchFamily="18" charset="2"/>
              </a:rPr>
              <a:t> prolonged ventilation &gt;&gt;</a:t>
            </a:r>
          </a:p>
          <a:p>
            <a:pPr>
              <a:spcBef>
                <a:spcPct val="50000"/>
              </a:spcBef>
            </a:pPr>
            <a:endParaRPr lang="en-US" sz="2000" dirty="0"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endParaRPr lang="en-US" sz="2000" dirty="0"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r>
              <a:rPr lang="en-US" sz="2000" dirty="0">
                <a:sym typeface="Symbol" pitchFamily="18" charset="2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236390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5"/>
          <p:cNvSpPr txBox="1">
            <a:spLocks noChangeArrowheads="1"/>
          </p:cNvSpPr>
          <p:nvPr/>
        </p:nvSpPr>
        <p:spPr bwMode="auto">
          <a:xfrm>
            <a:off x="609600" y="571480"/>
            <a:ext cx="8001000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3200" dirty="0" err="1" smtClean="0">
                <a:solidFill>
                  <a:srgbClr val="FFC000"/>
                </a:solidFill>
                <a:latin typeface="Comic Sans MS" pitchFamily="66" charset="0"/>
              </a:rPr>
              <a:t>Kardiovaskular</a:t>
            </a:r>
            <a:endParaRPr lang="en-US" sz="3200" dirty="0">
              <a:solidFill>
                <a:srgbClr val="00B050"/>
              </a:solidFill>
            </a:endParaRPr>
          </a:p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smtClean="0"/>
              <a:t>  </a:t>
            </a:r>
            <a:r>
              <a:rPr lang="en-US" sz="2000" dirty="0" err="1" smtClean="0"/>
              <a:t>Penebalan</a:t>
            </a:r>
            <a:r>
              <a:rPr lang="en-US" sz="2000" dirty="0" smtClean="0"/>
              <a:t> </a:t>
            </a:r>
            <a:r>
              <a:rPr lang="en-US" sz="2000" dirty="0" err="1"/>
              <a:t>dinding</a:t>
            </a:r>
            <a:r>
              <a:rPr lang="en-US" sz="2000" dirty="0"/>
              <a:t> </a:t>
            </a:r>
            <a:r>
              <a:rPr lang="en-US" sz="2000" dirty="0" err="1"/>
              <a:t>pemb</a:t>
            </a:r>
            <a:r>
              <a:rPr lang="en-US" sz="2000" dirty="0"/>
              <a:t>. </a:t>
            </a:r>
            <a:r>
              <a:rPr lang="en-US" sz="2000" dirty="0" err="1"/>
              <a:t>darah</a:t>
            </a:r>
            <a:r>
              <a:rPr lang="en-US" sz="2000" dirty="0"/>
              <a:t> </a:t>
            </a:r>
            <a:r>
              <a:rPr lang="en-US" sz="2000" dirty="0" err="1"/>
              <a:t>menyebabkan</a:t>
            </a:r>
            <a:r>
              <a:rPr lang="en-US" sz="2000" dirty="0"/>
              <a:t> </a:t>
            </a:r>
            <a:r>
              <a:rPr lang="en-US" sz="2000" dirty="0" err="1"/>
              <a:t>hipertensi</a:t>
            </a:r>
            <a:r>
              <a:rPr lang="en-US" sz="2000" dirty="0"/>
              <a:t>. </a:t>
            </a:r>
            <a:endParaRPr lang="en-US" sz="2000" dirty="0" smtClean="0"/>
          </a:p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smtClean="0"/>
              <a:t>  TD </a:t>
            </a:r>
            <a:r>
              <a:rPr lang="en-US" sz="2000" dirty="0" err="1"/>
              <a:t>sedapat</a:t>
            </a:r>
            <a:r>
              <a:rPr lang="en-US" sz="2000" dirty="0"/>
              <a:t> </a:t>
            </a:r>
            <a:r>
              <a:rPr lang="en-US" sz="2000" dirty="0" err="1"/>
              <a:t>mungkin</a:t>
            </a:r>
            <a:r>
              <a:rPr lang="en-US" sz="2000" dirty="0"/>
              <a:t> </a:t>
            </a:r>
            <a:r>
              <a:rPr lang="en-US" sz="2000" dirty="0" err="1"/>
              <a:t>dlm</a:t>
            </a:r>
            <a:r>
              <a:rPr lang="en-US" sz="2000" dirty="0"/>
              <a:t>. </a:t>
            </a:r>
            <a:r>
              <a:rPr lang="en-US" sz="2000" dirty="0" err="1"/>
              <a:t>kisaran</a:t>
            </a:r>
            <a:r>
              <a:rPr lang="en-US" sz="2000" dirty="0"/>
              <a:t> 140/90 mmHg. </a:t>
            </a:r>
            <a:endParaRPr lang="en-US" sz="2000" dirty="0" smtClean="0"/>
          </a:p>
          <a:p>
            <a:pPr marL="358775" indent="-358775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err="1" smtClean="0"/>
              <a:t>PenurunanTD</a:t>
            </a:r>
            <a:r>
              <a:rPr lang="en-US" sz="2000" dirty="0" smtClean="0"/>
              <a:t> </a:t>
            </a:r>
            <a:r>
              <a:rPr lang="en-US" sz="2000" dirty="0" err="1"/>
              <a:t>harus</a:t>
            </a:r>
            <a:r>
              <a:rPr lang="en-US" sz="2000" dirty="0"/>
              <a:t> </a:t>
            </a:r>
            <a:r>
              <a:rPr lang="en-US" sz="2000" dirty="0" err="1"/>
              <a:t>dilakukan</a:t>
            </a:r>
            <a:r>
              <a:rPr lang="en-US" sz="2000" dirty="0"/>
              <a:t> </a:t>
            </a:r>
            <a:r>
              <a:rPr lang="en-US" sz="2000" dirty="0" err="1"/>
              <a:t>dengan</a:t>
            </a:r>
            <a:r>
              <a:rPr lang="en-US" sz="2000" dirty="0"/>
              <a:t> </a:t>
            </a:r>
            <a:r>
              <a:rPr lang="en-US" sz="2000" dirty="0" err="1"/>
              <a:t>lambat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berhati-hati</a:t>
            </a:r>
            <a:r>
              <a:rPr lang="en-US" sz="2000" dirty="0"/>
              <a:t>. </a:t>
            </a:r>
            <a:r>
              <a:rPr lang="en-US" sz="2000" dirty="0" err="1"/>
              <a:t>Jika</a:t>
            </a:r>
            <a:r>
              <a:rPr lang="en-US" sz="2000" dirty="0"/>
              <a:t> </a:t>
            </a:r>
            <a:r>
              <a:rPr lang="en-US" sz="2000" dirty="0" err="1"/>
              <a:t>tidak</a:t>
            </a:r>
            <a:r>
              <a:rPr lang="en-US" sz="2000" dirty="0"/>
              <a:t> </a:t>
            </a:r>
            <a:r>
              <a:rPr lang="en-US" sz="2000" dirty="0" err="1"/>
              <a:t>dapat</a:t>
            </a:r>
            <a:r>
              <a:rPr lang="en-US" sz="2000" dirty="0"/>
              <a:t> </a:t>
            </a:r>
            <a:r>
              <a:rPr lang="en-US" sz="2000" dirty="0" err="1"/>
              <a:t>mencapai</a:t>
            </a:r>
            <a:r>
              <a:rPr lang="en-US" sz="2000" dirty="0"/>
              <a:t> </a:t>
            </a:r>
            <a:r>
              <a:rPr lang="en-US" sz="2000" dirty="0" err="1"/>
              <a:t>nilai</a:t>
            </a:r>
            <a:r>
              <a:rPr lang="en-US" sz="2000" dirty="0"/>
              <a:t> </a:t>
            </a:r>
            <a:r>
              <a:rPr lang="en-US" sz="2000" dirty="0" err="1"/>
              <a:t>ini</a:t>
            </a:r>
            <a:r>
              <a:rPr lang="en-US" sz="2000" dirty="0"/>
              <a:t>, </a:t>
            </a:r>
            <a:r>
              <a:rPr lang="en-US" sz="2000" dirty="0" err="1"/>
              <a:t>setidaknya</a:t>
            </a:r>
            <a:r>
              <a:rPr lang="en-US" sz="2000" dirty="0"/>
              <a:t> TD </a:t>
            </a:r>
            <a:r>
              <a:rPr lang="en-US" sz="2000" dirty="0" err="1"/>
              <a:t>harus</a:t>
            </a:r>
            <a:r>
              <a:rPr lang="en-US" sz="2000" dirty="0"/>
              <a:t> </a:t>
            </a:r>
            <a:r>
              <a:rPr lang="en-US" sz="2000" dirty="0" err="1"/>
              <a:t>stabil</a:t>
            </a:r>
            <a:r>
              <a:rPr lang="en-US" sz="2000" dirty="0"/>
              <a:t> </a:t>
            </a:r>
            <a:r>
              <a:rPr lang="en-US" sz="2000" dirty="0" err="1"/>
              <a:t>dalam</a:t>
            </a:r>
            <a:r>
              <a:rPr lang="en-US" sz="2000" dirty="0"/>
              <a:t> </a:t>
            </a:r>
            <a:r>
              <a:rPr lang="en-US" sz="2000" dirty="0" err="1"/>
              <a:t>nilai</a:t>
            </a:r>
            <a:r>
              <a:rPr lang="en-US" sz="2000" dirty="0"/>
              <a:t> optimal.</a:t>
            </a:r>
          </a:p>
          <a:p>
            <a:pPr marL="358775" indent="-358775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err="1"/>
              <a:t>Kemampuan</a:t>
            </a:r>
            <a:r>
              <a:rPr lang="en-US" sz="2000" dirty="0"/>
              <a:t> </a:t>
            </a:r>
            <a:r>
              <a:rPr lang="en-US" sz="2000" dirty="0" err="1"/>
              <a:t>kompensasi</a:t>
            </a:r>
            <a:r>
              <a:rPr lang="en-US" sz="2000" dirty="0"/>
              <a:t> </a:t>
            </a:r>
            <a:r>
              <a:rPr lang="en-US" sz="2000" dirty="0" err="1"/>
              <a:t>thd</a:t>
            </a:r>
            <a:r>
              <a:rPr lang="en-US" sz="2000" dirty="0"/>
              <a:t>. </a:t>
            </a:r>
            <a:r>
              <a:rPr lang="en-US" sz="2000" dirty="0" err="1"/>
              <a:t>perubahan</a:t>
            </a:r>
            <a:r>
              <a:rPr lang="en-US" sz="2000" dirty="0"/>
              <a:t> </a:t>
            </a:r>
            <a:r>
              <a:rPr lang="en-US" sz="2000" dirty="0" err="1"/>
              <a:t>hemodinamik</a:t>
            </a:r>
            <a:r>
              <a:rPr lang="en-US" sz="2000" dirty="0"/>
              <a:t> </a:t>
            </a:r>
            <a:r>
              <a:rPr lang="en-US" sz="2000" dirty="0" err="1"/>
              <a:t>rendah</a:t>
            </a:r>
            <a:r>
              <a:rPr lang="en-US" sz="2000" dirty="0"/>
              <a:t>, </a:t>
            </a:r>
            <a:r>
              <a:rPr lang="en-US" sz="2000" dirty="0" err="1"/>
              <a:t>sehingga</a:t>
            </a:r>
            <a:r>
              <a:rPr lang="en-US" sz="2000" dirty="0"/>
              <a:t> </a:t>
            </a:r>
            <a:r>
              <a:rPr lang="en-US" sz="2000" dirty="0" smtClean="0"/>
              <a:t>. </a:t>
            </a:r>
            <a:r>
              <a:rPr lang="en-US" sz="2000" dirty="0" err="1" smtClean="0"/>
              <a:t>kardiovaskular</a:t>
            </a:r>
            <a:r>
              <a:rPr lang="en-US" sz="2000" dirty="0" smtClean="0"/>
              <a:t> t </a:t>
            </a:r>
            <a:r>
              <a:rPr lang="en-US" sz="2000" dirty="0" err="1" smtClean="0"/>
              <a:t>idak</a:t>
            </a:r>
            <a:r>
              <a:rPr lang="en-US" sz="2000" dirty="0" smtClean="0"/>
              <a:t> </a:t>
            </a:r>
            <a:r>
              <a:rPr lang="en-US" sz="2000" dirty="0" err="1" smtClean="0"/>
              <a:t>stabil</a:t>
            </a:r>
            <a:r>
              <a:rPr lang="en-US" sz="2000" dirty="0" smtClean="0"/>
              <a:t> </a:t>
            </a:r>
            <a:r>
              <a:rPr lang="en-US" sz="2000" dirty="0" err="1" smtClean="0"/>
              <a:t>lebih</a:t>
            </a:r>
            <a:r>
              <a:rPr lang="en-US" sz="2000" dirty="0" smtClean="0"/>
              <a:t> </a:t>
            </a:r>
            <a:r>
              <a:rPr lang="en-US" sz="2000" dirty="0" err="1"/>
              <a:t>mudah</a:t>
            </a:r>
            <a:r>
              <a:rPr lang="en-US" sz="2000" dirty="0"/>
              <a:t> </a:t>
            </a:r>
            <a:r>
              <a:rPr lang="en-US" sz="2000" dirty="0" err="1"/>
              <a:t>terjadi</a:t>
            </a:r>
            <a:r>
              <a:rPr lang="en-US" sz="2000" dirty="0" smtClean="0"/>
              <a:t>.</a:t>
            </a:r>
          </a:p>
          <a:p>
            <a:pPr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smtClean="0"/>
              <a:t>  </a:t>
            </a:r>
            <a:r>
              <a:rPr lang="en-US" sz="2000" dirty="0" err="1" smtClean="0"/>
              <a:t>Miokard</a:t>
            </a:r>
            <a:r>
              <a:rPr lang="en-US" sz="2000" dirty="0" smtClean="0"/>
              <a:t> </a:t>
            </a:r>
            <a:r>
              <a:rPr lang="en-US" sz="2000" dirty="0" err="1"/>
              <a:t>tidak</a:t>
            </a:r>
            <a:r>
              <a:rPr lang="en-US" sz="2000" dirty="0"/>
              <a:t> </a:t>
            </a:r>
            <a:r>
              <a:rPr lang="en-US" sz="2000" dirty="0" err="1" smtClean="0"/>
              <a:t>dpt</a:t>
            </a:r>
            <a:r>
              <a:rPr lang="en-US" sz="2000" dirty="0" smtClean="0"/>
              <a:t> </a:t>
            </a:r>
            <a:r>
              <a:rPr lang="en-US" sz="2000" dirty="0" err="1" smtClean="0"/>
              <a:t>mentoleransi</a:t>
            </a:r>
            <a:r>
              <a:rPr lang="en-US" sz="2000" dirty="0" smtClean="0"/>
              <a:t> </a:t>
            </a:r>
            <a:r>
              <a:rPr lang="en-US" sz="2000" dirty="0" err="1"/>
              <a:t>peningkatan</a:t>
            </a:r>
            <a:r>
              <a:rPr lang="en-US" sz="2000" dirty="0"/>
              <a:t> O2 demand.</a:t>
            </a:r>
          </a:p>
          <a:p>
            <a:pPr marL="358775" indent="-358775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err="1"/>
              <a:t>Kontraktilitas</a:t>
            </a:r>
            <a:r>
              <a:rPr lang="en-US" sz="2000" dirty="0"/>
              <a:t> </a:t>
            </a:r>
            <a:r>
              <a:rPr lang="en-US" sz="2000" dirty="0" err="1"/>
              <a:t>miokard</a:t>
            </a:r>
            <a:r>
              <a:rPr lang="en-US" sz="2000" dirty="0"/>
              <a:t> &lt;&lt; </a:t>
            </a:r>
            <a:r>
              <a:rPr lang="en-US" sz="2000" dirty="0" err="1"/>
              <a:t>sehingga</a:t>
            </a:r>
            <a:r>
              <a:rPr lang="en-US" sz="2000" dirty="0"/>
              <a:t> </a:t>
            </a:r>
            <a:r>
              <a:rPr lang="en-US" sz="2000" dirty="0" err="1"/>
              <a:t>curah</a:t>
            </a:r>
            <a:r>
              <a:rPr lang="en-US" sz="2000" dirty="0"/>
              <a:t> </a:t>
            </a:r>
            <a:r>
              <a:rPr lang="en-US" sz="2000" dirty="0" err="1"/>
              <a:t>jantung</a:t>
            </a: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>
                <a:sym typeface="Symbol" pitchFamily="18" charset="2"/>
              </a:rPr>
              <a:t>. </a:t>
            </a:r>
            <a:r>
              <a:rPr lang="en-US" sz="2000" dirty="0" err="1" smtClean="0">
                <a:sym typeface="Symbol" pitchFamily="18" charset="2"/>
              </a:rPr>
              <a:t>Purunan</a:t>
            </a:r>
            <a:r>
              <a:rPr lang="en-US" sz="2000" dirty="0" smtClean="0">
                <a:sym typeface="Symbol" pitchFamily="18" charset="2"/>
              </a:rPr>
              <a:t>  </a:t>
            </a:r>
            <a:r>
              <a:rPr lang="en-US" sz="2000" dirty="0" err="1">
                <a:sym typeface="Symbol" pitchFamily="18" charset="2"/>
              </a:rPr>
              <a:t>curah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err="1">
                <a:sym typeface="Symbol" pitchFamily="18" charset="2"/>
              </a:rPr>
              <a:t>jantung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err="1">
                <a:sym typeface="Symbol" pitchFamily="18" charset="2"/>
              </a:rPr>
              <a:t>menyebabkan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err="1">
                <a:sym typeface="Symbol" pitchFamily="18" charset="2"/>
              </a:rPr>
              <a:t>pemanjangan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err="1">
                <a:sym typeface="Symbol" pitchFamily="18" charset="2"/>
              </a:rPr>
              <a:t>waktu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err="1">
                <a:sym typeface="Symbol" pitchFamily="18" charset="2"/>
              </a:rPr>
              <a:t>sirkulasi</a:t>
            </a:r>
            <a:r>
              <a:rPr lang="en-US" sz="2000" dirty="0">
                <a:sym typeface="Symbol" pitchFamily="18" charset="2"/>
              </a:rPr>
              <a:t>. </a:t>
            </a:r>
            <a:r>
              <a:rPr lang="en-US" sz="2000" dirty="0" err="1">
                <a:sym typeface="Symbol" pitchFamily="18" charset="2"/>
              </a:rPr>
              <a:t>Akibatnya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err="1">
                <a:sym typeface="Symbol" pitchFamily="18" charset="2"/>
              </a:rPr>
              <a:t>eliminasi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err="1">
                <a:sym typeface="Symbol" pitchFamily="18" charset="2"/>
              </a:rPr>
              <a:t>obat</a:t>
            </a:r>
            <a:r>
              <a:rPr lang="en-US" sz="2000" dirty="0">
                <a:sym typeface="Symbol" pitchFamily="18" charset="2"/>
              </a:rPr>
              <a:t> 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dirty="0" err="1" smtClean="0">
                <a:sym typeface="Symbol" pitchFamily="18" charset="2"/>
              </a:rPr>
              <a:t>menjadi</a:t>
            </a:r>
            <a:r>
              <a:rPr lang="en-US" sz="2000" dirty="0" smtClean="0">
                <a:sym typeface="Symbol" pitchFamily="18" charset="2"/>
              </a:rPr>
              <a:t>  </a:t>
            </a:r>
            <a:r>
              <a:rPr lang="en-US" sz="2000" dirty="0" err="1" smtClean="0">
                <a:sym typeface="Symbol" pitchFamily="18" charset="2"/>
              </a:rPr>
              <a:t>lambat</a:t>
            </a:r>
            <a:r>
              <a:rPr lang="en-US" sz="2000" dirty="0">
                <a:sym typeface="Symbol" pitchFamily="18" charset="2"/>
              </a:rPr>
              <a:t>.</a:t>
            </a:r>
          </a:p>
          <a:p>
            <a:endParaRPr lang="en-US" sz="1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649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rgbClr val="FFFF00"/>
                </a:solidFill>
                <a:sym typeface="Symbol" pitchFamily="18" charset="2"/>
              </a:rPr>
              <a:t>Gastrointestinal</a:t>
            </a:r>
            <a:r>
              <a:rPr lang="en-US" sz="2000" dirty="0" smtClean="0">
                <a:solidFill>
                  <a:srgbClr val="FFFF00"/>
                </a:solidFill>
                <a:sym typeface="Symbol" pitchFamily="18" charset="2"/>
              </a:rPr>
              <a:t> :</a:t>
            </a:r>
          </a:p>
          <a:p>
            <a:pPr>
              <a:spcBef>
                <a:spcPct val="50000"/>
              </a:spcBef>
              <a:buNone/>
            </a:pP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	</a:t>
            </a:r>
            <a:r>
              <a:rPr lang="en-US" sz="2000" dirty="0" err="1" smtClean="0">
                <a:sym typeface="Symbol" pitchFamily="18" charset="2"/>
              </a:rPr>
              <a:t>Pengosongan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dirty="0" err="1" smtClean="0">
                <a:sym typeface="Symbol" pitchFamily="18" charset="2"/>
              </a:rPr>
              <a:t>lambung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dirty="0" err="1" smtClean="0">
                <a:sym typeface="Symbol" pitchFamily="18" charset="2"/>
              </a:rPr>
              <a:t>lambat</a:t>
            </a:r>
            <a:r>
              <a:rPr lang="en-US" sz="2000" dirty="0" smtClean="0">
                <a:sym typeface="Symbol" pitchFamily="18" charset="2"/>
              </a:rPr>
              <a:t>, </a:t>
            </a:r>
            <a:r>
              <a:rPr lang="en-US" sz="2000" dirty="0" err="1" smtClean="0">
                <a:sym typeface="Symbol" pitchFamily="18" charset="2"/>
              </a:rPr>
              <a:t>risiko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dirty="0" err="1" smtClean="0">
                <a:sym typeface="Symbol" pitchFamily="18" charset="2"/>
              </a:rPr>
              <a:t>aspirasi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dirty="0" err="1" smtClean="0">
                <a:sym typeface="Symbol" pitchFamily="18" charset="2"/>
              </a:rPr>
              <a:t>meningkat</a:t>
            </a:r>
            <a:r>
              <a:rPr lang="en-US" sz="2000" dirty="0" smtClean="0">
                <a:sym typeface="Symbol" pitchFamily="18" charset="2"/>
              </a:rPr>
              <a:t>.</a:t>
            </a:r>
          </a:p>
          <a:p>
            <a:endParaRPr lang="en-US" sz="2000" dirty="0" smtClean="0">
              <a:solidFill>
                <a:srgbClr val="00B050"/>
              </a:solidFill>
            </a:endParaRPr>
          </a:p>
          <a:p>
            <a:r>
              <a:rPr lang="en-US" sz="2000" b="1" dirty="0" err="1" smtClean="0">
                <a:solidFill>
                  <a:srgbClr val="FFFF00"/>
                </a:solidFill>
                <a:sym typeface="Symbol" pitchFamily="18" charset="2"/>
              </a:rPr>
              <a:t>Sistem</a:t>
            </a:r>
            <a:r>
              <a:rPr lang="en-US" sz="2000" b="1" dirty="0" smtClean="0">
                <a:solidFill>
                  <a:srgbClr val="FFFF00"/>
                </a:solidFill>
                <a:sym typeface="Symbol" pitchFamily="18" charset="2"/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  <a:sym typeface="Symbol" pitchFamily="18" charset="2"/>
              </a:rPr>
              <a:t>saraf</a:t>
            </a:r>
            <a:endParaRPr lang="en-US" sz="2000" b="1" dirty="0" smtClean="0">
              <a:solidFill>
                <a:srgbClr val="FFFF00"/>
              </a:solidFill>
              <a:sym typeface="Symbol" pitchFamily="18" charset="2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B050"/>
                </a:solidFill>
                <a:sym typeface="Symbol" pitchFamily="18" charset="2"/>
              </a:rPr>
              <a:t>	</a:t>
            </a:r>
            <a:r>
              <a:rPr lang="en-US" sz="2000" dirty="0" err="1" smtClean="0">
                <a:sym typeface="Symbol" pitchFamily="18" charset="2"/>
              </a:rPr>
              <a:t>Degen</a:t>
            </a:r>
            <a:r>
              <a:rPr lang="id-ID" sz="2000" dirty="0" smtClean="0">
                <a:sym typeface="Symbol" pitchFamily="18" charset="2"/>
              </a:rPr>
              <a:t>e</a:t>
            </a:r>
            <a:r>
              <a:rPr lang="en-US" sz="2000" dirty="0" err="1" smtClean="0">
                <a:sym typeface="Symbol" pitchFamily="18" charset="2"/>
              </a:rPr>
              <a:t>ratif</a:t>
            </a:r>
            <a:r>
              <a:rPr lang="en-US" sz="2000" dirty="0" smtClean="0">
                <a:sym typeface="Symbol" pitchFamily="18" charset="2"/>
              </a:rPr>
              <a:t> Memory </a:t>
            </a:r>
            <a:r>
              <a:rPr lang="en-US" sz="2000" dirty="0" err="1" smtClean="0">
                <a:sym typeface="Symbol" pitchFamily="18" charset="2"/>
              </a:rPr>
              <a:t>jangka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dirty="0" err="1" smtClean="0">
                <a:sym typeface="Symbol" pitchFamily="18" charset="2"/>
              </a:rPr>
              <a:t>pendek</a:t>
            </a:r>
            <a:r>
              <a:rPr lang="en-US" sz="2000" dirty="0" smtClean="0">
                <a:sym typeface="Symbol" pitchFamily="18" charset="2"/>
              </a:rPr>
              <a:t> </a:t>
            </a:r>
            <a:r>
              <a:rPr lang="en-US" sz="2000" dirty="0" err="1" smtClean="0">
                <a:sym typeface="Symbol" pitchFamily="18" charset="2"/>
              </a:rPr>
              <a:t>berkurang</a:t>
            </a:r>
            <a:endParaRPr lang="en-US" sz="2000" dirty="0" smtClean="0">
              <a:sym typeface="Symbol" pitchFamily="18" charset="2"/>
            </a:endParaRPr>
          </a:p>
          <a:p>
            <a:pPr>
              <a:buNone/>
            </a:pPr>
            <a:endParaRPr lang="en-US" sz="2000" dirty="0" smtClean="0">
              <a:solidFill>
                <a:srgbClr val="FFFF00"/>
              </a:solidFill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endParaRPr lang="en-US" sz="2000" dirty="0" smtClean="0">
              <a:solidFill>
                <a:srgbClr val="00B050"/>
              </a:solidFill>
            </a:endParaRPr>
          </a:p>
          <a:p>
            <a:endParaRPr lang="id-ID" sz="2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dirty="0" err="1" smtClean="0">
                <a:solidFill>
                  <a:srgbClr val="FFFF00"/>
                </a:solidFill>
                <a:latin typeface="Comic Sans MS" pitchFamily="66" charset="0"/>
              </a:rPr>
              <a:t>Pasien</a:t>
            </a:r>
            <a:r>
              <a:rPr lang="en-US" sz="36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latin typeface="Comic Sans MS" pitchFamily="66" charset="0"/>
              </a:rPr>
              <a:t>Pediatrik</a:t>
            </a:r>
            <a:endParaRPr lang="en-US" sz="3600" dirty="0" smtClean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142984"/>
            <a:ext cx="8229600" cy="457203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 err="1" smtClean="0">
                <a:latin typeface="Arial" charset="0"/>
              </a:rPr>
              <a:t>Anatomi</a:t>
            </a:r>
            <a:r>
              <a:rPr lang="en-US" sz="2000" dirty="0" smtClean="0">
                <a:latin typeface="Arial" charset="0"/>
              </a:rPr>
              <a:t> &amp; </a:t>
            </a:r>
            <a:r>
              <a:rPr lang="en-US" sz="2000" dirty="0" err="1" smtClean="0">
                <a:latin typeface="Arial" charset="0"/>
              </a:rPr>
              <a:t>fisiologi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berbeda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sesuai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umur</a:t>
            </a:r>
            <a:r>
              <a:rPr lang="en-US" sz="2000" dirty="0" smtClean="0">
                <a:latin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 err="1" smtClean="0">
                <a:latin typeface="Arial" charset="0"/>
              </a:rPr>
              <a:t>Neonatus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cukup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bulan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berbeda</a:t>
            </a:r>
            <a:r>
              <a:rPr lang="en-US" sz="2000" dirty="0" smtClean="0">
                <a:latin typeface="Arial" charset="0"/>
              </a:rPr>
              <a:t> dg. </a:t>
            </a:r>
            <a:r>
              <a:rPr lang="en-US" sz="2000" dirty="0" err="1" smtClean="0">
                <a:latin typeface="Arial" charset="0"/>
              </a:rPr>
              <a:t>neonatus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prematur</a:t>
            </a:r>
            <a:r>
              <a:rPr lang="en-US" sz="2000" dirty="0" smtClean="0">
                <a:latin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 err="1" smtClean="0">
                <a:latin typeface="Arial" charset="0"/>
              </a:rPr>
              <a:t>Semakin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muda</a:t>
            </a:r>
            <a:r>
              <a:rPr lang="en-US" sz="2000" dirty="0" smtClean="0">
                <a:latin typeface="Arial" charset="0"/>
              </a:rPr>
              <a:t>, </a:t>
            </a:r>
            <a:r>
              <a:rPr lang="en-US" sz="2000" dirty="0" err="1" smtClean="0">
                <a:latin typeface="Arial" charset="0"/>
              </a:rPr>
              <a:t>morbiditas</a:t>
            </a:r>
            <a:r>
              <a:rPr lang="en-US" sz="2000" dirty="0" smtClean="0">
                <a:latin typeface="Arial" charset="0"/>
              </a:rPr>
              <a:t> &amp; </a:t>
            </a:r>
            <a:r>
              <a:rPr lang="en-US" sz="2000" dirty="0" err="1" smtClean="0">
                <a:latin typeface="Arial" charset="0"/>
              </a:rPr>
              <a:t>mortalitas</a:t>
            </a:r>
            <a:r>
              <a:rPr lang="en-US" sz="2000" dirty="0" smtClean="0">
                <a:latin typeface="Arial" charset="0"/>
              </a:rPr>
              <a:t>  </a:t>
            </a:r>
            <a:r>
              <a:rPr lang="en-US" sz="2000" dirty="0" err="1" smtClean="0">
                <a:latin typeface="Arial" charset="0"/>
              </a:rPr>
              <a:t>meningkat</a:t>
            </a:r>
            <a:endParaRPr lang="en-US" sz="2000" dirty="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 err="1" smtClean="0">
                <a:latin typeface="Arial" charset="0"/>
              </a:rPr>
              <a:t>Jika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disertai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dengan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kelainan</a:t>
            </a:r>
            <a:r>
              <a:rPr lang="en-US" sz="2000" dirty="0" smtClean="0">
                <a:latin typeface="Arial" charset="0"/>
              </a:rPr>
              <a:t> organ/ </a:t>
            </a:r>
            <a:r>
              <a:rPr lang="en-US" sz="2000" dirty="0" err="1" smtClean="0">
                <a:latin typeface="Arial" charset="0"/>
              </a:rPr>
              <a:t>fungsi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tubuh</a:t>
            </a:r>
            <a:r>
              <a:rPr lang="en-US" sz="2000" dirty="0" smtClean="0">
                <a:latin typeface="Arial" charset="0"/>
              </a:rPr>
              <a:t> (</a:t>
            </a:r>
            <a:r>
              <a:rPr lang="en-US" sz="2000" dirty="0" err="1" smtClean="0">
                <a:latin typeface="Arial" charset="0"/>
              </a:rPr>
              <a:t>kongenital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maupun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didapat</a:t>
            </a:r>
            <a:r>
              <a:rPr lang="en-US" sz="2000" dirty="0" smtClean="0">
                <a:latin typeface="Arial" charset="0"/>
              </a:rPr>
              <a:t>), </a:t>
            </a:r>
            <a:r>
              <a:rPr lang="en-US" sz="2000" dirty="0" err="1" smtClean="0">
                <a:latin typeface="Arial" charset="0"/>
              </a:rPr>
              <a:t>mortalitas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.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 err="1" smtClean="0">
                <a:latin typeface="Arial" charset="0"/>
                <a:sym typeface="Wingdings" pitchFamily="2" charset="2"/>
              </a:rPr>
              <a:t>Farmakologi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obat-obat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tdk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.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sama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dg. orang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dewasa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.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 err="1" smtClean="0">
                <a:latin typeface="Arial" charset="0"/>
                <a:sym typeface="Wingdings" pitchFamily="2" charset="2"/>
              </a:rPr>
              <a:t>Masalah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umum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: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tdk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.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kooperatif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,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terutama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pd.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waktu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dipisahkan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dari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org.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tua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.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Harus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dicari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cara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utk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.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mengurangi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anxietas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(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pengalihan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perhatian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,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premedikasi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yg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.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aman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dan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tepat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guna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).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 err="1" smtClean="0">
                <a:latin typeface="Arial" charset="0"/>
                <a:sym typeface="Wingdings" pitchFamily="2" charset="2"/>
              </a:rPr>
              <a:t>Perlengkapan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anestesia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harus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sesuai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umur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&amp; BB.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 err="1" smtClean="0">
                <a:latin typeface="Arial" charset="0"/>
                <a:sym typeface="Wingdings" pitchFamily="2" charset="2"/>
              </a:rPr>
              <a:t>Alat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pemantau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standar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minimal (EKG, SpO2, TD) +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pemanas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(heater) blanked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dan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cairan</a:t>
            </a:r>
            <a:endParaRPr lang="en-US" sz="2000" dirty="0" smtClean="0">
              <a:latin typeface="Arial" charset="0"/>
              <a:sym typeface="Wingdings" pitchFamily="2" charset="2"/>
            </a:endParaRP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 err="1" smtClean="0">
                <a:latin typeface="Arial" charset="0"/>
                <a:sym typeface="Wingdings" pitchFamily="2" charset="2"/>
              </a:rPr>
              <a:t>Pengakhiran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anestesia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&amp; timing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ekstubasi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harus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tepat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.</a:t>
            </a:r>
          </a:p>
          <a:p>
            <a:pPr eaLnBrk="1" hangingPunct="1">
              <a:lnSpc>
                <a:spcPct val="90000"/>
              </a:lnSpc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en-US" sz="2000" dirty="0" err="1" smtClean="0">
                <a:latin typeface="Arial" charset="0"/>
                <a:sym typeface="Wingdings" pitchFamily="2" charset="2"/>
              </a:rPr>
              <a:t>Nyeri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&amp; PONV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sudah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ada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pada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pasien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pediatrik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.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Jangan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 </a:t>
            </a:r>
            <a:r>
              <a:rPr lang="en-US" sz="2000" dirty="0" err="1" smtClean="0">
                <a:latin typeface="Arial" charset="0"/>
                <a:sym typeface="Wingdings" pitchFamily="2" charset="2"/>
              </a:rPr>
              <a:t>diabaikan</a:t>
            </a:r>
            <a:r>
              <a:rPr lang="en-US" sz="2000" dirty="0" smtClean="0">
                <a:latin typeface="Arial" charset="0"/>
                <a:sym typeface="Wingdings" pitchFamily="2" charset="2"/>
              </a:rPr>
              <a:t>!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000" dirty="0" smtClean="0">
              <a:latin typeface="Arial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851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i="1" dirty="0" smtClean="0">
                <a:solidFill>
                  <a:srgbClr val="FFFF00"/>
                </a:solidFill>
                <a:latin typeface="Comic Sans MS" pitchFamily="66" charset="0"/>
              </a:rPr>
              <a:t>Anesthesia Assessment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571612"/>
            <a:ext cx="8229600" cy="4530725"/>
          </a:xfrm>
        </p:spPr>
        <p:txBody>
          <a:bodyPr/>
          <a:lstStyle/>
          <a:p>
            <a:pPr eaLnBrk="1" hangingPunct="1">
              <a:buClr>
                <a:srgbClr val="CC0000"/>
              </a:buClr>
              <a:buFont typeface="Wingdings" pitchFamily="2" charset="2"/>
              <a:buChar char="q"/>
              <a:defRPr/>
            </a:pPr>
            <a:r>
              <a:rPr lang="en-US" sz="2000" dirty="0" err="1" smtClean="0">
                <a:latin typeface="Arial" charset="0"/>
              </a:rPr>
              <a:t>Semua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penemuan</a:t>
            </a:r>
            <a:r>
              <a:rPr lang="en-US" sz="2000" dirty="0" smtClean="0">
                <a:latin typeface="Arial" charset="0"/>
              </a:rPr>
              <a:t>, </a:t>
            </a:r>
            <a:r>
              <a:rPr lang="en-US" sz="2000" dirty="0" err="1" smtClean="0">
                <a:latin typeface="Arial" charset="0"/>
              </a:rPr>
              <a:t>pertimbangan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dan</a:t>
            </a:r>
            <a:r>
              <a:rPr lang="en-US" sz="2000" dirty="0" smtClean="0">
                <a:latin typeface="Arial" charset="0"/>
              </a:rPr>
              <a:t> saran </a:t>
            </a:r>
            <a:r>
              <a:rPr lang="en-US" sz="2000" dirty="0" err="1" smtClean="0">
                <a:latin typeface="Arial" charset="0"/>
              </a:rPr>
              <a:t>atau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permintaan</a:t>
            </a:r>
            <a:r>
              <a:rPr lang="en-US" sz="2000" dirty="0" smtClean="0">
                <a:latin typeface="Arial" charset="0"/>
              </a:rPr>
              <a:t>/ </a:t>
            </a:r>
            <a:r>
              <a:rPr lang="en-US" sz="2000" dirty="0" err="1" smtClean="0">
                <a:latin typeface="Arial" charset="0"/>
              </a:rPr>
              <a:t>rekomendasi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harus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tertulis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dalam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rekam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medis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pasien</a:t>
            </a:r>
            <a:r>
              <a:rPr lang="en-US" sz="2000" dirty="0" smtClean="0">
                <a:latin typeface="Arial" charset="0"/>
              </a:rPr>
              <a:t>.</a:t>
            </a:r>
          </a:p>
          <a:p>
            <a:pPr eaLnBrk="1" hangingPunct="1">
              <a:buClr>
                <a:srgbClr val="CC0000"/>
              </a:buClr>
              <a:buFont typeface="Wingdings" pitchFamily="2" charset="2"/>
              <a:buChar char="q"/>
              <a:defRPr/>
            </a:pPr>
            <a:r>
              <a:rPr lang="en-US" sz="2000" dirty="0" smtClean="0">
                <a:latin typeface="Arial" charset="0"/>
              </a:rPr>
              <a:t>Informed consent </a:t>
            </a:r>
            <a:r>
              <a:rPr lang="en-US" sz="2000" dirty="0" err="1" smtClean="0">
                <a:latin typeface="Arial" charset="0"/>
              </a:rPr>
              <a:t>harus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tertulis</a:t>
            </a:r>
            <a:r>
              <a:rPr lang="en-US" sz="2000" dirty="0" smtClean="0">
                <a:latin typeface="Arial" charset="0"/>
              </a:rPr>
              <a:t>. </a:t>
            </a:r>
            <a:r>
              <a:rPr lang="en-US" sz="2000" dirty="0" err="1" smtClean="0">
                <a:latin typeface="Arial" charset="0"/>
              </a:rPr>
              <a:t>Jika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ditemukan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risiko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terjadinya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morbiditas</a:t>
            </a:r>
            <a:r>
              <a:rPr lang="en-US" sz="2000" dirty="0" smtClean="0">
                <a:latin typeface="Arial" charset="0"/>
              </a:rPr>
              <a:t>/ </a:t>
            </a:r>
            <a:r>
              <a:rPr lang="en-US" sz="2000" dirty="0" err="1" smtClean="0">
                <a:latin typeface="Arial" charset="0"/>
              </a:rPr>
              <a:t>mortalitas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perioperatif</a:t>
            </a:r>
            <a:r>
              <a:rPr lang="en-US" sz="2000" dirty="0" smtClean="0">
                <a:latin typeface="Arial" charset="0"/>
              </a:rPr>
              <a:t>, </a:t>
            </a:r>
            <a:r>
              <a:rPr lang="en-US" sz="2000" dirty="0" err="1" smtClean="0">
                <a:latin typeface="Arial" charset="0"/>
              </a:rPr>
              <a:t>rincian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penjelasan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kpd</a:t>
            </a:r>
            <a:r>
              <a:rPr lang="en-US" sz="2000" dirty="0" smtClean="0">
                <a:latin typeface="Arial" charset="0"/>
              </a:rPr>
              <a:t>. </a:t>
            </a:r>
            <a:r>
              <a:rPr lang="en-US" sz="2000" dirty="0" err="1" smtClean="0">
                <a:latin typeface="Arial" charset="0"/>
              </a:rPr>
              <a:t>pasien</a:t>
            </a:r>
            <a:r>
              <a:rPr lang="en-US" sz="2000" dirty="0" smtClean="0">
                <a:latin typeface="Arial" charset="0"/>
              </a:rPr>
              <a:t> / </a:t>
            </a:r>
            <a:r>
              <a:rPr lang="en-US" sz="2000" dirty="0" err="1" smtClean="0">
                <a:latin typeface="Arial" charset="0"/>
              </a:rPr>
              <a:t>keluarganya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ditulis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dlm</a:t>
            </a:r>
            <a:r>
              <a:rPr lang="en-US" sz="2000" dirty="0" smtClean="0">
                <a:latin typeface="Arial" charset="0"/>
              </a:rPr>
              <a:t>. </a:t>
            </a:r>
            <a:r>
              <a:rPr lang="en-US" sz="2000" dirty="0" err="1" smtClean="0">
                <a:latin typeface="Arial" charset="0"/>
              </a:rPr>
              <a:t>rekam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medis</a:t>
            </a:r>
            <a:r>
              <a:rPr lang="en-US" sz="2000" dirty="0" smtClean="0">
                <a:latin typeface="Arial" charset="0"/>
              </a:rPr>
              <a:t>.</a:t>
            </a:r>
          </a:p>
          <a:p>
            <a:pPr eaLnBrk="1" hangingPunct="1">
              <a:buClr>
                <a:srgbClr val="CC0000"/>
              </a:buClr>
              <a:buFont typeface="Wingdings" pitchFamily="2" charset="2"/>
              <a:buChar char="q"/>
              <a:defRPr/>
            </a:pPr>
            <a:r>
              <a:rPr lang="en-US" sz="2000" dirty="0" err="1" smtClean="0">
                <a:latin typeface="Arial" charset="0"/>
              </a:rPr>
              <a:t>Pasien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berhak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mengajukan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keberatan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atas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tindakan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yg</a:t>
            </a:r>
            <a:r>
              <a:rPr lang="en-US" sz="2000" dirty="0" smtClean="0">
                <a:latin typeface="Arial" charset="0"/>
              </a:rPr>
              <a:t>. </a:t>
            </a:r>
            <a:r>
              <a:rPr lang="en-US" sz="2000" dirty="0" err="1" smtClean="0">
                <a:latin typeface="Arial" charset="0"/>
              </a:rPr>
              <a:t>akan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dijalani</a:t>
            </a:r>
            <a:r>
              <a:rPr lang="en-US" sz="2000" dirty="0" smtClean="0">
                <a:latin typeface="Arial" charset="0"/>
              </a:rPr>
              <a:t>. </a:t>
            </a:r>
            <a:r>
              <a:rPr lang="en-US" sz="2000" dirty="0" err="1" smtClean="0">
                <a:latin typeface="Arial" charset="0"/>
              </a:rPr>
              <a:t>Keberatan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ini</a:t>
            </a:r>
            <a:r>
              <a:rPr lang="en-US" sz="2000" dirty="0" smtClean="0">
                <a:latin typeface="Arial" charset="0"/>
              </a:rPr>
              <a:t> pun </a:t>
            </a:r>
            <a:r>
              <a:rPr lang="en-US" sz="2000" dirty="0" err="1" smtClean="0">
                <a:latin typeface="Arial" charset="0"/>
              </a:rPr>
              <a:t>ditulis</a:t>
            </a:r>
            <a:r>
              <a:rPr lang="en-US" sz="2000" dirty="0" smtClean="0">
                <a:latin typeface="Arial" charset="0"/>
              </a:rPr>
              <a:t> &amp; </a:t>
            </a:r>
            <a:r>
              <a:rPr lang="en-US" sz="2000" dirty="0" err="1" smtClean="0">
                <a:latin typeface="Arial" charset="0"/>
              </a:rPr>
              <a:t>ditandatangani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dlm</a:t>
            </a:r>
            <a:r>
              <a:rPr lang="en-US" sz="2000" dirty="0" smtClean="0">
                <a:latin typeface="Arial" charset="0"/>
              </a:rPr>
              <a:t>. </a:t>
            </a:r>
            <a:r>
              <a:rPr lang="en-US" sz="2000" dirty="0" err="1" smtClean="0">
                <a:latin typeface="Arial" charset="0"/>
              </a:rPr>
              <a:t>rekam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medis</a:t>
            </a:r>
            <a:r>
              <a:rPr lang="en-US" sz="2000" dirty="0" smtClean="0">
                <a:latin typeface="Arial" charset="0"/>
              </a:rPr>
              <a:t>.</a:t>
            </a:r>
          </a:p>
          <a:p>
            <a:pPr eaLnBrk="1" hangingPunct="1">
              <a:buClr>
                <a:srgbClr val="CC0000"/>
              </a:buClr>
              <a:buFont typeface="Wingdings" pitchFamily="2" charset="2"/>
              <a:buChar char="q"/>
              <a:defRPr/>
            </a:pPr>
            <a:r>
              <a:rPr lang="en-US" sz="2000" dirty="0" err="1" smtClean="0">
                <a:latin typeface="Arial" charset="0"/>
              </a:rPr>
              <a:t>Tentukan</a:t>
            </a:r>
            <a:r>
              <a:rPr lang="en-US" sz="2000" dirty="0" smtClean="0">
                <a:latin typeface="Arial" charset="0"/>
              </a:rPr>
              <a:t> status </a:t>
            </a:r>
            <a:r>
              <a:rPr lang="en-US" sz="2000" dirty="0" err="1" smtClean="0">
                <a:latin typeface="Arial" charset="0"/>
              </a:rPr>
              <a:t>fisik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klasifikasi</a:t>
            </a:r>
            <a:r>
              <a:rPr lang="en-US" sz="2000" dirty="0" smtClean="0">
                <a:latin typeface="Arial" charset="0"/>
              </a:rPr>
              <a:t> ASA.</a:t>
            </a:r>
          </a:p>
          <a:p>
            <a:pPr eaLnBrk="1" hangingPunct="1">
              <a:buClr>
                <a:srgbClr val="CC0000"/>
              </a:buClr>
              <a:buFont typeface="Wingdings" pitchFamily="2" charset="2"/>
              <a:buChar char="q"/>
              <a:defRPr/>
            </a:pPr>
            <a:r>
              <a:rPr lang="en-US" sz="2000" dirty="0" err="1" smtClean="0">
                <a:latin typeface="Arial" charset="0"/>
              </a:rPr>
              <a:t>Anestesia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harus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dilakukan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oleh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personel</a:t>
            </a:r>
            <a:r>
              <a:rPr lang="en-US" sz="2000" dirty="0" smtClean="0">
                <a:latin typeface="Arial" charset="0"/>
              </a:rPr>
              <a:t> yang </a:t>
            </a:r>
            <a:r>
              <a:rPr lang="en-US" sz="2000" dirty="0" err="1" smtClean="0">
                <a:latin typeface="Arial" charset="0"/>
              </a:rPr>
              <a:t>kompeten</a:t>
            </a:r>
            <a:r>
              <a:rPr lang="en-US" sz="2000" dirty="0" smtClean="0"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7429917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Status AS</a:t>
            </a:r>
            <a:r>
              <a:rPr lang="en-US" dirty="0" smtClean="0"/>
              <a:t>A</a:t>
            </a:r>
            <a:br>
              <a:rPr lang="en-US" dirty="0" smtClean="0"/>
            </a:br>
            <a:r>
              <a:rPr lang="en-US" sz="1400" dirty="0" smtClean="0"/>
              <a:t>(from information in American society of Anesthesiologist: Anesthesiology 2al </a:t>
            </a:r>
            <a:r>
              <a:rPr lang="en-US" sz="1400" dirty="0" err="1" smtClean="0"/>
              <a:t>statumation</a:t>
            </a:r>
            <a:r>
              <a:rPr lang="en-US" sz="1400" dirty="0" smtClean="0"/>
              <a:t> S4;111, 1962) New classification of physical Status Anesthesiology 24;111, 1962) </a:t>
            </a:r>
            <a:endParaRPr lang="id-ID" sz="14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42914" y="1371600"/>
          <a:ext cx="7915300" cy="367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32"/>
                <a:gridCol w="61436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Status</a:t>
                      </a:r>
                      <a:endParaRPr lang="id-ID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DISEASE</a:t>
                      </a:r>
                      <a:r>
                        <a:rPr lang="en-US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STATE</a:t>
                      </a:r>
                      <a:endParaRPr lang="id-ID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ASA</a:t>
                      </a:r>
                      <a:r>
                        <a:rPr lang="en-US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Class 1</a:t>
                      </a:r>
                      <a:endParaRPr lang="id-ID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No</a:t>
                      </a:r>
                      <a:r>
                        <a:rPr lang="en-US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organic, </a:t>
                      </a:r>
                      <a:r>
                        <a:rPr lang="en-US" baseline="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physiologis</a:t>
                      </a:r>
                      <a:r>
                        <a:rPr lang="en-US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, biochemical, or psychiatric </a:t>
                      </a:r>
                      <a:r>
                        <a:rPr lang="en-US" baseline="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dusturbance</a:t>
                      </a:r>
                      <a:endParaRPr lang="id-ID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ASA</a:t>
                      </a:r>
                      <a:r>
                        <a:rPr lang="en-US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Class 2</a:t>
                      </a:r>
                      <a:endParaRPr lang="id-ID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Mild to moderate systemic disturbance that my not</a:t>
                      </a:r>
                      <a:r>
                        <a:rPr lang="en-US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be related to the reason for surgery</a:t>
                      </a:r>
                      <a:endParaRPr lang="id-ID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ASA</a:t>
                      </a:r>
                      <a:r>
                        <a:rPr lang="en-US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Class 3</a:t>
                      </a:r>
                      <a:endParaRPr lang="id-ID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Severe systemic disturbance that may or may not be related </a:t>
                      </a:r>
                      <a:r>
                        <a:rPr lang="en-US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to the reason for  surgery</a:t>
                      </a:r>
                      <a:endParaRPr lang="id-ID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ASA</a:t>
                      </a:r>
                      <a:r>
                        <a:rPr lang="en-US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Class 4</a:t>
                      </a:r>
                      <a:endParaRPr lang="id-ID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Severe systemic disturbance that is life </a:t>
                      </a:r>
                      <a:r>
                        <a:rPr lang="en-US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th</a:t>
                      </a:r>
                      <a:endParaRPr lang="id-ID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ASA</a:t>
                      </a:r>
                      <a:r>
                        <a:rPr lang="en-US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Class 5</a:t>
                      </a:r>
                      <a:endParaRPr lang="id-ID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Eatening</a:t>
                      </a:r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with or without surgery</a:t>
                      </a:r>
                      <a:endParaRPr lang="id-ID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id-ID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Moribund </a:t>
                      </a:r>
                      <a:r>
                        <a:rPr lang="en-US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patien</a:t>
                      </a:r>
                      <a:r>
                        <a:rPr lang="en-US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who has little chance of survival</a:t>
                      </a:r>
                      <a:r>
                        <a:rPr lang="en-US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but is </a:t>
                      </a:r>
                      <a:r>
                        <a:rPr lang="en-US" baseline="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submitten</a:t>
                      </a:r>
                      <a:r>
                        <a:rPr lang="en-US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to </a:t>
                      </a:r>
                      <a:r>
                        <a:rPr lang="en-US" baseline="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surgary</a:t>
                      </a:r>
                      <a:r>
                        <a:rPr lang="en-US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as a last resort (resuscitative effort)</a:t>
                      </a:r>
                      <a:endParaRPr lang="id-ID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5214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>
          <a:xfrm>
            <a:off x="4357686" y="571480"/>
            <a:ext cx="4400552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 err="1" smtClean="0">
                <a:solidFill>
                  <a:srgbClr val="FFFF00"/>
                </a:solidFill>
                <a:latin typeface="Comic Sans MS" pitchFamily="66" charset="0"/>
              </a:rPr>
              <a:t>Persiapan</a:t>
            </a:r>
            <a:r>
              <a:rPr lang="en-US" sz="40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en-US" sz="4000" dirty="0" err="1" smtClean="0">
                <a:solidFill>
                  <a:srgbClr val="FFFF00"/>
                </a:solidFill>
                <a:latin typeface="Comic Sans MS" pitchFamily="66" charset="0"/>
              </a:rPr>
              <a:t>anestesia</a:t>
            </a:r>
            <a:r>
              <a:rPr lang="en-US" sz="40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en-US" sz="4000" dirty="0" err="1" smtClean="0">
                <a:solidFill>
                  <a:srgbClr val="FFFF00"/>
                </a:solidFill>
                <a:latin typeface="Comic Sans MS" pitchFamily="66" charset="0"/>
              </a:rPr>
              <a:t>di</a:t>
            </a:r>
            <a:r>
              <a:rPr lang="en-US" sz="40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en-US" sz="4000" dirty="0" err="1" smtClean="0">
                <a:solidFill>
                  <a:srgbClr val="FFFF00"/>
                </a:solidFill>
                <a:latin typeface="Comic Sans MS" pitchFamily="66" charset="0"/>
              </a:rPr>
              <a:t>ruang</a:t>
            </a:r>
            <a:r>
              <a:rPr lang="en-US" sz="40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r>
              <a:rPr lang="en-US" sz="4000" dirty="0" err="1" smtClean="0">
                <a:solidFill>
                  <a:srgbClr val="FFFF00"/>
                </a:solidFill>
                <a:latin typeface="Comic Sans MS" pitchFamily="66" charset="0"/>
              </a:rPr>
              <a:t>operasi</a:t>
            </a:r>
            <a:endParaRPr lang="en-US" sz="4000" dirty="0" smtClean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571472" y="728473"/>
            <a:ext cx="2143140" cy="1200329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b="1" dirty="0" smtClean="0"/>
          </a:p>
          <a:p>
            <a:pPr algn="ctr">
              <a:spcBef>
                <a:spcPct val="50000"/>
              </a:spcBef>
            </a:pPr>
            <a:r>
              <a:rPr lang="en-US" b="1" dirty="0" err="1" smtClean="0"/>
              <a:t>Mesin</a:t>
            </a:r>
            <a:r>
              <a:rPr lang="en-US" b="1" dirty="0" smtClean="0"/>
              <a:t> </a:t>
            </a:r>
            <a:r>
              <a:rPr lang="en-US" b="1" dirty="0" err="1" smtClean="0"/>
              <a:t>anestetik</a:t>
            </a:r>
            <a:endParaRPr lang="en-US" b="1" dirty="0" smtClean="0"/>
          </a:p>
          <a:p>
            <a:pPr algn="ctr">
              <a:spcBef>
                <a:spcPct val="50000"/>
              </a:spcBef>
            </a:pPr>
            <a:endParaRPr lang="en-US" b="1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428728" y="1598859"/>
            <a:ext cx="2205054" cy="1615827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en-US" b="1" dirty="0"/>
          </a:p>
          <a:p>
            <a:pPr algn="ctr">
              <a:spcBef>
                <a:spcPct val="50000"/>
              </a:spcBef>
            </a:pPr>
            <a:r>
              <a:rPr lang="en-US" b="1" dirty="0" err="1"/>
              <a:t>Sirkuit</a:t>
            </a:r>
            <a:r>
              <a:rPr lang="en-US" b="1" dirty="0"/>
              <a:t> </a:t>
            </a:r>
            <a:r>
              <a:rPr lang="en-US" b="1" dirty="0" err="1"/>
              <a:t>nafas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perlengkapan</a:t>
            </a:r>
            <a:r>
              <a:rPr lang="en-US" b="1" dirty="0"/>
              <a:t> </a:t>
            </a:r>
            <a:r>
              <a:rPr lang="en-US" b="1" dirty="0" err="1"/>
              <a:t>manajemen</a:t>
            </a:r>
            <a:r>
              <a:rPr lang="en-US" b="1" dirty="0"/>
              <a:t> </a:t>
            </a:r>
            <a:r>
              <a:rPr lang="en-US" b="1" dirty="0" err="1"/>
              <a:t>jalan</a:t>
            </a:r>
            <a:r>
              <a:rPr lang="en-US" b="1" dirty="0"/>
              <a:t> </a:t>
            </a:r>
            <a:r>
              <a:rPr lang="en-US" b="1" dirty="0" err="1" smtClean="0"/>
              <a:t>nafas</a:t>
            </a:r>
            <a:endParaRPr lang="en-US" b="1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928926" y="2928934"/>
            <a:ext cx="2071702" cy="1200329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en-US" b="1" dirty="0" smtClean="0"/>
          </a:p>
          <a:p>
            <a:pPr>
              <a:spcBef>
                <a:spcPct val="50000"/>
              </a:spcBef>
            </a:pPr>
            <a:r>
              <a:rPr lang="en-US" b="1" dirty="0" err="1" smtClean="0"/>
              <a:t>Akses</a:t>
            </a:r>
            <a:r>
              <a:rPr lang="en-US" b="1" dirty="0" smtClean="0"/>
              <a:t> </a:t>
            </a:r>
            <a:r>
              <a:rPr lang="en-US" b="1" dirty="0" err="1" smtClean="0"/>
              <a:t>intravena</a:t>
            </a:r>
            <a:endParaRPr lang="en-US" b="1" dirty="0" smtClean="0"/>
          </a:p>
          <a:p>
            <a:pPr>
              <a:spcBef>
                <a:spcPct val="50000"/>
              </a:spcBef>
            </a:pPr>
            <a:endParaRPr lang="en-US" b="1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000496" y="3714752"/>
            <a:ext cx="2062178" cy="1200329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en-US" b="1" dirty="0" smtClean="0"/>
          </a:p>
          <a:p>
            <a:pPr>
              <a:spcBef>
                <a:spcPct val="50000"/>
              </a:spcBef>
            </a:pPr>
            <a:r>
              <a:rPr lang="en-US" b="1" dirty="0" err="1" smtClean="0"/>
              <a:t>Obat-obatan</a:t>
            </a:r>
            <a:endParaRPr lang="en-US" b="1" dirty="0" smtClean="0"/>
          </a:p>
          <a:p>
            <a:pPr>
              <a:spcBef>
                <a:spcPct val="50000"/>
              </a:spcBef>
            </a:pPr>
            <a:endParaRPr lang="en-US" b="1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072066" y="4500570"/>
            <a:ext cx="2490806" cy="1477328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en-US" b="1" dirty="0" smtClean="0"/>
          </a:p>
          <a:p>
            <a:pPr algn="ctr">
              <a:spcBef>
                <a:spcPct val="50000"/>
              </a:spcBef>
            </a:pPr>
            <a:r>
              <a:rPr lang="en-US" b="1" dirty="0" err="1" smtClean="0"/>
              <a:t>Pemantauan</a:t>
            </a:r>
            <a:r>
              <a:rPr lang="en-US" b="1" dirty="0" smtClean="0"/>
              <a:t>  (patient monitor)</a:t>
            </a:r>
          </a:p>
          <a:p>
            <a:pPr>
              <a:spcBef>
                <a:spcPct val="50000"/>
              </a:spcBef>
            </a:pP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943864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5"/>
          <p:cNvSpPr txBox="1">
            <a:spLocks noChangeArrowheads="1"/>
          </p:cNvSpPr>
          <p:nvPr/>
        </p:nvSpPr>
        <p:spPr bwMode="auto">
          <a:xfrm>
            <a:off x="428596" y="912288"/>
            <a:ext cx="7786742" cy="7325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450850" indent="-450850" algn="just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err="1" smtClean="0"/>
              <a:t>Mesin</a:t>
            </a:r>
            <a:r>
              <a:rPr lang="en-US" sz="2000" dirty="0" smtClean="0"/>
              <a:t> </a:t>
            </a:r>
            <a:r>
              <a:rPr lang="en-US" sz="2000" dirty="0" err="1"/>
              <a:t>anestestetik</a:t>
            </a:r>
            <a:r>
              <a:rPr lang="en-US" sz="2000" dirty="0"/>
              <a:t> </a:t>
            </a:r>
            <a:r>
              <a:rPr lang="en-US" sz="2000" dirty="0" err="1"/>
              <a:t>sudah</a:t>
            </a:r>
            <a:r>
              <a:rPr lang="en-US" sz="2000" dirty="0"/>
              <a:t> </a:t>
            </a:r>
            <a:r>
              <a:rPr lang="en-US" sz="2000" dirty="0" err="1"/>
              <a:t>terhubung</a:t>
            </a:r>
            <a:r>
              <a:rPr lang="en-US" sz="2000" dirty="0"/>
              <a:t> dg. </a:t>
            </a:r>
            <a:r>
              <a:rPr lang="en-US" sz="2000" dirty="0" err="1"/>
              <a:t>sumber</a:t>
            </a:r>
            <a:r>
              <a:rPr lang="en-US" sz="2000" dirty="0"/>
              <a:t> </a:t>
            </a:r>
            <a:r>
              <a:rPr lang="en-US" sz="2000" dirty="0" err="1"/>
              <a:t>listrik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sumber</a:t>
            </a:r>
            <a:r>
              <a:rPr lang="en-US" sz="2000" dirty="0"/>
              <a:t> </a:t>
            </a:r>
            <a:r>
              <a:rPr lang="en-US" sz="2000" dirty="0" smtClean="0"/>
              <a:t> gas</a:t>
            </a:r>
            <a:endParaRPr lang="en-US" sz="2000" dirty="0"/>
          </a:p>
          <a:p>
            <a:pPr marL="450850" indent="-450850" algn="just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err="1" smtClean="0"/>
              <a:t>Sirkuit</a:t>
            </a:r>
            <a:r>
              <a:rPr lang="en-US" sz="2000" dirty="0" smtClean="0"/>
              <a:t> </a:t>
            </a:r>
            <a:r>
              <a:rPr lang="en-US" sz="2000" dirty="0" err="1"/>
              <a:t>nafas</a:t>
            </a:r>
            <a:r>
              <a:rPr lang="en-US" sz="2000" dirty="0"/>
              <a:t> (</a:t>
            </a:r>
            <a:r>
              <a:rPr lang="en-US" sz="2000" dirty="0" err="1"/>
              <a:t>termasuk</a:t>
            </a:r>
            <a:r>
              <a:rPr lang="en-US" sz="2000" dirty="0"/>
              <a:t> </a:t>
            </a:r>
            <a:r>
              <a:rPr lang="en-US" sz="2000" dirty="0" err="1"/>
              <a:t>sungkup</a:t>
            </a:r>
            <a:r>
              <a:rPr lang="en-US" sz="2000" dirty="0"/>
              <a:t> </a:t>
            </a:r>
            <a:r>
              <a:rPr lang="en-US" sz="2000" dirty="0" err="1"/>
              <a:t>muka</a:t>
            </a:r>
            <a:r>
              <a:rPr lang="en-US" sz="2000" dirty="0"/>
              <a:t>) </a:t>
            </a:r>
            <a:r>
              <a:rPr lang="en-US" sz="2000" dirty="0" err="1"/>
              <a:t>sudah</a:t>
            </a:r>
            <a:r>
              <a:rPr lang="en-US" sz="2000" dirty="0"/>
              <a:t> </a:t>
            </a:r>
            <a:r>
              <a:rPr lang="en-US" sz="2000" dirty="0" err="1"/>
              <a:t>tersedia</a:t>
            </a:r>
            <a:r>
              <a:rPr lang="en-US" sz="2000" dirty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nomor</a:t>
            </a:r>
            <a:r>
              <a:rPr lang="en-US" sz="2000" dirty="0" smtClean="0"/>
              <a:t> </a:t>
            </a:r>
            <a:r>
              <a:rPr lang="en-US" sz="2000" dirty="0" err="1" smtClean="0"/>
              <a:t>disesuaikan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/>
              <a:t>keperluan</a:t>
            </a:r>
            <a:r>
              <a:rPr lang="en-US" sz="2000" dirty="0"/>
              <a:t> 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/>
              <a:t>dicek</a:t>
            </a:r>
            <a:r>
              <a:rPr lang="en-US" sz="2000" dirty="0"/>
              <a:t> </a:t>
            </a:r>
            <a:r>
              <a:rPr lang="en-US" sz="2000" dirty="0" err="1"/>
              <a:t>kelayakannya</a:t>
            </a:r>
            <a:r>
              <a:rPr lang="en-US" sz="2000" dirty="0" smtClean="0"/>
              <a:t>.</a:t>
            </a:r>
          </a:p>
          <a:p>
            <a:pPr marL="450850" indent="-450850" algn="just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b="1" dirty="0" smtClean="0"/>
              <a:t>“STATICS (Scope (</a:t>
            </a:r>
            <a:r>
              <a:rPr lang="en-US" sz="2000" b="1" dirty="0" err="1" smtClean="0"/>
              <a:t>laryngoscopeop,stetoscope</a:t>
            </a:r>
            <a:r>
              <a:rPr lang="en-US" sz="2000" b="1" dirty="0" smtClean="0"/>
              <a:t>), Tube (ETT), Airway (</a:t>
            </a:r>
            <a:r>
              <a:rPr lang="en-US" sz="2000" b="1" dirty="0" err="1" smtClean="0"/>
              <a:t>Guedel</a:t>
            </a:r>
            <a:r>
              <a:rPr lang="en-US" sz="2000" b="1" dirty="0" smtClean="0"/>
              <a:t>, Mayo), Tape, </a:t>
            </a:r>
            <a:r>
              <a:rPr lang="en-US" sz="2000" b="1" dirty="0" err="1" smtClean="0"/>
              <a:t>Introduser</a:t>
            </a:r>
            <a:r>
              <a:rPr lang="en-US" sz="2000" b="1" dirty="0" smtClean="0"/>
              <a:t>, </a:t>
            </a:r>
            <a:r>
              <a:rPr lang="en-US" sz="2000" b="1" dirty="0" err="1" smtClean="0"/>
              <a:t>Conector</a:t>
            </a:r>
            <a:r>
              <a:rPr lang="en-US" sz="2000" b="1" dirty="0" smtClean="0"/>
              <a:t>, Suction )</a:t>
            </a:r>
            <a:r>
              <a:rPr lang="en-US" sz="2000" dirty="0" smtClean="0"/>
              <a:t>” </a:t>
            </a:r>
            <a:r>
              <a:rPr lang="en-US" sz="2000" dirty="0" err="1"/>
              <a:t>telah</a:t>
            </a:r>
            <a:r>
              <a:rPr lang="en-US" sz="2000" dirty="0"/>
              <a:t> </a:t>
            </a:r>
            <a:r>
              <a:rPr lang="en-US" sz="2000" dirty="0" err="1"/>
              <a:t>lengkap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 smtClean="0"/>
              <a:t>dicekkelayakannya</a:t>
            </a:r>
            <a:endParaRPr lang="en-US" sz="2000" dirty="0"/>
          </a:p>
          <a:p>
            <a:pPr marL="450850" indent="-450850" algn="just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err="1" smtClean="0"/>
              <a:t>Alat</a:t>
            </a:r>
            <a:r>
              <a:rPr lang="en-US" sz="2000" dirty="0" smtClean="0"/>
              <a:t> </a:t>
            </a:r>
            <a:r>
              <a:rPr lang="en-US" sz="2000" dirty="0" err="1"/>
              <a:t>pemantau</a:t>
            </a:r>
            <a:r>
              <a:rPr lang="en-US" sz="2000" dirty="0"/>
              <a:t> </a:t>
            </a:r>
            <a:r>
              <a:rPr lang="en-US" sz="2000" dirty="0" smtClean="0"/>
              <a:t>(patient monitor) </a:t>
            </a:r>
            <a:r>
              <a:rPr lang="en-US" sz="2000" dirty="0" err="1" smtClean="0"/>
              <a:t>telah</a:t>
            </a:r>
            <a:r>
              <a:rPr lang="en-US" sz="2000" dirty="0" smtClean="0"/>
              <a:t> </a:t>
            </a:r>
            <a:r>
              <a:rPr lang="en-US" sz="2000" dirty="0" err="1"/>
              <a:t>tersedia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 smtClean="0"/>
              <a:t>dicek</a:t>
            </a:r>
            <a:r>
              <a:rPr lang="en-US" sz="2000" dirty="0" smtClean="0"/>
              <a:t> </a:t>
            </a:r>
            <a:r>
              <a:rPr lang="en-US" sz="2000" dirty="0" err="1" smtClean="0"/>
              <a:t>apakah</a:t>
            </a:r>
            <a:r>
              <a:rPr lang="en-US" sz="2000" dirty="0" smtClean="0"/>
              <a:t> </a:t>
            </a:r>
            <a:r>
              <a:rPr lang="en-US" sz="2000" dirty="0" err="1" smtClean="0"/>
              <a:t>berfungsi</a:t>
            </a:r>
            <a:r>
              <a:rPr lang="en-US" sz="2000" dirty="0" smtClean="0"/>
              <a:t> </a:t>
            </a:r>
            <a:r>
              <a:rPr lang="en-US" sz="2000" dirty="0" err="1" smtClean="0"/>
              <a:t>dengan</a:t>
            </a:r>
            <a:r>
              <a:rPr lang="en-US" sz="2000" dirty="0" smtClean="0"/>
              <a:t> </a:t>
            </a:r>
            <a:r>
              <a:rPr lang="en-US" sz="2000" dirty="0" err="1" smtClean="0"/>
              <a:t>baik</a:t>
            </a:r>
            <a:r>
              <a:rPr lang="en-US" sz="2000" dirty="0" smtClean="0"/>
              <a:t>. </a:t>
            </a:r>
            <a:r>
              <a:rPr lang="en-US" sz="2000" dirty="0" err="1"/>
              <a:t>Alat</a:t>
            </a:r>
            <a:r>
              <a:rPr lang="en-US" sz="2000" dirty="0"/>
              <a:t> </a:t>
            </a:r>
            <a:r>
              <a:rPr lang="en-US" sz="2000" dirty="0" err="1"/>
              <a:t>pantau</a:t>
            </a:r>
            <a:r>
              <a:rPr lang="en-US" sz="2000" dirty="0"/>
              <a:t> </a:t>
            </a:r>
            <a:r>
              <a:rPr lang="en-US" sz="2000" dirty="0" err="1"/>
              <a:t>standar</a:t>
            </a:r>
            <a:r>
              <a:rPr lang="en-US" sz="2000" dirty="0"/>
              <a:t> : </a:t>
            </a:r>
            <a:r>
              <a:rPr lang="en-US" sz="2000" dirty="0" err="1"/>
              <a:t>pemantau</a:t>
            </a:r>
            <a:r>
              <a:rPr lang="en-US" sz="2000" dirty="0"/>
              <a:t> </a:t>
            </a:r>
            <a:r>
              <a:rPr lang="en-US" sz="2000" dirty="0" smtClean="0"/>
              <a:t>EKG </a:t>
            </a:r>
            <a:r>
              <a:rPr lang="en-US" sz="2000" dirty="0" err="1"/>
              <a:t>kontinyu</a:t>
            </a:r>
            <a:r>
              <a:rPr lang="en-US" sz="2000" dirty="0"/>
              <a:t>, </a:t>
            </a:r>
            <a:r>
              <a:rPr lang="en-US" sz="2000" dirty="0" err="1"/>
              <a:t>tensimeter</a:t>
            </a:r>
            <a:r>
              <a:rPr lang="en-US" sz="2000" dirty="0"/>
              <a:t>, pulse </a:t>
            </a:r>
            <a:r>
              <a:rPr lang="en-US" sz="2000" dirty="0" err="1" smtClean="0"/>
              <a:t>oxymeter</a:t>
            </a:r>
            <a:r>
              <a:rPr lang="en-US" sz="2000" dirty="0" smtClean="0"/>
              <a:t>.</a:t>
            </a:r>
          </a:p>
          <a:p>
            <a:pPr marL="450850" indent="-450850" algn="just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err="1" smtClean="0"/>
              <a:t>Persiapan</a:t>
            </a:r>
            <a:r>
              <a:rPr lang="en-US" sz="2000" dirty="0" smtClean="0"/>
              <a:t> </a:t>
            </a:r>
            <a:r>
              <a:rPr lang="en-US" sz="2000" dirty="0" err="1" smtClean="0"/>
              <a:t>obat-obatan</a:t>
            </a:r>
            <a:r>
              <a:rPr lang="en-US" sz="2000" dirty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premedikasi,induksi</a:t>
            </a:r>
            <a:r>
              <a:rPr lang="en-US" sz="2000" dirty="0" smtClean="0"/>
              <a:t>, maintenance,  emergency</a:t>
            </a:r>
          </a:p>
          <a:p>
            <a:pPr marL="450850" indent="-450850" algn="just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err="1" smtClean="0"/>
              <a:t>Pastikan</a:t>
            </a:r>
            <a:r>
              <a:rPr lang="en-US" sz="2000" dirty="0" smtClean="0"/>
              <a:t> </a:t>
            </a:r>
            <a:r>
              <a:rPr lang="en-US" sz="2000" dirty="0" err="1"/>
              <a:t>pasien</a:t>
            </a:r>
            <a:r>
              <a:rPr lang="en-US" sz="2000" dirty="0"/>
              <a:t> </a:t>
            </a:r>
            <a:r>
              <a:rPr lang="en-US" sz="2000" dirty="0" err="1"/>
              <a:t>memiliki</a:t>
            </a:r>
            <a:r>
              <a:rPr lang="en-US" sz="2000" dirty="0"/>
              <a:t> </a:t>
            </a:r>
            <a:r>
              <a:rPr lang="en-US" sz="2000" dirty="0" err="1"/>
              <a:t>akses</a:t>
            </a:r>
            <a:r>
              <a:rPr lang="en-US" sz="2000" dirty="0"/>
              <a:t> </a:t>
            </a:r>
            <a:r>
              <a:rPr lang="en-US" sz="2000" dirty="0" err="1"/>
              <a:t>intravena</a:t>
            </a:r>
            <a:r>
              <a:rPr lang="en-US" sz="2000" dirty="0"/>
              <a:t> yang </a:t>
            </a:r>
            <a:r>
              <a:rPr lang="en-US" sz="2000" dirty="0" err="1"/>
              <a:t>berfungsi</a:t>
            </a:r>
            <a:r>
              <a:rPr lang="en-US" sz="2000" dirty="0"/>
              <a:t> </a:t>
            </a:r>
            <a:r>
              <a:rPr lang="en-US" sz="2000" dirty="0" err="1" smtClean="0"/>
              <a:t>baik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iv </a:t>
            </a:r>
            <a:r>
              <a:rPr lang="en-US" sz="2000" dirty="0" err="1" smtClean="0"/>
              <a:t>cateter</a:t>
            </a:r>
            <a:r>
              <a:rPr lang="en-US" sz="2000" dirty="0" smtClean="0"/>
              <a:t> </a:t>
            </a:r>
            <a:r>
              <a:rPr lang="en-US" sz="2000" dirty="0" err="1" smtClean="0"/>
              <a:t>yg</a:t>
            </a:r>
            <a:r>
              <a:rPr lang="en-US" sz="2000" dirty="0" smtClean="0"/>
              <a:t> </a:t>
            </a:r>
            <a:r>
              <a:rPr lang="en-US" sz="2000" dirty="0" err="1" smtClean="0"/>
              <a:t>sesuai</a:t>
            </a:r>
            <a:endParaRPr lang="en-US" sz="2000" dirty="0"/>
          </a:p>
          <a:p>
            <a:pPr>
              <a:spcBef>
                <a:spcPct val="50000"/>
              </a:spcBef>
            </a:pPr>
            <a:endParaRPr lang="en-US" sz="2000" dirty="0"/>
          </a:p>
          <a:p>
            <a:pPr>
              <a:spcBef>
                <a:spcPct val="50000"/>
              </a:spcBef>
            </a:pPr>
            <a:endParaRPr lang="en-US" sz="2000" dirty="0"/>
          </a:p>
          <a:p>
            <a:pPr>
              <a:spcBef>
                <a:spcPct val="50000"/>
              </a:spcBef>
            </a:pPr>
            <a:endParaRPr lang="en-US" sz="2000" dirty="0"/>
          </a:p>
          <a:p>
            <a:pPr>
              <a:spcBef>
                <a:spcPct val="50000"/>
              </a:spcBef>
            </a:pP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428596" y="191136"/>
            <a:ext cx="80010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sz="2800" dirty="0" err="1" smtClean="0">
                <a:solidFill>
                  <a:srgbClr val="FFFF00"/>
                </a:solidFill>
              </a:rPr>
              <a:t>Persiapan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</a:rPr>
              <a:t>Sebelum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</a:rPr>
              <a:t>pasien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</a:rPr>
              <a:t>tiba</a:t>
            </a:r>
            <a:r>
              <a:rPr lang="en-US" sz="2800" dirty="0" smtClean="0">
                <a:solidFill>
                  <a:srgbClr val="FFFF00"/>
                </a:solidFill>
              </a:rPr>
              <a:t>, </a:t>
            </a:r>
            <a:r>
              <a:rPr lang="en-US" sz="2800" dirty="0" err="1" smtClean="0">
                <a:solidFill>
                  <a:srgbClr val="FFFF00"/>
                </a:solidFill>
              </a:rPr>
              <a:t>ruang</a:t>
            </a:r>
            <a:r>
              <a:rPr lang="en-US" sz="2800" dirty="0" smtClean="0">
                <a:solidFill>
                  <a:srgbClr val="FFFF00"/>
                </a:solidFill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</a:rPr>
              <a:t>operasi</a:t>
            </a:r>
            <a:endParaRPr lang="en-US" sz="280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750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42976" y="2161610"/>
            <a:ext cx="2857520" cy="1892826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 w="571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err="1" smtClean="0">
                <a:solidFill>
                  <a:srgbClr val="7030A0"/>
                </a:solidFill>
              </a:rPr>
              <a:t>Masyarakat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belum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maju</a:t>
            </a:r>
            <a:r>
              <a:rPr lang="en-US" dirty="0" smtClean="0">
                <a:solidFill>
                  <a:srgbClr val="7030A0"/>
                </a:solidFill>
              </a:rPr>
              <a:t>: </a:t>
            </a:r>
          </a:p>
          <a:p>
            <a:pPr algn="ctr">
              <a:spcBef>
                <a:spcPct val="50000"/>
              </a:spcBef>
            </a:pPr>
            <a:r>
              <a:rPr lang="en-US" dirty="0" err="1" smtClean="0">
                <a:solidFill>
                  <a:srgbClr val="7030A0"/>
                </a:solidFill>
              </a:rPr>
              <a:t>hanya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memikirkan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pembedahan</a:t>
            </a:r>
            <a:r>
              <a:rPr lang="en-US" dirty="0" smtClean="0">
                <a:solidFill>
                  <a:srgbClr val="7030A0"/>
                </a:solidFill>
              </a:rPr>
              <a:t>. </a:t>
            </a:r>
            <a:r>
              <a:rPr lang="en-US" dirty="0" err="1" smtClean="0">
                <a:solidFill>
                  <a:srgbClr val="7030A0"/>
                </a:solidFill>
              </a:rPr>
              <a:t>Risiko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dan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kemungkinan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komplikasi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akibat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anestesia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tidak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terbayangkan</a:t>
            </a:r>
            <a:r>
              <a:rPr lang="en-US" dirty="0" smtClean="0">
                <a:solidFill>
                  <a:srgbClr val="7030A0"/>
                </a:solidFill>
              </a:rPr>
              <a:t>.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00562" y="2112055"/>
            <a:ext cx="2714644" cy="2031325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 w="57150"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en-US" dirty="0" smtClean="0">
              <a:solidFill>
                <a:srgbClr val="7030A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dirty="0" err="1" smtClean="0">
                <a:solidFill>
                  <a:srgbClr val="7030A0"/>
                </a:solidFill>
              </a:rPr>
              <a:t>masyarakat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maju</a:t>
            </a:r>
            <a:r>
              <a:rPr lang="en-US" dirty="0" smtClean="0">
                <a:solidFill>
                  <a:srgbClr val="7030A0"/>
                </a:solidFill>
              </a:rPr>
              <a:t>:</a:t>
            </a:r>
          </a:p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anestesia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lebih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menakutkan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dibandingkan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dengan</a:t>
            </a:r>
            <a:r>
              <a:rPr lang="en-US" dirty="0" smtClean="0">
                <a:solidFill>
                  <a:srgbClr val="7030A0"/>
                </a:solidFill>
              </a:rPr>
              <a:t> </a:t>
            </a:r>
            <a:r>
              <a:rPr lang="en-US" dirty="0" err="1" smtClean="0">
                <a:solidFill>
                  <a:srgbClr val="7030A0"/>
                </a:solidFill>
              </a:rPr>
              <a:t>pembedahan</a:t>
            </a:r>
            <a:r>
              <a:rPr lang="en-US" dirty="0" smtClean="0">
                <a:solidFill>
                  <a:srgbClr val="7030A0"/>
                </a:solidFill>
              </a:rPr>
              <a:t>.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599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4"/>
          <p:cNvSpPr txBox="1">
            <a:spLocks noChangeArrowheads="1"/>
          </p:cNvSpPr>
          <p:nvPr/>
        </p:nvSpPr>
        <p:spPr bwMode="auto">
          <a:xfrm>
            <a:off x="357158" y="214290"/>
            <a:ext cx="8429684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536575" indent="-536575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err="1" smtClean="0"/>
              <a:t>Teknik</a:t>
            </a:r>
            <a:r>
              <a:rPr lang="en-US" sz="2000" dirty="0" smtClean="0"/>
              <a:t> </a:t>
            </a:r>
            <a:r>
              <a:rPr lang="en-US" sz="2000" dirty="0" err="1"/>
              <a:t>anestesia</a:t>
            </a:r>
            <a:r>
              <a:rPr lang="en-US" sz="2000" dirty="0"/>
              <a:t> &amp; </a:t>
            </a:r>
            <a:r>
              <a:rPr lang="en-US" sz="2000" dirty="0" err="1"/>
              <a:t>pilihan</a:t>
            </a:r>
            <a:r>
              <a:rPr lang="en-US" sz="2000" dirty="0"/>
              <a:t> </a:t>
            </a:r>
            <a:r>
              <a:rPr lang="en-US" sz="2000" dirty="0" err="1"/>
              <a:t>obat-obatan</a:t>
            </a:r>
            <a:r>
              <a:rPr lang="en-US" sz="2000" dirty="0"/>
              <a:t> </a:t>
            </a:r>
            <a:r>
              <a:rPr lang="en-US" sz="2000" dirty="0" err="1"/>
              <a:t>disesuaikan</a:t>
            </a:r>
            <a:r>
              <a:rPr lang="en-US" sz="2000" dirty="0"/>
              <a:t> dg. </a:t>
            </a:r>
            <a:r>
              <a:rPr lang="en-US" sz="2000" dirty="0" err="1"/>
              <a:t>kondisi</a:t>
            </a:r>
            <a:r>
              <a:rPr lang="en-US" sz="2000" dirty="0"/>
              <a:t> </a:t>
            </a:r>
            <a:r>
              <a:rPr lang="en-US" sz="2000" dirty="0" err="1"/>
              <a:t>pasien</a:t>
            </a:r>
            <a:r>
              <a:rPr lang="en-US" sz="2000" dirty="0"/>
              <a:t> &amp; </a:t>
            </a:r>
            <a:r>
              <a:rPr lang="en-US" sz="2000" dirty="0" err="1" smtClean="0"/>
              <a:t>jenis</a:t>
            </a:r>
            <a:r>
              <a:rPr lang="en-US" sz="2000" dirty="0" smtClean="0"/>
              <a:t> </a:t>
            </a:r>
            <a:r>
              <a:rPr lang="en-US" sz="2000" dirty="0" err="1" smtClean="0"/>
              <a:t>operasi</a:t>
            </a:r>
            <a:r>
              <a:rPr lang="en-US" sz="2000" dirty="0" smtClean="0"/>
              <a:t>.</a:t>
            </a:r>
          </a:p>
          <a:p>
            <a:pPr marL="536575" indent="-536575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err="1" smtClean="0"/>
              <a:t>Kehilangan</a:t>
            </a:r>
            <a:r>
              <a:rPr lang="en-US" sz="2000" dirty="0" smtClean="0"/>
              <a:t> </a:t>
            </a:r>
            <a:r>
              <a:rPr lang="en-US" sz="2000" dirty="0" err="1"/>
              <a:t>cairan</a:t>
            </a:r>
            <a:r>
              <a:rPr lang="en-US" sz="2000" dirty="0"/>
              <a:t> </a:t>
            </a:r>
            <a:r>
              <a:rPr lang="en-US" sz="2000" dirty="0" smtClean="0"/>
              <a:t>&amp;</a:t>
            </a:r>
            <a:r>
              <a:rPr lang="en-US" sz="2000" dirty="0" err="1" smtClean="0"/>
              <a:t>jumlah</a:t>
            </a:r>
            <a:r>
              <a:rPr lang="en-US" sz="2000" dirty="0" smtClean="0"/>
              <a:t> </a:t>
            </a:r>
            <a:r>
              <a:rPr lang="en-US" sz="2000" dirty="0" err="1" smtClean="0"/>
              <a:t>perdarah</a:t>
            </a:r>
            <a:r>
              <a:rPr lang="en-US" sz="2000" dirty="0" smtClean="0"/>
              <a:t> </a:t>
            </a:r>
            <a:r>
              <a:rPr lang="en-US" sz="2000" dirty="0" err="1"/>
              <a:t>harus</a:t>
            </a:r>
            <a:r>
              <a:rPr lang="en-US" sz="2000" dirty="0"/>
              <a:t> </a:t>
            </a:r>
            <a:r>
              <a:rPr lang="en-US" sz="2000" dirty="0" err="1" smtClean="0"/>
              <a:t>diperhitungkan</a:t>
            </a:r>
            <a:endParaRPr lang="en-US" sz="2000" dirty="0" smtClean="0"/>
          </a:p>
          <a:p>
            <a:pPr marL="536575" indent="-536575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err="1" smtClean="0"/>
              <a:t>Pemantauan</a:t>
            </a:r>
            <a:r>
              <a:rPr lang="en-US" sz="2000" dirty="0" smtClean="0"/>
              <a:t> </a:t>
            </a:r>
            <a:r>
              <a:rPr lang="en-US" sz="2000" dirty="0" err="1"/>
              <a:t>lebih</a:t>
            </a:r>
            <a:r>
              <a:rPr lang="en-US" sz="2000" dirty="0"/>
              <a:t> </a:t>
            </a:r>
            <a:r>
              <a:rPr lang="en-US" sz="2000" dirty="0" err="1" smtClean="0"/>
              <a:t>diperketat</a:t>
            </a:r>
            <a:r>
              <a:rPr lang="en-US" sz="2000" dirty="0" smtClean="0"/>
              <a:t> </a:t>
            </a:r>
            <a:r>
              <a:rPr lang="en-US" sz="2000" dirty="0"/>
              <a:t>pd. </a:t>
            </a:r>
            <a:r>
              <a:rPr lang="en-US" sz="2000" dirty="0" err="1"/>
              <a:t>hal-hal</a:t>
            </a:r>
            <a:r>
              <a:rPr lang="en-US" sz="2000" dirty="0"/>
              <a:t> </a:t>
            </a:r>
            <a:r>
              <a:rPr lang="en-US" sz="2000" dirty="0" err="1"/>
              <a:t>yg</a:t>
            </a:r>
            <a:r>
              <a:rPr lang="en-US" sz="2000" dirty="0"/>
              <a:t>. </a:t>
            </a:r>
            <a:r>
              <a:rPr lang="en-US" sz="2000" dirty="0" err="1"/>
              <a:t>berhub</a:t>
            </a:r>
            <a:r>
              <a:rPr lang="en-US" sz="2000" dirty="0"/>
              <a:t>. dg. </a:t>
            </a:r>
            <a:r>
              <a:rPr lang="en-US" sz="2000" dirty="0" err="1" smtClean="0"/>
              <a:t>temuan</a:t>
            </a:r>
            <a:r>
              <a:rPr lang="en-US" sz="2000" dirty="0" smtClean="0"/>
              <a:t> </a:t>
            </a:r>
            <a:r>
              <a:rPr lang="en-US" sz="2000" dirty="0" err="1"/>
              <a:t>prabedah</a:t>
            </a:r>
            <a:r>
              <a:rPr lang="en-US" sz="2000" dirty="0" smtClean="0"/>
              <a:t>.</a:t>
            </a:r>
          </a:p>
          <a:p>
            <a:pPr marL="536575" indent="-536575">
              <a:spcBef>
                <a:spcPct val="50000"/>
              </a:spcBef>
              <a:buClr>
                <a:srgbClr val="FF0000"/>
              </a:buClr>
            </a:pPr>
            <a:r>
              <a:rPr lang="en-US" sz="2000" dirty="0" smtClean="0"/>
              <a:t>        </a:t>
            </a:r>
            <a:r>
              <a:rPr lang="en-US" sz="2000" dirty="0" err="1" smtClean="0"/>
              <a:t>Misal</a:t>
            </a:r>
            <a:r>
              <a:rPr lang="en-US" sz="2000" dirty="0" smtClean="0"/>
              <a:t> :</a:t>
            </a:r>
          </a:p>
          <a:p>
            <a:pPr marL="1279525" lvl="1" indent="-536575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smtClean="0"/>
              <a:t>CAD </a:t>
            </a:r>
            <a:r>
              <a:rPr lang="en-US" sz="2000" dirty="0"/>
              <a:t>/ </a:t>
            </a:r>
            <a:r>
              <a:rPr lang="en-US" sz="2000" dirty="0" err="1"/>
              <a:t>aritmia</a:t>
            </a:r>
            <a:r>
              <a:rPr lang="en-US" sz="2000" dirty="0"/>
              <a:t> : </a:t>
            </a:r>
            <a:r>
              <a:rPr lang="en-US" sz="2000" dirty="0" err="1"/>
              <a:t>pantau</a:t>
            </a:r>
            <a:r>
              <a:rPr lang="en-US" sz="2000" dirty="0"/>
              <a:t> </a:t>
            </a:r>
            <a:r>
              <a:rPr lang="en-US" sz="2000" dirty="0" err="1"/>
              <a:t>perubahan</a:t>
            </a:r>
            <a:r>
              <a:rPr lang="en-US" sz="2000" dirty="0"/>
              <a:t> </a:t>
            </a:r>
            <a:r>
              <a:rPr lang="en-US" sz="2000" dirty="0" smtClean="0"/>
              <a:t>EKG</a:t>
            </a:r>
          </a:p>
          <a:p>
            <a:pPr marL="1262063" lvl="1" indent="-550863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err="1" smtClean="0"/>
              <a:t>ketidkseimbangan</a:t>
            </a:r>
            <a:r>
              <a:rPr lang="en-US" sz="2000" dirty="0" smtClean="0"/>
              <a:t> </a:t>
            </a:r>
            <a:r>
              <a:rPr lang="en-US" sz="2000" dirty="0" err="1"/>
              <a:t>asam-basa</a:t>
            </a:r>
            <a:r>
              <a:rPr lang="en-US" sz="2000" dirty="0"/>
              <a:t> / </a:t>
            </a:r>
            <a:r>
              <a:rPr lang="en-US" sz="2000" dirty="0" err="1"/>
              <a:t>elektrolit</a:t>
            </a:r>
            <a:r>
              <a:rPr lang="en-US" sz="2000" dirty="0"/>
              <a:t> (</a:t>
            </a:r>
            <a:r>
              <a:rPr lang="en-US" sz="2000" dirty="0" err="1"/>
              <a:t>pasca</a:t>
            </a:r>
            <a:r>
              <a:rPr lang="en-US" sz="2000" dirty="0"/>
              <a:t> </a:t>
            </a:r>
            <a:r>
              <a:rPr lang="en-US" sz="2000" dirty="0" err="1"/>
              <a:t>atau</a:t>
            </a:r>
            <a:r>
              <a:rPr lang="en-US" sz="2000" dirty="0"/>
              <a:t> </a:t>
            </a:r>
            <a:r>
              <a:rPr lang="en-US" sz="2000" dirty="0" err="1"/>
              <a:t>durante</a:t>
            </a:r>
            <a:r>
              <a:rPr lang="en-US" sz="2000" dirty="0"/>
              <a:t>- </a:t>
            </a:r>
            <a:r>
              <a:rPr lang="en-US" sz="2000" dirty="0" err="1" smtClean="0"/>
              <a:t>koreksi</a:t>
            </a:r>
            <a:r>
              <a:rPr lang="en-US" sz="2000" dirty="0"/>
              <a:t>) </a:t>
            </a:r>
            <a:r>
              <a:rPr lang="en-US" sz="2000" dirty="0" err="1"/>
              <a:t>dicek</a:t>
            </a:r>
            <a:r>
              <a:rPr lang="en-US" sz="2000" dirty="0"/>
              <a:t> </a:t>
            </a:r>
            <a:r>
              <a:rPr lang="en-US" sz="2000" dirty="0" err="1" smtClean="0"/>
              <a:t>intraoperatif</a:t>
            </a:r>
            <a:endParaRPr lang="en-US" sz="2000" dirty="0" smtClean="0"/>
          </a:p>
          <a:p>
            <a:pPr marL="1262063" lvl="1" indent="-550863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err="1" smtClean="0"/>
              <a:t>insufisiensi</a:t>
            </a:r>
            <a:r>
              <a:rPr lang="en-US" sz="2000" dirty="0" smtClean="0"/>
              <a:t> </a:t>
            </a:r>
            <a:r>
              <a:rPr lang="en-US" sz="2000" dirty="0"/>
              <a:t>renal </a:t>
            </a:r>
            <a:r>
              <a:rPr lang="en-US" sz="2000" dirty="0" err="1"/>
              <a:t>diawasi</a:t>
            </a:r>
            <a:r>
              <a:rPr lang="en-US" sz="2000" dirty="0"/>
              <a:t> </a:t>
            </a:r>
            <a:r>
              <a:rPr lang="en-US" sz="2000" dirty="0" err="1"/>
              <a:t>produksi</a:t>
            </a:r>
            <a:r>
              <a:rPr lang="en-US" sz="2000" dirty="0"/>
              <a:t> </a:t>
            </a:r>
            <a:r>
              <a:rPr lang="en-US" sz="2000" dirty="0" err="1"/>
              <a:t>urin</a:t>
            </a:r>
            <a:r>
              <a:rPr lang="en-US" sz="2000" dirty="0"/>
              <a:t>, </a:t>
            </a:r>
            <a:r>
              <a:rPr lang="en-US" sz="2000" dirty="0" err="1"/>
              <a:t>tanda-tanda</a:t>
            </a:r>
            <a:r>
              <a:rPr lang="en-US" sz="2000" dirty="0"/>
              <a:t> edema </a:t>
            </a:r>
            <a:r>
              <a:rPr lang="en-US" sz="2000" dirty="0" err="1" smtClean="0"/>
              <a:t>paru</a:t>
            </a:r>
            <a:r>
              <a:rPr lang="en-US" sz="2000" dirty="0"/>
              <a:t>, </a:t>
            </a:r>
            <a:r>
              <a:rPr lang="en-US" sz="2000" dirty="0" err="1"/>
              <a:t>kadar</a:t>
            </a:r>
            <a:r>
              <a:rPr lang="en-US" sz="2000" dirty="0"/>
              <a:t> K+ </a:t>
            </a:r>
            <a:r>
              <a:rPr lang="en-US" sz="2000" dirty="0" err="1" smtClean="0"/>
              <a:t>darah</a:t>
            </a:r>
            <a:endParaRPr lang="en-US" sz="2000" dirty="0"/>
          </a:p>
          <a:p>
            <a:pPr marL="1262063" lvl="1" indent="-550863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sz="2000" dirty="0" err="1" smtClean="0"/>
              <a:t>kelainan</a:t>
            </a:r>
            <a:r>
              <a:rPr lang="en-US" sz="2000" dirty="0" smtClean="0"/>
              <a:t> </a:t>
            </a:r>
            <a:r>
              <a:rPr lang="en-US" sz="2000" dirty="0" err="1"/>
              <a:t>sistem</a:t>
            </a:r>
            <a:r>
              <a:rPr lang="en-US" sz="2000" dirty="0"/>
              <a:t> </a:t>
            </a:r>
            <a:r>
              <a:rPr lang="en-US" sz="2000" dirty="0" err="1"/>
              <a:t>respirasi</a:t>
            </a:r>
            <a:r>
              <a:rPr lang="en-US" sz="2000" dirty="0"/>
              <a:t> </a:t>
            </a:r>
            <a:r>
              <a:rPr lang="en-US" sz="2000" dirty="0" err="1"/>
              <a:t>dipantau</a:t>
            </a:r>
            <a:r>
              <a:rPr lang="en-US" sz="2000" dirty="0"/>
              <a:t> </a:t>
            </a:r>
            <a:r>
              <a:rPr lang="en-US" sz="2000" dirty="0" err="1"/>
              <a:t>oksigenasi</a:t>
            </a:r>
            <a:r>
              <a:rPr lang="en-US" sz="2000" dirty="0"/>
              <a:t> &amp; </a:t>
            </a:r>
            <a:r>
              <a:rPr lang="en-US" sz="2000" dirty="0" err="1"/>
              <a:t>ventilasi</a:t>
            </a:r>
            <a:endParaRPr lang="en-US" sz="2000" dirty="0"/>
          </a:p>
          <a:p>
            <a:pPr>
              <a:spcBef>
                <a:spcPct val="50000"/>
              </a:spcBef>
            </a:pP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40014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Grp="1" noChangeArrowheads="1"/>
          </p:cNvSpPr>
          <p:nvPr>
            <p:ph type="title"/>
          </p:nvPr>
        </p:nvSpPr>
        <p:spPr>
          <a:xfrm>
            <a:off x="228600" y="-24"/>
            <a:ext cx="8686800" cy="9906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600" dirty="0" err="1" smtClean="0">
                <a:solidFill>
                  <a:srgbClr val="FFCC00"/>
                </a:solidFill>
                <a:latin typeface="Comic Sans MS" pitchFamily="66" charset="0"/>
              </a:rPr>
              <a:t>Pasca-anestesia</a:t>
            </a:r>
            <a:endParaRPr lang="en-US" sz="3600" dirty="0" smtClean="0">
              <a:solidFill>
                <a:srgbClr val="FFCC00"/>
              </a:solidFill>
              <a:latin typeface="Comic Sans MS" pitchFamily="66" charset="0"/>
            </a:endParaRPr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285720" y="785794"/>
            <a:ext cx="8643998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dirty="0" err="1" smtClean="0"/>
              <a:t>kemana</a:t>
            </a:r>
            <a:r>
              <a:rPr lang="en-US" sz="2400" dirty="0" smtClean="0"/>
              <a:t> </a:t>
            </a:r>
            <a:r>
              <a:rPr lang="en-US" sz="2400" dirty="0" err="1" smtClean="0"/>
              <a:t>pasien</a:t>
            </a:r>
            <a:r>
              <a:rPr lang="en-US" sz="2400" dirty="0" smtClean="0"/>
              <a:t>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kembali</a:t>
            </a:r>
            <a:r>
              <a:rPr lang="en-US" sz="2400" dirty="0" smtClean="0"/>
              <a:t> ?</a:t>
            </a:r>
          </a:p>
          <a:p>
            <a:pPr algn="ctr">
              <a:spcBef>
                <a:spcPct val="50000"/>
              </a:spcBef>
            </a:pPr>
            <a:r>
              <a:rPr lang="en-US" sz="2400" dirty="0" err="1" smtClean="0"/>
              <a:t>tergantung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kondisi</a:t>
            </a:r>
            <a:r>
              <a:rPr lang="en-US" sz="2400" dirty="0" smtClean="0"/>
              <a:t> </a:t>
            </a:r>
            <a:r>
              <a:rPr lang="en-US" sz="2400" dirty="0" err="1" smtClean="0"/>
              <a:t>pra</a:t>
            </a:r>
            <a:r>
              <a:rPr lang="en-US" sz="2400" dirty="0" smtClean="0"/>
              <a:t> </a:t>
            </a:r>
            <a:r>
              <a:rPr lang="en-US" sz="2400" dirty="0" err="1" smtClean="0"/>
              <a:t>bedah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saat</a:t>
            </a:r>
            <a:r>
              <a:rPr lang="en-US" sz="2400" dirty="0" smtClean="0"/>
              <a:t> </a:t>
            </a:r>
            <a:r>
              <a:rPr lang="en-US" sz="2400" dirty="0" err="1" smtClean="0"/>
              <a:t>pembedahan</a:t>
            </a:r>
            <a:endParaRPr lang="en-US" sz="2400" dirty="0" smtClean="0"/>
          </a:p>
          <a:p>
            <a:pPr>
              <a:spcBef>
                <a:spcPct val="50000"/>
              </a:spcBef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858016" y="3214686"/>
            <a:ext cx="1714512" cy="1292662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en-US" dirty="0" smtClean="0"/>
          </a:p>
          <a:p>
            <a:pPr algn="ctr">
              <a:spcBef>
                <a:spcPct val="50000"/>
              </a:spcBef>
            </a:pPr>
            <a:r>
              <a:rPr lang="en-US" sz="2000" b="1" dirty="0" err="1" smtClean="0"/>
              <a:t>ruang</a:t>
            </a:r>
            <a:r>
              <a:rPr lang="en-US" sz="2000" b="1" dirty="0" smtClean="0"/>
              <a:t> </a:t>
            </a:r>
          </a:p>
          <a:p>
            <a:pPr algn="ctr">
              <a:spcBef>
                <a:spcPct val="50000"/>
              </a:spcBef>
            </a:pPr>
            <a:r>
              <a:rPr lang="en-US" sz="2000" b="1" dirty="0" err="1" smtClean="0"/>
              <a:t>Perawatan</a:t>
            </a:r>
            <a:endParaRPr lang="en-US" sz="2000" b="1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142976" y="3228803"/>
            <a:ext cx="1500198" cy="1200329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b="1" dirty="0" smtClean="0"/>
          </a:p>
          <a:p>
            <a:pPr algn="ctr">
              <a:spcBef>
                <a:spcPct val="50000"/>
              </a:spcBef>
            </a:pPr>
            <a:r>
              <a:rPr lang="en-US" b="1" dirty="0" smtClean="0"/>
              <a:t>ICU</a:t>
            </a:r>
          </a:p>
          <a:p>
            <a:pPr algn="ctr">
              <a:spcBef>
                <a:spcPct val="50000"/>
              </a:spcBef>
            </a:pPr>
            <a:endParaRPr lang="en-US" b="1" dirty="0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858016" y="4708106"/>
            <a:ext cx="1704988" cy="1292662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en-US" dirty="0" smtClean="0"/>
          </a:p>
          <a:p>
            <a:pPr algn="ctr">
              <a:spcBef>
                <a:spcPct val="50000"/>
              </a:spcBef>
            </a:pPr>
            <a:r>
              <a:rPr lang="en-US" sz="2000" b="1" dirty="0" err="1" smtClean="0"/>
              <a:t>rawat</a:t>
            </a:r>
            <a:r>
              <a:rPr lang="en-US" sz="2000" b="1" dirty="0" smtClean="0"/>
              <a:t> </a:t>
            </a:r>
            <a:r>
              <a:rPr lang="en-US" sz="2000" b="1" dirty="0" err="1"/>
              <a:t>jalan</a:t>
            </a:r>
            <a:r>
              <a:rPr lang="en-US" sz="2000" b="1" dirty="0"/>
              <a:t> </a:t>
            </a:r>
            <a:endParaRPr lang="en-US" sz="2000" b="1" dirty="0" smtClean="0"/>
          </a:p>
          <a:p>
            <a:pPr algn="ctr">
              <a:spcBef>
                <a:spcPct val="50000"/>
              </a:spcBef>
            </a:pPr>
            <a:r>
              <a:rPr lang="en-US" sz="2000" b="1" dirty="0" smtClean="0"/>
              <a:t>(</a:t>
            </a:r>
            <a:r>
              <a:rPr lang="en-US" sz="2000" b="1" dirty="0" err="1" smtClean="0"/>
              <a:t>odc</a:t>
            </a:r>
            <a:r>
              <a:rPr lang="en-US" sz="2000" b="1" dirty="0" smtClean="0"/>
              <a:t>)</a:t>
            </a:r>
            <a:endParaRPr lang="en-US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857620" y="3228803"/>
            <a:ext cx="1857388" cy="1200329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b="1" dirty="0" smtClean="0"/>
          </a:p>
          <a:p>
            <a:pPr algn="ctr">
              <a:spcBef>
                <a:spcPct val="50000"/>
              </a:spcBef>
            </a:pPr>
            <a:r>
              <a:rPr lang="en-US" b="1" dirty="0" err="1" smtClean="0"/>
              <a:t>Pulih</a:t>
            </a:r>
            <a:endParaRPr lang="en-US" b="1" dirty="0" smtClean="0"/>
          </a:p>
          <a:p>
            <a:pPr algn="ctr">
              <a:spcBef>
                <a:spcPct val="50000"/>
              </a:spcBef>
            </a:pPr>
            <a:r>
              <a:rPr lang="en-US" b="1" dirty="0" smtClean="0"/>
              <a:t> </a:t>
            </a:r>
            <a:r>
              <a:rPr lang="en-US" b="1" dirty="0" err="1" smtClean="0"/>
              <a:t>Sadar</a:t>
            </a:r>
            <a:endParaRPr lang="en-US" b="1" dirty="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929454" y="1928802"/>
            <a:ext cx="1500198" cy="1200329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endParaRPr lang="en-US" b="1" dirty="0" smtClean="0"/>
          </a:p>
          <a:p>
            <a:pPr algn="ctr">
              <a:spcBef>
                <a:spcPct val="50000"/>
              </a:spcBef>
            </a:pPr>
            <a:r>
              <a:rPr lang="en-US" b="1" dirty="0" smtClean="0"/>
              <a:t>ICU</a:t>
            </a:r>
          </a:p>
          <a:p>
            <a:pPr algn="ctr">
              <a:spcBef>
                <a:spcPct val="50000"/>
              </a:spcBef>
            </a:pPr>
            <a:endParaRPr lang="en-US" b="1" dirty="0"/>
          </a:p>
        </p:txBody>
      </p:sp>
      <p:cxnSp>
        <p:nvCxnSpPr>
          <p:cNvPr id="10" name="Straight Arrow Connector 9"/>
          <p:cNvCxnSpPr>
            <a:stCxn id="7" idx="3"/>
          </p:cNvCxnSpPr>
          <p:nvPr/>
        </p:nvCxnSpPr>
        <p:spPr>
          <a:xfrm flipV="1">
            <a:off x="5715008" y="2728737"/>
            <a:ext cx="1143008" cy="110023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6" idx="1"/>
          </p:cNvCxnSpPr>
          <p:nvPr/>
        </p:nvCxnSpPr>
        <p:spPr>
          <a:xfrm rot="16200000" flipH="1">
            <a:off x="5538110" y="4034530"/>
            <a:ext cx="1496807" cy="114300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4" idx="1"/>
          </p:cNvCxnSpPr>
          <p:nvPr/>
        </p:nvCxnSpPr>
        <p:spPr>
          <a:xfrm>
            <a:off x="5715008" y="3820988"/>
            <a:ext cx="1143008" cy="40029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9028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285720" y="1605211"/>
            <a:ext cx="8643998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en-US" b="1" dirty="0"/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2000" b="1" dirty="0" smtClean="0"/>
              <a:t> </a:t>
            </a:r>
            <a:r>
              <a:rPr lang="en-US" b="1" dirty="0" err="1"/>
              <a:t>Pemantauan</a:t>
            </a:r>
            <a:r>
              <a:rPr lang="en-US" b="1" dirty="0"/>
              <a:t> </a:t>
            </a:r>
            <a:r>
              <a:rPr lang="en-US" b="1" dirty="0" err="1"/>
              <a:t>standar</a:t>
            </a:r>
            <a:r>
              <a:rPr lang="en-US" b="1" dirty="0"/>
              <a:t> </a:t>
            </a:r>
            <a:r>
              <a:rPr lang="en-US" b="1" dirty="0" err="1"/>
              <a:t>sesuai</a:t>
            </a:r>
            <a:r>
              <a:rPr lang="en-US" b="1" dirty="0"/>
              <a:t> </a:t>
            </a:r>
            <a:r>
              <a:rPr lang="en-US" b="1" dirty="0" err="1"/>
              <a:t>kriteria</a:t>
            </a:r>
            <a:r>
              <a:rPr lang="en-US" b="1" dirty="0"/>
              <a:t> </a:t>
            </a:r>
            <a:r>
              <a:rPr lang="en-US" b="1" dirty="0" err="1"/>
              <a:t>Aldrette</a:t>
            </a:r>
            <a:r>
              <a:rPr lang="en-US" b="1" dirty="0"/>
              <a:t>.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b="1" dirty="0" err="1"/>
              <a:t>Pemantauan</a:t>
            </a:r>
            <a:r>
              <a:rPr lang="en-US" b="1" dirty="0"/>
              <a:t> </a:t>
            </a:r>
            <a:r>
              <a:rPr lang="en-US" b="1" dirty="0" err="1"/>
              <a:t>khusus</a:t>
            </a:r>
            <a:r>
              <a:rPr lang="en-US" b="1" dirty="0"/>
              <a:t> </a:t>
            </a:r>
            <a:r>
              <a:rPr lang="en-US" b="1" dirty="0" err="1"/>
              <a:t>berdasrkan</a:t>
            </a:r>
            <a:r>
              <a:rPr lang="en-US" b="1" dirty="0"/>
              <a:t> </a:t>
            </a:r>
            <a:r>
              <a:rPr lang="en-US" b="1" dirty="0" err="1" smtClean="0"/>
              <a:t>temuan</a:t>
            </a:r>
            <a:r>
              <a:rPr lang="en-US" b="1" dirty="0" smtClean="0"/>
              <a:t> </a:t>
            </a:r>
            <a:r>
              <a:rPr lang="en-US" b="1" dirty="0" err="1" smtClean="0"/>
              <a:t>prabedah</a:t>
            </a:r>
            <a:r>
              <a:rPr lang="en-US" b="1" dirty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selama</a:t>
            </a:r>
            <a:r>
              <a:rPr lang="en-US" b="1" dirty="0" smtClean="0"/>
              <a:t> </a:t>
            </a:r>
            <a:r>
              <a:rPr lang="en-US" b="1" dirty="0" err="1" smtClean="0"/>
              <a:t>pembedahan</a:t>
            </a:r>
            <a:endParaRPr lang="en-US" b="1" dirty="0"/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b="1" dirty="0"/>
              <a:t> </a:t>
            </a:r>
            <a:r>
              <a:rPr lang="en-US" b="1" dirty="0" err="1" smtClean="0"/>
              <a:t>pemberian</a:t>
            </a:r>
            <a:r>
              <a:rPr lang="en-US" b="1" dirty="0" smtClean="0"/>
              <a:t> </a:t>
            </a:r>
            <a:r>
              <a:rPr lang="en-US" b="1" dirty="0" err="1" smtClean="0"/>
              <a:t>analgetik</a:t>
            </a:r>
            <a:r>
              <a:rPr lang="en-US" b="1" dirty="0" smtClean="0"/>
              <a:t> </a:t>
            </a:r>
            <a:r>
              <a:rPr lang="en-US" b="1" dirty="0" err="1" smtClean="0"/>
              <a:t>harus</a:t>
            </a:r>
            <a:r>
              <a:rPr lang="en-US" b="1" dirty="0" smtClean="0"/>
              <a:t> </a:t>
            </a:r>
            <a:r>
              <a:rPr lang="en-US" b="1" dirty="0" err="1"/>
              <a:t>adekuat</a:t>
            </a:r>
            <a:r>
              <a:rPr lang="en-US" b="1" dirty="0"/>
              <a:t> </a:t>
            </a:r>
            <a:r>
              <a:rPr lang="en-US" b="1" dirty="0" smtClean="0"/>
              <a:t>,</a:t>
            </a:r>
            <a:r>
              <a:rPr lang="en-US" b="1" dirty="0" err="1" smtClean="0"/>
              <a:t>tidak</a:t>
            </a:r>
            <a:r>
              <a:rPr lang="en-US" b="1" dirty="0" smtClean="0"/>
              <a:t> </a:t>
            </a:r>
            <a:r>
              <a:rPr lang="en-US" b="1" dirty="0" err="1" smtClean="0"/>
              <a:t>boleh</a:t>
            </a:r>
            <a:r>
              <a:rPr lang="en-US" b="1" dirty="0" smtClean="0"/>
              <a:t> </a:t>
            </a:r>
            <a:r>
              <a:rPr lang="en-US" b="1" dirty="0" err="1" smtClean="0"/>
              <a:t>hipoksia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hipotermia</a:t>
            </a:r>
            <a:r>
              <a:rPr lang="en-US" b="1" dirty="0" smtClean="0"/>
              <a:t> </a:t>
            </a:r>
            <a:r>
              <a:rPr lang="en-US" b="1" dirty="0" err="1" smtClean="0"/>
              <a:t>pasca-anestesia</a:t>
            </a:r>
            <a:r>
              <a:rPr lang="en-US" b="1" dirty="0"/>
              <a:t>.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b="1" dirty="0"/>
              <a:t> </a:t>
            </a:r>
            <a:r>
              <a:rPr lang="en-US" b="1" dirty="0" err="1"/>
              <a:t>Waspadai</a:t>
            </a:r>
            <a:r>
              <a:rPr lang="en-US" b="1" dirty="0"/>
              <a:t> </a:t>
            </a:r>
            <a:r>
              <a:rPr lang="en-US" b="1" dirty="0" smtClean="0"/>
              <a:t> post operative </a:t>
            </a:r>
            <a:r>
              <a:rPr lang="en-US" b="1" dirty="0" err="1" smtClean="0"/>
              <a:t>mual</a:t>
            </a:r>
            <a:r>
              <a:rPr lang="en-US" b="1" dirty="0" smtClean="0"/>
              <a:t> </a:t>
            </a:r>
            <a:r>
              <a:rPr lang="en-US" b="1" dirty="0" err="1" smtClean="0"/>
              <a:t>muntah</a:t>
            </a:r>
            <a:r>
              <a:rPr lang="en-US" b="1" dirty="0" smtClean="0"/>
              <a:t>.</a:t>
            </a:r>
            <a:endParaRPr lang="en-US" b="1" dirty="0"/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b="1" dirty="0"/>
              <a:t> </a:t>
            </a:r>
            <a:r>
              <a:rPr lang="en-US" b="1" dirty="0" err="1"/>
              <a:t>Komplikasi</a:t>
            </a:r>
            <a:r>
              <a:rPr lang="en-US" b="1" dirty="0"/>
              <a:t> </a:t>
            </a:r>
            <a:r>
              <a:rPr lang="en-US" b="1" dirty="0" err="1" smtClean="0"/>
              <a:t>pembedahan</a:t>
            </a:r>
            <a:r>
              <a:rPr lang="en-US" b="1" dirty="0" smtClean="0"/>
              <a:t> </a:t>
            </a:r>
            <a:r>
              <a:rPr lang="en-US" b="1" dirty="0" err="1"/>
              <a:t>harus</a:t>
            </a:r>
            <a:r>
              <a:rPr lang="en-US" b="1" dirty="0"/>
              <a:t> </a:t>
            </a:r>
            <a:r>
              <a:rPr lang="en-US" b="1" dirty="0" err="1"/>
              <a:t>dideteksi</a:t>
            </a:r>
            <a:r>
              <a:rPr lang="en-US" b="1" dirty="0"/>
              <a:t> </a:t>
            </a:r>
            <a:r>
              <a:rPr lang="en-US" b="1" dirty="0" smtClean="0"/>
              <a:t> </a:t>
            </a:r>
            <a:r>
              <a:rPr lang="en-US" b="1" dirty="0" err="1" smtClean="0"/>
              <a:t>sejak</a:t>
            </a:r>
            <a:r>
              <a:rPr lang="en-US" b="1" dirty="0" smtClean="0"/>
              <a:t> </a:t>
            </a:r>
            <a:r>
              <a:rPr lang="en-US" b="1" dirty="0" err="1" smtClean="0"/>
              <a:t>awal</a:t>
            </a:r>
            <a:r>
              <a:rPr lang="en-US" b="1" dirty="0" smtClean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dikomunikasikan</a:t>
            </a:r>
            <a:r>
              <a:rPr lang="en-US" b="1" dirty="0"/>
              <a:t> dg. </a:t>
            </a:r>
            <a:r>
              <a:rPr lang="en-US" b="1" dirty="0" err="1" smtClean="0"/>
              <a:t>Ahli</a:t>
            </a:r>
            <a:r>
              <a:rPr lang="en-US" b="1" dirty="0" smtClean="0"/>
              <a:t> </a:t>
            </a:r>
            <a:r>
              <a:rPr lang="en-US" b="1" dirty="0" err="1" smtClean="0"/>
              <a:t>bedah</a:t>
            </a:r>
            <a:r>
              <a:rPr lang="en-US" b="1" dirty="0" smtClean="0"/>
              <a:t>.</a:t>
            </a:r>
            <a:endParaRPr lang="en-US" b="1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14282" y="642918"/>
            <a:ext cx="864399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800" b="1" dirty="0" err="1" smtClean="0">
                <a:solidFill>
                  <a:srgbClr val="FFC000"/>
                </a:solidFill>
              </a:rPr>
              <a:t>Semua</a:t>
            </a:r>
            <a:r>
              <a:rPr lang="en-US" sz="2800" b="1" dirty="0" smtClean="0">
                <a:solidFill>
                  <a:srgbClr val="FFC000"/>
                </a:solidFill>
              </a:rPr>
              <a:t> </a:t>
            </a:r>
            <a:r>
              <a:rPr lang="en-US" sz="2800" b="1" dirty="0" err="1">
                <a:solidFill>
                  <a:srgbClr val="FFC000"/>
                </a:solidFill>
              </a:rPr>
              <a:t>pasien</a:t>
            </a:r>
            <a:r>
              <a:rPr lang="en-US" sz="2800" b="1" dirty="0">
                <a:solidFill>
                  <a:srgbClr val="FFC000"/>
                </a:solidFill>
              </a:rPr>
              <a:t> </a:t>
            </a:r>
            <a:r>
              <a:rPr lang="en-US" sz="2800" b="1" dirty="0" err="1">
                <a:solidFill>
                  <a:srgbClr val="FFC000"/>
                </a:solidFill>
              </a:rPr>
              <a:t>yg</a:t>
            </a:r>
            <a:r>
              <a:rPr lang="en-US" sz="2800" b="1" dirty="0">
                <a:solidFill>
                  <a:srgbClr val="FFC000"/>
                </a:solidFill>
              </a:rPr>
              <a:t>. </a:t>
            </a:r>
            <a:r>
              <a:rPr lang="en-US" sz="2800" b="1" dirty="0" err="1">
                <a:solidFill>
                  <a:srgbClr val="FFC000"/>
                </a:solidFill>
              </a:rPr>
              <a:t>tidak</a:t>
            </a:r>
            <a:r>
              <a:rPr lang="en-US" sz="2800" b="1" dirty="0">
                <a:solidFill>
                  <a:srgbClr val="FFC000"/>
                </a:solidFill>
              </a:rPr>
              <a:t> </a:t>
            </a:r>
            <a:r>
              <a:rPr lang="en-US" sz="2800" b="1" dirty="0" err="1">
                <a:solidFill>
                  <a:srgbClr val="FFC000"/>
                </a:solidFill>
              </a:rPr>
              <a:t>memerlukan</a:t>
            </a:r>
            <a:r>
              <a:rPr lang="en-US" sz="2800" b="1" dirty="0">
                <a:solidFill>
                  <a:srgbClr val="FFC000"/>
                </a:solidFill>
              </a:rPr>
              <a:t> </a:t>
            </a:r>
            <a:r>
              <a:rPr lang="en-US" sz="2800" b="1" dirty="0" smtClean="0">
                <a:solidFill>
                  <a:srgbClr val="FFC000"/>
                </a:solidFill>
              </a:rPr>
              <a:t> </a:t>
            </a:r>
            <a:r>
              <a:rPr lang="en-US" sz="2800" b="1" dirty="0" err="1" smtClean="0">
                <a:solidFill>
                  <a:srgbClr val="FFC000"/>
                </a:solidFill>
              </a:rPr>
              <a:t>perawatan</a:t>
            </a:r>
            <a:r>
              <a:rPr lang="en-US" sz="2800" b="1" dirty="0" smtClean="0">
                <a:solidFill>
                  <a:srgbClr val="FFC000"/>
                </a:solidFill>
              </a:rPr>
              <a:t> ICU </a:t>
            </a:r>
            <a:r>
              <a:rPr lang="en-US" sz="2800" b="1" dirty="0" err="1">
                <a:solidFill>
                  <a:srgbClr val="FFC000"/>
                </a:solidFill>
              </a:rPr>
              <a:t>harus</a:t>
            </a:r>
            <a:r>
              <a:rPr lang="en-US" sz="2800" b="1" dirty="0">
                <a:solidFill>
                  <a:srgbClr val="FFC000"/>
                </a:solidFill>
              </a:rPr>
              <a:t> </a:t>
            </a:r>
            <a:r>
              <a:rPr lang="en-US" sz="2800" b="1" dirty="0" err="1">
                <a:solidFill>
                  <a:srgbClr val="FFC000"/>
                </a:solidFill>
              </a:rPr>
              <a:t>dipantau</a:t>
            </a:r>
            <a:r>
              <a:rPr lang="en-US" sz="2800" b="1" dirty="0">
                <a:solidFill>
                  <a:srgbClr val="FFC000"/>
                </a:solidFill>
              </a:rPr>
              <a:t> di </a:t>
            </a:r>
            <a:r>
              <a:rPr lang="en-US" sz="2800" b="1" dirty="0" err="1">
                <a:solidFill>
                  <a:srgbClr val="FFC000"/>
                </a:solidFill>
              </a:rPr>
              <a:t>Ruang</a:t>
            </a:r>
            <a:r>
              <a:rPr lang="en-US" sz="2800" b="1" dirty="0">
                <a:solidFill>
                  <a:srgbClr val="FFC000"/>
                </a:solidFill>
              </a:rPr>
              <a:t> </a:t>
            </a:r>
            <a:r>
              <a:rPr lang="en-US" sz="2800" b="1" dirty="0" err="1" smtClean="0">
                <a:solidFill>
                  <a:srgbClr val="FFC000"/>
                </a:solidFill>
              </a:rPr>
              <a:t>Pulih</a:t>
            </a:r>
            <a:r>
              <a:rPr lang="en-US" sz="2800" b="1" dirty="0">
                <a:solidFill>
                  <a:srgbClr val="FFC000"/>
                </a:solidFill>
              </a:rPr>
              <a:t> </a:t>
            </a:r>
            <a:r>
              <a:rPr lang="en-US" sz="2800" b="1" dirty="0" err="1" smtClean="0">
                <a:solidFill>
                  <a:srgbClr val="FFC000"/>
                </a:solidFill>
              </a:rPr>
              <a:t>sadar</a:t>
            </a:r>
            <a:endParaRPr lang="en-US" sz="28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028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785786" y="445968"/>
            <a:ext cx="6715172" cy="1585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algn="ctr">
              <a:spcBef>
                <a:spcPct val="50000"/>
              </a:spcBef>
            </a:pPr>
            <a:r>
              <a:rPr lang="en-US" sz="2000" b="1" dirty="0" err="1" smtClean="0"/>
              <a:t>Meng</a:t>
            </a:r>
            <a:r>
              <a:rPr lang="en-US" sz="2000" b="1" dirty="0" smtClean="0"/>
              <a:t> </a:t>
            </a:r>
            <a:r>
              <a:rPr lang="en-US" sz="2000" b="1" dirty="0" err="1"/>
              <a:t>k</a:t>
            </a:r>
            <a:r>
              <a:rPr lang="en-US" sz="2000" b="1" dirty="0" err="1" smtClean="0"/>
              <a:t>omunikasi</a:t>
            </a:r>
            <a:r>
              <a:rPr lang="en-US" sz="2000" b="1" dirty="0" smtClean="0"/>
              <a:t>  </a:t>
            </a:r>
            <a:r>
              <a:rPr lang="en-US" sz="2000" b="1" dirty="0" err="1" smtClean="0"/>
              <a:t>ke</a:t>
            </a:r>
            <a:r>
              <a:rPr lang="en-US" sz="2000" b="1" dirty="0" smtClean="0"/>
              <a:t> </a:t>
            </a:r>
            <a:r>
              <a:rPr lang="en-US" sz="2000" b="1" dirty="0" err="1"/>
              <a:t>petugas</a:t>
            </a:r>
            <a:r>
              <a:rPr lang="en-US" sz="2000" b="1" dirty="0"/>
              <a:t> </a:t>
            </a:r>
            <a:r>
              <a:rPr lang="en-US" sz="2000" b="1" dirty="0" smtClean="0"/>
              <a:t> R</a:t>
            </a:r>
            <a:r>
              <a:rPr lang="en-US" sz="2000" b="1" dirty="0"/>
              <a:t>. </a:t>
            </a:r>
            <a:r>
              <a:rPr lang="en-US" sz="2000" b="1" dirty="0" err="1" smtClean="0"/>
              <a:t>Pulih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Sadar</a:t>
            </a:r>
            <a:endParaRPr lang="en-US" sz="2000" b="1" dirty="0"/>
          </a:p>
          <a:p>
            <a:pPr lvl="1" algn="ctr">
              <a:spcBef>
                <a:spcPct val="50000"/>
              </a:spcBef>
            </a:pPr>
            <a:r>
              <a:rPr lang="en-US" sz="2000" b="1" dirty="0" err="1" smtClean="0"/>
              <a:t>kondisi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pasien</a:t>
            </a:r>
            <a:r>
              <a:rPr lang="en-US" sz="2000" b="1" dirty="0" smtClean="0"/>
              <a:t>  </a:t>
            </a:r>
            <a:r>
              <a:rPr lang="en-US" sz="2000" b="1" dirty="0" err="1" smtClean="0"/>
              <a:t>prabedah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dan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selama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pembedahan</a:t>
            </a:r>
            <a:r>
              <a:rPr lang="en-US" sz="2000" b="1" dirty="0" smtClean="0"/>
              <a:t> </a:t>
            </a:r>
          </a:p>
          <a:p>
            <a:pPr>
              <a:spcBef>
                <a:spcPct val="50000"/>
              </a:spcBef>
            </a:pPr>
            <a:r>
              <a:rPr lang="en-US" b="1" dirty="0" smtClean="0"/>
              <a:t>                     </a:t>
            </a:r>
            <a:endParaRPr lang="en-US" b="1" dirty="0"/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4643438" y="1785926"/>
            <a:ext cx="4143404" cy="2893100"/>
          </a:xfrm>
          <a:prstGeom prst="rect">
            <a:avLst/>
          </a:prstGeom>
          <a:solidFill>
            <a:srgbClr val="CBA9E5"/>
          </a:solidFill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algn="ctr">
              <a:spcBef>
                <a:spcPct val="50000"/>
              </a:spcBef>
            </a:pP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</a:rPr>
              <a:t>kondisi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</a:rPr>
              <a:t>selama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</a:rPr>
              <a:t>pembedahan</a:t>
            </a:r>
            <a:endParaRPr lang="en-US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perdarahan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hipotermi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desaturasi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aritmia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Dsb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571472" y="1785926"/>
            <a:ext cx="3786214" cy="2893100"/>
          </a:xfrm>
          <a:prstGeom prst="rect">
            <a:avLst/>
          </a:prstGeom>
          <a:solidFill>
            <a:srgbClr val="CBA9E5"/>
          </a:solidFill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algn="ctr">
              <a:spcBef>
                <a:spcPct val="50000"/>
              </a:spcBef>
            </a:pP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</a:rPr>
              <a:t>kondisi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</a:rPr>
              <a:t>pra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</a:rPr>
              <a:t>bedah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</a:rPr>
              <a:t> :</a:t>
            </a:r>
          </a:p>
          <a:p>
            <a:pPr lvl="1" algn="ctr">
              <a:spcBef>
                <a:spcPct val="50000"/>
              </a:spcBef>
            </a:pP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paralisis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/ paresis 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 algn="ctr">
              <a:spcBef>
                <a:spcPct val="50000"/>
              </a:spcBef>
            </a:pP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hipertensi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,</a:t>
            </a:r>
          </a:p>
          <a:p>
            <a:pPr lvl="1" algn="ctr">
              <a:spcBef>
                <a:spcPct val="50000"/>
              </a:spcBef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PPOK, 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aritmia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pupil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anisokor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dsb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ct val="50000"/>
              </a:spcBef>
            </a:pPr>
            <a:r>
              <a:rPr lang="en-US" b="1" dirty="0" smtClean="0"/>
              <a:t>                     </a:t>
            </a:r>
            <a:endParaRPr lang="en-US" b="1" dirty="0"/>
          </a:p>
        </p:txBody>
      </p:sp>
    </p:spTree>
    <p:extLst>
      <p:ext uri="{BB962C8B-B14F-4D97-AF65-F5344CB8AC3E}">
        <p14:creationId xmlns="" xmlns:p14="http://schemas.microsoft.com/office/powerpoint/2010/main" val="329028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-24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err="1" smtClean="0">
                <a:solidFill>
                  <a:srgbClr val="FFCC00"/>
                </a:solidFill>
                <a:latin typeface="Comic Sans MS" pitchFamily="66" charset="0"/>
              </a:rPr>
              <a:t>Penyebab</a:t>
            </a:r>
            <a:r>
              <a:rPr lang="en-US" b="1" dirty="0" smtClean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-US" b="1" dirty="0" err="1" smtClean="0">
                <a:solidFill>
                  <a:srgbClr val="FFCC00"/>
                </a:solidFill>
                <a:latin typeface="Comic Sans MS" pitchFamily="66" charset="0"/>
              </a:rPr>
              <a:t>hipoksia</a:t>
            </a:r>
            <a:r>
              <a:rPr lang="en-US" b="1" dirty="0" smtClean="0">
                <a:solidFill>
                  <a:srgbClr val="FFCC00"/>
                </a:solidFill>
                <a:latin typeface="Comic Sans MS" pitchFamily="66" charset="0"/>
              </a:rPr>
              <a:t> </a:t>
            </a:r>
            <a:r>
              <a:rPr lang="en-US" b="1" dirty="0" err="1" smtClean="0">
                <a:solidFill>
                  <a:srgbClr val="FFCC00"/>
                </a:solidFill>
                <a:latin typeface="Comic Sans MS" pitchFamily="66" charset="0"/>
              </a:rPr>
              <a:t>pasca-anestesia</a:t>
            </a:r>
            <a:endParaRPr lang="en-US" b="1" dirty="0" smtClean="0">
              <a:solidFill>
                <a:srgbClr val="FFCC00"/>
              </a:solidFill>
              <a:latin typeface="Comic Sans MS" pitchFamily="66" charset="0"/>
            </a:endParaRPr>
          </a:p>
        </p:txBody>
      </p:sp>
      <p:sp>
        <p:nvSpPr>
          <p:cNvPr id="48133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985854"/>
            <a:ext cx="7901014" cy="4800600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err="1" smtClean="0">
                <a:latin typeface="Arial" charset="0"/>
              </a:rPr>
              <a:t>Efek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pelumpuh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otot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belum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sepenuhnya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hilang</a:t>
            </a:r>
            <a:endParaRPr lang="en-US" sz="2000" dirty="0" smtClean="0">
              <a:latin typeface="Arial" charset="0"/>
            </a:endParaRPr>
          </a:p>
          <a:p>
            <a:pPr eaLnBrk="1" hangingPunct="1">
              <a:defRPr/>
            </a:pPr>
            <a:r>
              <a:rPr lang="en-US" sz="2000" dirty="0" err="1" smtClean="0">
                <a:latin typeface="Arial" charset="0"/>
              </a:rPr>
              <a:t>Depresi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nafas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akibat</a:t>
            </a:r>
            <a:r>
              <a:rPr lang="en-US" sz="2000" dirty="0" smtClean="0">
                <a:latin typeface="Arial" charset="0"/>
              </a:rPr>
              <a:t> opioid</a:t>
            </a:r>
          </a:p>
          <a:p>
            <a:pPr eaLnBrk="1" hangingPunct="1">
              <a:defRPr/>
            </a:pPr>
            <a:r>
              <a:rPr lang="en-US" sz="2000" dirty="0" err="1" smtClean="0">
                <a:latin typeface="Arial" charset="0"/>
              </a:rPr>
              <a:t>Kesadaran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belum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sepenuhnya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pulih,sehingga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lidah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jatuh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ke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belakang</a:t>
            </a:r>
            <a:endParaRPr lang="en-US" sz="2000" dirty="0" smtClean="0">
              <a:latin typeface="Arial" charset="0"/>
            </a:endParaRPr>
          </a:p>
          <a:p>
            <a:pPr eaLnBrk="1" hangingPunct="1">
              <a:defRPr/>
            </a:pPr>
            <a:r>
              <a:rPr lang="en-US" sz="2000" dirty="0" err="1" smtClean="0">
                <a:latin typeface="Arial" charset="0"/>
              </a:rPr>
              <a:t>Sekresi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jalan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nafas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berlebihan</a:t>
            </a:r>
            <a:r>
              <a:rPr lang="en-US" sz="2000" dirty="0" smtClean="0">
                <a:latin typeface="Arial" charset="0"/>
              </a:rPr>
              <a:t>  </a:t>
            </a:r>
            <a:r>
              <a:rPr lang="en-US" sz="2000" dirty="0" err="1" smtClean="0">
                <a:latin typeface="Arial" charset="0"/>
              </a:rPr>
              <a:t>dan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kemampuan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batuk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belum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pulih</a:t>
            </a:r>
            <a:endParaRPr lang="en-US" sz="2000" dirty="0" smtClean="0">
              <a:latin typeface="Arial" charset="0"/>
            </a:endParaRPr>
          </a:p>
          <a:p>
            <a:pPr eaLnBrk="1" hangingPunct="1">
              <a:defRPr/>
            </a:pPr>
            <a:r>
              <a:rPr lang="en-US" sz="2000" dirty="0" smtClean="0">
                <a:latin typeface="Arial" charset="0"/>
              </a:rPr>
              <a:t>Shivering</a:t>
            </a:r>
          </a:p>
          <a:p>
            <a:pPr eaLnBrk="1" hangingPunct="1">
              <a:defRPr/>
            </a:pPr>
            <a:r>
              <a:rPr lang="en-US" sz="2000" dirty="0" err="1" smtClean="0">
                <a:latin typeface="Arial" charset="0"/>
              </a:rPr>
              <a:t>Nyeri</a:t>
            </a:r>
            <a:r>
              <a:rPr lang="en-US" sz="2000" dirty="0" smtClean="0">
                <a:latin typeface="Arial" charset="0"/>
              </a:rPr>
              <a:t>  </a:t>
            </a:r>
            <a:r>
              <a:rPr lang="en-US" sz="2000" dirty="0" err="1" smtClean="0">
                <a:latin typeface="Arial" charset="0"/>
              </a:rPr>
              <a:t>sehingga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memicu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aktivitas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simpatis</a:t>
            </a:r>
            <a:r>
              <a:rPr lang="en-US" sz="2000" dirty="0" smtClean="0">
                <a:latin typeface="Arial" charset="0"/>
              </a:rPr>
              <a:t> </a:t>
            </a:r>
          </a:p>
          <a:p>
            <a:pPr eaLnBrk="1" hangingPunct="1">
              <a:defRPr/>
            </a:pPr>
            <a:r>
              <a:rPr lang="en-US" sz="2000" dirty="0" err="1" smtClean="0">
                <a:latin typeface="Arial" charset="0"/>
              </a:rPr>
              <a:t>Edem</a:t>
            </a:r>
            <a:r>
              <a:rPr lang="en-US" sz="2000" dirty="0" smtClean="0">
                <a:latin typeface="Arial" charset="0"/>
              </a:rPr>
              <a:t>  </a:t>
            </a:r>
            <a:r>
              <a:rPr lang="en-US" sz="2000" dirty="0" err="1" smtClean="0">
                <a:latin typeface="Arial" charset="0"/>
              </a:rPr>
              <a:t>jalan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nafas</a:t>
            </a:r>
            <a:endParaRPr lang="en-US" sz="2000" dirty="0" smtClean="0">
              <a:latin typeface="Arial" charset="0"/>
            </a:endParaRPr>
          </a:p>
          <a:p>
            <a:pPr eaLnBrk="1" hangingPunct="1">
              <a:defRPr/>
            </a:pPr>
            <a:r>
              <a:rPr lang="en-US" sz="2000" dirty="0" err="1" smtClean="0">
                <a:latin typeface="Arial" charset="0"/>
              </a:rPr>
              <a:t>Sumbatan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jalan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nafas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oleh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bekuan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darah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atau</a:t>
            </a:r>
            <a:r>
              <a:rPr lang="en-US" sz="2000" dirty="0" smtClean="0">
                <a:latin typeface="Arial" charset="0"/>
              </a:rPr>
              <a:t> hematoma </a:t>
            </a:r>
            <a:r>
              <a:rPr lang="en-US" sz="2000" dirty="0" err="1" smtClean="0">
                <a:latin typeface="Arial" charset="0"/>
              </a:rPr>
              <a:t>jaringan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lunak</a:t>
            </a:r>
            <a:r>
              <a:rPr lang="en-US" sz="2000" dirty="0" smtClean="0">
                <a:latin typeface="Arial" charset="0"/>
              </a:rPr>
              <a:t> </a:t>
            </a:r>
            <a:r>
              <a:rPr lang="en-US" sz="2000" dirty="0" err="1" smtClean="0">
                <a:latin typeface="Arial" charset="0"/>
              </a:rPr>
              <a:t>leher</a:t>
            </a:r>
            <a:endParaRPr lang="en-US" sz="2000" dirty="0" smtClean="0">
              <a:latin typeface="Arial" charset="0"/>
            </a:endParaRPr>
          </a:p>
          <a:p>
            <a:pPr eaLnBrk="1" hangingPunct="1">
              <a:defRPr/>
            </a:pPr>
            <a:r>
              <a:rPr lang="en-US" sz="2000" dirty="0" err="1" smtClean="0">
                <a:latin typeface="Arial" charset="0"/>
              </a:rPr>
              <a:t>Kelumpuhan</a:t>
            </a:r>
            <a:r>
              <a:rPr lang="en-US" sz="2000" dirty="0" smtClean="0">
                <a:latin typeface="Arial" charset="0"/>
              </a:rPr>
              <a:t> pita </a:t>
            </a:r>
            <a:r>
              <a:rPr lang="en-US" sz="2000" dirty="0" err="1" smtClean="0">
                <a:latin typeface="Arial" charset="0"/>
              </a:rPr>
              <a:t>suara</a:t>
            </a:r>
            <a:endParaRPr lang="en-US" sz="20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6003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4"/>
          <p:cNvSpPr>
            <a:spLocks noChangeArrowheads="1" noChangeShapeType="1" noTextEdit="1"/>
          </p:cNvSpPr>
          <p:nvPr/>
        </p:nvSpPr>
        <p:spPr bwMode="auto">
          <a:xfrm>
            <a:off x="1547664" y="1628800"/>
            <a:ext cx="53340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200" kern="10" dirty="0" smtClean="0">
                <a:ln w="9525">
                  <a:solidFill>
                    <a:srgbClr val="006600"/>
                  </a:solidFill>
                  <a:round/>
                  <a:headEnd/>
                  <a:tailEnd/>
                </a:ln>
                <a:solidFill>
                  <a:srgbClr val="FFFF66"/>
                </a:solid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AvantGarde Md BT"/>
              </a:rPr>
              <a:t>Terima Kasih</a:t>
            </a:r>
            <a:endParaRPr lang="id-ID" sz="3200" kern="10" dirty="0">
              <a:ln w="9525">
                <a:solidFill>
                  <a:srgbClr val="006600"/>
                </a:solidFill>
                <a:round/>
                <a:headEnd/>
                <a:tailEnd/>
              </a:ln>
              <a:solidFill>
                <a:srgbClr val="FFFF66"/>
              </a:solidFill>
              <a:effectLst>
                <a:outerShdw dist="563972" dir="14049741" sx="125000" sy="125000" algn="tl" rotWithShape="0">
                  <a:srgbClr val="C7DFD3">
                    <a:alpha val="79999"/>
                  </a:srgbClr>
                </a:outerShdw>
              </a:effectLst>
              <a:latin typeface="AvantGarde Md B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554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ight Arrow 36"/>
          <p:cNvSpPr/>
          <p:nvPr/>
        </p:nvSpPr>
        <p:spPr>
          <a:xfrm rot="19749095">
            <a:off x="4257338" y="4266887"/>
            <a:ext cx="1813077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533400" y="762000"/>
            <a:ext cx="8077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/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214414" y="785794"/>
            <a:ext cx="2928958" cy="1615827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Periope-rative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medicine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mempersiapkan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pasien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seoptimal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mungkin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 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meminimalkan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komplikasi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       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anestesia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</a:t>
            </a:r>
            <a:endParaRPr lang="id-ID" b="1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6000760" y="2643182"/>
            <a:ext cx="1857388" cy="1714512"/>
          </a:xfrm>
          <a:prstGeom prst="ellipse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FFFF00"/>
                </a:solidFill>
              </a:rPr>
              <a:t>KEBER-HASILAN PEMBE-DAHAN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285852" y="4500570"/>
            <a:ext cx="2928958" cy="1477328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KOMUNIKASI</a:t>
            </a:r>
          </a:p>
          <a:p>
            <a:pPr algn="ctr">
              <a:spcBef>
                <a:spcPct val="50000"/>
              </a:spcBef>
            </a:pP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Unt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.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Mencegah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terjadinya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mis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komunikasi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dg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kel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.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pasien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dll</a:t>
            </a:r>
            <a:endParaRPr lang="en-US" b="1" dirty="0" smtClean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. 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1285852" y="2643182"/>
            <a:ext cx="2928958" cy="1615827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en-US" b="1" dirty="0" smtClean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kondisi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prabedah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pasien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jenis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&amp;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jalannya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 </a:t>
            </a:r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pembedahan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.  </a:t>
            </a:r>
          </a:p>
        </p:txBody>
      </p:sp>
      <p:sp>
        <p:nvSpPr>
          <p:cNvPr id="36" name="Right Arrow 35"/>
          <p:cNvSpPr/>
          <p:nvPr/>
        </p:nvSpPr>
        <p:spPr>
          <a:xfrm>
            <a:off x="4572000" y="3071810"/>
            <a:ext cx="1428760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ight Arrow 37"/>
          <p:cNvSpPr/>
          <p:nvPr/>
        </p:nvSpPr>
        <p:spPr>
          <a:xfrm rot="1972144">
            <a:off x="4405320" y="1856894"/>
            <a:ext cx="1813077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="" xmlns:p14="http://schemas.microsoft.com/office/powerpoint/2010/main" val="214599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609600" y="914400"/>
            <a:ext cx="8077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id-ID"/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457200" y="671480"/>
            <a:ext cx="7758138" cy="521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600" b="1" dirty="0" smtClean="0">
                <a:solidFill>
                  <a:srgbClr val="FFFF00"/>
                </a:solidFill>
                <a:latin typeface="Copperplate Gothic Bold" pitchFamily="34" charset="0"/>
              </a:rPr>
              <a:t>KOMUNIKASI</a:t>
            </a:r>
          </a:p>
          <a:p>
            <a:pPr algn="ctr" eaLnBrk="1" hangingPunct="1">
              <a:spcBef>
                <a:spcPct val="50000"/>
              </a:spcBef>
            </a:pPr>
            <a:endParaRPr lang="en-US" b="1" dirty="0"/>
          </a:p>
          <a:p>
            <a:pPr algn="just" eaLnBrk="1" hangingPunct="1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 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/>
              <a:t>berhak</a:t>
            </a:r>
            <a:r>
              <a:rPr lang="en-US" dirty="0"/>
              <a:t> </a:t>
            </a:r>
            <a:r>
              <a:rPr lang="en-US" dirty="0" err="1"/>
              <a:t>mengetahui</a:t>
            </a:r>
            <a:r>
              <a:rPr lang="en-US" dirty="0"/>
              <a:t> </a:t>
            </a:r>
            <a:r>
              <a:rPr lang="en-US" dirty="0" err="1"/>
              <a:t>tujuan</a:t>
            </a:r>
            <a:r>
              <a:rPr lang="en-US" dirty="0"/>
              <a:t> </a:t>
            </a:r>
            <a:r>
              <a:rPr lang="en-US" dirty="0" err="1"/>
              <a:t>penilaian</a:t>
            </a:r>
            <a:r>
              <a:rPr lang="en-US" dirty="0"/>
              <a:t> </a:t>
            </a:r>
            <a:r>
              <a:rPr lang="en-US" dirty="0" err="1" smtClean="0"/>
              <a:t>pra-anestesia</a:t>
            </a:r>
            <a:endParaRPr lang="en-US" dirty="0" smtClean="0"/>
          </a:p>
          <a:p>
            <a:pPr algn="just" eaLnBrk="1" hangingPunct="1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 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memahami</a:t>
            </a:r>
            <a:r>
              <a:rPr lang="en-US" dirty="0"/>
              <a:t> </a:t>
            </a:r>
            <a:r>
              <a:rPr lang="en-US" dirty="0" err="1"/>
              <a:t>pentingnya</a:t>
            </a:r>
            <a:r>
              <a:rPr lang="en-US" dirty="0"/>
              <a:t>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informasi</a:t>
            </a:r>
            <a:r>
              <a:rPr lang="en-US" dirty="0"/>
              <a:t> yang </a:t>
            </a:r>
            <a:r>
              <a:rPr lang="en-US" dirty="0" err="1"/>
              <a:t>benar</a:t>
            </a:r>
            <a:r>
              <a:rPr lang="en-US" dirty="0"/>
              <a:t> </a:t>
            </a:r>
            <a:r>
              <a:rPr lang="en-US" dirty="0" smtClean="0"/>
              <a:t>   </a:t>
            </a:r>
          </a:p>
          <a:p>
            <a:pPr algn="just" eaLnBrk="1" hangingPunct="1">
              <a:spcBef>
                <a:spcPct val="50000"/>
              </a:spcBef>
              <a:buClr>
                <a:srgbClr val="FF0000"/>
              </a:buClr>
            </a:pPr>
            <a:r>
              <a:rPr lang="en-US" dirty="0" smtClean="0"/>
              <a:t>    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/>
              <a:t>turut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bertanggungjawab</a:t>
            </a:r>
            <a:r>
              <a:rPr lang="en-US" dirty="0" smtClean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kesehatannya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keberhasilan</a:t>
            </a:r>
            <a:r>
              <a:rPr lang="en-US" dirty="0"/>
              <a:t> </a:t>
            </a:r>
            <a:endParaRPr lang="en-US" dirty="0" smtClean="0"/>
          </a:p>
          <a:p>
            <a:pPr algn="just" eaLnBrk="1" hangingPunct="1">
              <a:spcBef>
                <a:spcPct val="50000"/>
              </a:spcBef>
              <a:buClr>
                <a:srgbClr val="FF0000"/>
              </a:buClr>
            </a:pPr>
            <a:r>
              <a:rPr lang="en-US" dirty="0" smtClean="0"/>
              <a:t>     </a:t>
            </a:r>
            <a:r>
              <a:rPr lang="en-US" dirty="0" err="1" smtClean="0"/>
              <a:t>terapi</a:t>
            </a:r>
            <a:endParaRPr lang="en-US" dirty="0" smtClean="0"/>
          </a:p>
          <a:p>
            <a:pPr algn="just" eaLnBrk="1" hangingPunct="1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 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/>
              <a:t>berhak</a:t>
            </a:r>
            <a:r>
              <a:rPr lang="en-US" dirty="0"/>
              <a:t> </a:t>
            </a:r>
            <a:r>
              <a:rPr lang="en-US" dirty="0" err="1"/>
              <a:t>mengetahui</a:t>
            </a:r>
            <a:r>
              <a:rPr lang="en-US" dirty="0"/>
              <a:t> </a:t>
            </a:r>
            <a:r>
              <a:rPr lang="en-US" dirty="0" err="1"/>
              <a:t>prosedur</a:t>
            </a:r>
            <a:r>
              <a:rPr lang="en-US" dirty="0"/>
              <a:t> </a:t>
            </a:r>
            <a:r>
              <a:rPr lang="en-US" dirty="0" err="1"/>
              <a:t>pembedahan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anestesia</a:t>
            </a:r>
            <a:r>
              <a:rPr lang="en-US" dirty="0"/>
              <a:t> </a:t>
            </a:r>
            <a:r>
              <a:rPr lang="en-US" dirty="0" err="1" smtClean="0"/>
              <a:t>serta</a:t>
            </a:r>
            <a:r>
              <a:rPr lang="en-US" dirty="0"/>
              <a:t> </a:t>
            </a:r>
            <a:r>
              <a:rPr lang="en-US" dirty="0" smtClean="0"/>
              <a:t>  </a:t>
            </a:r>
          </a:p>
          <a:p>
            <a:pPr algn="just" eaLnBrk="1" hangingPunct="1">
              <a:spcBef>
                <a:spcPct val="50000"/>
              </a:spcBef>
              <a:buClr>
                <a:srgbClr val="FF0000"/>
              </a:buClr>
            </a:pPr>
            <a:r>
              <a:rPr lang="en-US" dirty="0" smtClean="0"/>
              <a:t>     </a:t>
            </a:r>
            <a:r>
              <a:rPr lang="en-US" dirty="0" err="1" smtClean="0"/>
              <a:t>pascabedah</a:t>
            </a:r>
            <a:endParaRPr lang="en-US" dirty="0"/>
          </a:p>
          <a:p>
            <a:pPr algn="just" eaLnBrk="1" hangingPunct="1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 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/>
              <a:t>berhak</a:t>
            </a:r>
            <a:r>
              <a:rPr lang="en-US" dirty="0"/>
              <a:t> </a:t>
            </a:r>
            <a:r>
              <a:rPr lang="en-US" dirty="0" err="1"/>
              <a:t>mengetahui</a:t>
            </a:r>
            <a:r>
              <a:rPr lang="en-US" dirty="0"/>
              <a:t> </a:t>
            </a:r>
            <a:r>
              <a:rPr lang="en-US" dirty="0" err="1"/>
              <a:t>risiko</a:t>
            </a:r>
            <a:r>
              <a:rPr lang="en-US" dirty="0"/>
              <a:t> &amp; </a:t>
            </a:r>
            <a:r>
              <a:rPr lang="en-US" dirty="0" err="1"/>
              <a:t>potensi</a:t>
            </a:r>
            <a:r>
              <a:rPr lang="en-US" dirty="0"/>
              <a:t> </a:t>
            </a:r>
            <a:r>
              <a:rPr lang="en-US" dirty="0" err="1"/>
              <a:t>komplikasi</a:t>
            </a:r>
            <a:r>
              <a:rPr lang="en-US" dirty="0"/>
              <a:t> yang </a:t>
            </a:r>
            <a:r>
              <a:rPr lang="en-US" dirty="0" err="1"/>
              <a:t>dapat</a:t>
            </a:r>
            <a:r>
              <a:rPr lang="en-US" dirty="0"/>
              <a:t> </a:t>
            </a:r>
            <a:endParaRPr lang="en-US" dirty="0" smtClean="0"/>
          </a:p>
          <a:p>
            <a:pPr algn="just" eaLnBrk="1" hangingPunct="1">
              <a:spcBef>
                <a:spcPct val="50000"/>
              </a:spcBef>
              <a:buClr>
                <a:srgbClr val="FF0000"/>
              </a:buClr>
            </a:pPr>
            <a:r>
              <a:rPr lang="en-US" dirty="0" smtClean="0"/>
              <a:t>     </a:t>
            </a:r>
            <a:r>
              <a:rPr lang="en-US" dirty="0" err="1" smtClean="0"/>
              <a:t>dialami</a:t>
            </a:r>
            <a:r>
              <a:rPr lang="en-US" dirty="0" smtClean="0"/>
              <a:t> </a:t>
            </a:r>
            <a:r>
              <a:rPr lang="en-US" dirty="0" err="1"/>
              <a:t>selama</a:t>
            </a:r>
            <a:r>
              <a:rPr lang="en-US" dirty="0"/>
              <a:t> &amp;  </a:t>
            </a:r>
            <a:r>
              <a:rPr lang="en-US" dirty="0" err="1" smtClean="0"/>
              <a:t>sesudah</a:t>
            </a:r>
            <a:r>
              <a:rPr lang="en-US" dirty="0" smtClean="0"/>
              <a:t> </a:t>
            </a:r>
            <a:r>
              <a:rPr lang="en-US" dirty="0" err="1"/>
              <a:t>operasi</a:t>
            </a:r>
            <a:r>
              <a:rPr lang="en-US" dirty="0"/>
              <a:t> </a:t>
            </a:r>
            <a:endParaRPr lang="en-US" dirty="0" smtClean="0"/>
          </a:p>
          <a:p>
            <a:pPr algn="just" eaLnBrk="1" hangingPunct="1">
              <a:spcBef>
                <a:spcPct val="50000"/>
              </a:spcBef>
              <a:buClr>
                <a:srgbClr val="FF0000"/>
              </a:buClr>
              <a:buFont typeface="Wingdings" pitchFamily="2" charset="2"/>
              <a:buChar char="q"/>
            </a:pPr>
            <a:r>
              <a:rPr lang="en-US" dirty="0" smtClean="0"/>
              <a:t> 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/>
              <a:t>berhak</a:t>
            </a:r>
            <a:r>
              <a:rPr lang="en-US" dirty="0"/>
              <a:t> </a:t>
            </a:r>
            <a:r>
              <a:rPr lang="en-US" dirty="0" err="1"/>
              <a:t>mengutarakan</a:t>
            </a:r>
            <a:r>
              <a:rPr lang="en-US" dirty="0"/>
              <a:t> </a:t>
            </a:r>
            <a:r>
              <a:rPr lang="en-US" dirty="0" err="1"/>
              <a:t>keinginan</a:t>
            </a:r>
            <a:r>
              <a:rPr lang="en-US" dirty="0"/>
              <a:t> </a:t>
            </a:r>
            <a:r>
              <a:rPr lang="en-US" dirty="0" err="1"/>
              <a:t>khusus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dipertimbangkan</a:t>
            </a:r>
            <a:r>
              <a:rPr lang="en-US" dirty="0"/>
              <a:t> </a:t>
            </a:r>
            <a:endParaRPr lang="en-US" dirty="0" smtClean="0"/>
          </a:p>
          <a:p>
            <a:pPr algn="just" eaLnBrk="1" hangingPunct="1">
              <a:spcBef>
                <a:spcPct val="50000"/>
              </a:spcBef>
              <a:buClr>
                <a:srgbClr val="FF0000"/>
              </a:buClr>
            </a:pPr>
            <a:r>
              <a:rPr lang="en-US" dirty="0" smtClean="0"/>
              <a:t>     </a:t>
            </a:r>
            <a:r>
              <a:rPr lang="en-US" dirty="0" err="1" smtClean="0"/>
              <a:t>latarbelakang</a:t>
            </a:r>
            <a:r>
              <a:rPr lang="en-US" dirty="0" smtClean="0"/>
              <a:t>  </a:t>
            </a:r>
            <a:r>
              <a:rPr lang="en-US" dirty="0" err="1"/>
              <a:t>sosiokulturalnya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1574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rmAutofit/>
          </a:bodyPr>
          <a:lstStyle/>
          <a:p>
            <a:r>
              <a:rPr lang="id-ID" sz="4000" dirty="0" smtClean="0">
                <a:solidFill>
                  <a:srgbClr val="FFC000"/>
                </a:solidFill>
                <a:latin typeface="Copperplate Gothic Bold" pitchFamily="34" charset="0"/>
              </a:rPr>
              <a:t>Tujuan</a:t>
            </a:r>
            <a:endParaRPr lang="id-ID" sz="4000" dirty="0">
              <a:solidFill>
                <a:srgbClr val="FFC000"/>
              </a:solidFill>
              <a:latin typeface="Copperplate Goth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d-ID" dirty="0">
              <a:solidFill>
                <a:srgbClr val="00B050"/>
              </a:solidFill>
              <a:sym typeface="Wingdings" pitchFamily="2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id-ID" sz="2000" dirty="0"/>
              <a:t>M</a:t>
            </a:r>
            <a:r>
              <a:rPr lang="id-ID" sz="2000" dirty="0" smtClean="0"/>
              <a:t>embangun hubungan dokter-pasien</a:t>
            </a:r>
          </a:p>
          <a:p>
            <a:pPr marL="457200" indent="-457200">
              <a:buFont typeface="+mj-lt"/>
              <a:buAutoNum type="arabicPeriod"/>
            </a:pPr>
            <a:r>
              <a:rPr lang="id-ID" sz="2000" dirty="0"/>
              <a:t>M</a:t>
            </a:r>
            <a:r>
              <a:rPr lang="id-ID" sz="2000" dirty="0" smtClean="0"/>
              <a:t>engembangkan strategi manajemen untuk perawatan anestesi perioperatif</a:t>
            </a:r>
          </a:p>
          <a:p>
            <a:pPr marL="457200" indent="-457200">
              <a:buFont typeface="+mj-lt"/>
              <a:buAutoNum type="arabicPeriod"/>
            </a:pPr>
            <a:r>
              <a:rPr lang="id-ID" sz="2000" dirty="0" smtClean="0"/>
              <a:t> Memperoleh informed consent untuk rencana anestesi.</a:t>
            </a:r>
          </a:p>
          <a:p>
            <a:pPr marL="457200" indent="-457200">
              <a:buFont typeface="+mj-lt"/>
              <a:buAutoNum type="arabicPeriod"/>
            </a:pPr>
            <a:r>
              <a:rPr lang="id-ID" sz="2000" dirty="0" smtClean="0"/>
              <a:t>Menentukan pilihan anestesi dan risiko yang menyertainya dan manfaat. </a:t>
            </a:r>
          </a:p>
          <a:p>
            <a:pPr marL="457200" indent="-457200">
              <a:buFont typeface="+mj-lt"/>
              <a:buAutoNum type="arabicPeriod"/>
            </a:pPr>
            <a:r>
              <a:rPr lang="id-ID" sz="2000" dirty="0" smtClean="0"/>
              <a:t>mengurangi morbiditas dan mortalitas </a:t>
            </a:r>
          </a:p>
          <a:p>
            <a:pPr marL="457200" indent="-457200">
              <a:buFont typeface="+mj-lt"/>
              <a:buAutoNum type="arabicPeriod"/>
            </a:pPr>
            <a:r>
              <a:rPr lang="id-ID" sz="2000" dirty="0" smtClean="0"/>
              <a:t>Mengurangi kecemasan pasien</a:t>
            </a:r>
            <a:endParaRPr lang="id-ID" sz="2000" dirty="0"/>
          </a:p>
        </p:txBody>
      </p:sp>
    </p:spTree>
    <p:extLst>
      <p:ext uri="{BB962C8B-B14F-4D97-AF65-F5344CB8AC3E}">
        <p14:creationId xmlns="" xmlns:p14="http://schemas.microsoft.com/office/powerpoint/2010/main" val="4702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6000760" y="1643050"/>
            <a:ext cx="2571768" cy="3247043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endParaRPr lang="en-US" dirty="0">
              <a:solidFill>
                <a:srgbClr val="002060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b="1" dirty="0" smtClean="0">
                <a:solidFill>
                  <a:srgbClr val="002060"/>
                </a:solidFill>
              </a:rPr>
              <a:t>PASCA ANESTESI</a:t>
            </a:r>
            <a:endParaRPr lang="en-US" b="1" dirty="0">
              <a:solidFill>
                <a:srgbClr val="002060"/>
              </a:solidFill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n-US" sz="1600" dirty="0" err="1" smtClean="0">
                <a:solidFill>
                  <a:srgbClr val="002060"/>
                </a:solidFill>
              </a:rPr>
              <a:t>Pemantauan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</a:rPr>
              <a:t>efek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</a:rPr>
              <a:t>sam</a:t>
            </a:r>
            <a:r>
              <a:rPr lang="en-US" sz="1600" dirty="0" smtClean="0">
                <a:solidFill>
                  <a:srgbClr val="002060"/>
                </a:solidFill>
              </a:rPr>
              <a:t>-ping </a:t>
            </a:r>
            <a:r>
              <a:rPr lang="en-US" sz="1600" dirty="0" err="1">
                <a:solidFill>
                  <a:srgbClr val="002060"/>
                </a:solidFill>
              </a:rPr>
              <a:t>dan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komplikasi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</a:rPr>
              <a:t>anes-tesia</a:t>
            </a:r>
            <a:r>
              <a:rPr lang="en-US" sz="1600" dirty="0">
                <a:solidFill>
                  <a:srgbClr val="002060"/>
                </a:solidFill>
              </a:rPr>
              <a:t>/ </a:t>
            </a:r>
            <a:r>
              <a:rPr lang="en-US" sz="1600" dirty="0" err="1" smtClean="0">
                <a:solidFill>
                  <a:srgbClr val="002060"/>
                </a:solidFill>
              </a:rPr>
              <a:t>pembedahan</a:t>
            </a:r>
            <a:r>
              <a:rPr lang="en-US" sz="1600" dirty="0" smtClean="0">
                <a:solidFill>
                  <a:srgbClr val="002060"/>
                </a:solidFill>
              </a:rPr>
              <a:t>, pen-</a:t>
            </a:r>
            <a:r>
              <a:rPr lang="en-US" sz="1600" dirty="0" err="1" smtClean="0">
                <a:solidFill>
                  <a:srgbClr val="002060"/>
                </a:solidFill>
              </a:rPr>
              <a:t>cegahan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perburukan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</a:rPr>
              <a:t>kela-inan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</a:rPr>
              <a:t>pra-anestesia</a:t>
            </a:r>
            <a:endParaRPr lang="en-US" sz="1600" dirty="0" smtClean="0">
              <a:solidFill>
                <a:srgbClr val="002060"/>
              </a:solidFill>
            </a:endParaRPr>
          </a:p>
          <a:p>
            <a:pPr algn="just" eaLnBrk="1" hangingPunct="1">
              <a:spcBef>
                <a:spcPct val="50000"/>
              </a:spcBef>
            </a:pPr>
            <a:endParaRPr lang="en-US" sz="1600" dirty="0" smtClean="0">
              <a:solidFill>
                <a:srgbClr val="002060"/>
              </a:solidFill>
            </a:endParaRPr>
          </a:p>
          <a:p>
            <a:pPr algn="just" eaLnBrk="1" hangingPunct="1">
              <a:spcBef>
                <a:spcPct val="50000"/>
              </a:spcBef>
            </a:pPr>
            <a:endParaRPr lang="en-US" sz="1600" dirty="0" smtClean="0">
              <a:solidFill>
                <a:srgbClr val="002060"/>
              </a:solidFill>
            </a:endParaRPr>
          </a:p>
          <a:p>
            <a:pPr algn="just" eaLnBrk="1" hangingPunct="1">
              <a:spcBef>
                <a:spcPct val="50000"/>
              </a:spcBef>
            </a:pPr>
            <a:endParaRPr lang="en-US" sz="1600" dirty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2844" y="357166"/>
            <a:ext cx="5500726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FFFF00"/>
                </a:solidFill>
              </a:rPr>
              <a:t>PERIOPERATIVE ANESTESI</a:t>
            </a:r>
            <a:endParaRPr lang="id-ID" sz="2800" b="1" dirty="0">
              <a:solidFill>
                <a:srgbClr val="FFFF00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42910" y="1643050"/>
            <a:ext cx="2500330" cy="3416320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>
              <a:spcBef>
                <a:spcPct val="50000"/>
              </a:spcBef>
            </a:pPr>
            <a:endParaRPr lang="en-US" b="1" dirty="0" smtClean="0">
              <a:solidFill>
                <a:srgbClr val="00206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002060"/>
                </a:solidFill>
              </a:rPr>
              <a:t>PRA ANESTESI</a:t>
            </a:r>
            <a:endParaRPr lang="en-US" b="1" dirty="0">
              <a:solidFill>
                <a:srgbClr val="002060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1600" dirty="0" err="1" smtClean="0">
                <a:solidFill>
                  <a:srgbClr val="002060"/>
                </a:solidFill>
              </a:rPr>
              <a:t>Riwayat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kesehatan</a:t>
            </a:r>
            <a:r>
              <a:rPr lang="en-US" sz="1600" dirty="0">
                <a:solidFill>
                  <a:srgbClr val="002060"/>
                </a:solidFill>
              </a:rPr>
              <a:t> &amp; </a:t>
            </a:r>
            <a:r>
              <a:rPr lang="en-US" sz="1600" dirty="0" err="1">
                <a:solidFill>
                  <a:srgbClr val="002060"/>
                </a:solidFill>
              </a:rPr>
              <a:t>pemakaian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obat-obatan</a:t>
            </a:r>
            <a:r>
              <a:rPr lang="en-US" sz="1600" dirty="0">
                <a:solidFill>
                  <a:srgbClr val="002060"/>
                </a:solidFill>
              </a:rPr>
              <a:t>, </a:t>
            </a:r>
            <a:r>
              <a:rPr lang="en-US" sz="1600" dirty="0" err="1">
                <a:solidFill>
                  <a:srgbClr val="002060"/>
                </a:solidFill>
              </a:rPr>
              <a:t>kelainan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anatomi</a:t>
            </a:r>
            <a:r>
              <a:rPr lang="en-US" sz="1600" dirty="0">
                <a:solidFill>
                  <a:srgbClr val="002060"/>
                </a:solidFill>
              </a:rPr>
              <a:t>/ </a:t>
            </a:r>
            <a:r>
              <a:rPr lang="en-US" sz="1600" dirty="0" err="1">
                <a:solidFill>
                  <a:srgbClr val="002060"/>
                </a:solidFill>
              </a:rPr>
              <a:t>fungsi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tubuh</a:t>
            </a:r>
            <a:r>
              <a:rPr lang="en-US" sz="1600" dirty="0">
                <a:solidFill>
                  <a:srgbClr val="002060"/>
                </a:solidFill>
              </a:rPr>
              <a:t>  </a:t>
            </a:r>
            <a:r>
              <a:rPr lang="en-US" sz="1600" dirty="0" err="1">
                <a:solidFill>
                  <a:srgbClr val="002060"/>
                </a:solidFill>
              </a:rPr>
              <a:t>yg</a:t>
            </a:r>
            <a:r>
              <a:rPr lang="en-US" sz="1600" dirty="0">
                <a:solidFill>
                  <a:srgbClr val="002060"/>
                </a:solidFill>
              </a:rPr>
              <a:t>  </a:t>
            </a:r>
            <a:r>
              <a:rPr lang="en-US" sz="1600" dirty="0" err="1" smtClean="0">
                <a:solidFill>
                  <a:srgbClr val="002060"/>
                </a:solidFill>
              </a:rPr>
              <a:t>asimtomatik</a:t>
            </a:r>
            <a:r>
              <a:rPr lang="en-US" sz="1600" dirty="0">
                <a:solidFill>
                  <a:srgbClr val="002060"/>
                </a:solidFill>
              </a:rPr>
              <a:t>, biohazard (Hepatitis B? HIV? </a:t>
            </a:r>
            <a:r>
              <a:rPr lang="en-US" sz="1600" dirty="0" err="1">
                <a:solidFill>
                  <a:srgbClr val="002060"/>
                </a:solidFill>
              </a:rPr>
              <a:t>Sifilis</a:t>
            </a:r>
            <a:r>
              <a:rPr lang="en-US" sz="1600" dirty="0">
                <a:solidFill>
                  <a:srgbClr val="002060"/>
                </a:solidFill>
              </a:rPr>
              <a:t>?)</a:t>
            </a:r>
          </a:p>
          <a:p>
            <a:pPr eaLnBrk="1" hangingPunct="1">
              <a:spcBef>
                <a:spcPct val="50000"/>
              </a:spcBef>
            </a:pPr>
            <a:r>
              <a:rPr lang="en-US" sz="1600" dirty="0" err="1" smtClean="0">
                <a:solidFill>
                  <a:srgbClr val="002060"/>
                </a:solidFill>
              </a:rPr>
              <a:t>Aspek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sosiokultural</a:t>
            </a:r>
            <a:r>
              <a:rPr lang="en-US" sz="1600" dirty="0">
                <a:solidFill>
                  <a:srgbClr val="002060"/>
                </a:solidFill>
              </a:rPr>
              <a:t>, </a:t>
            </a:r>
            <a:r>
              <a:rPr lang="en-US" sz="1600" dirty="0" err="1">
                <a:solidFill>
                  <a:srgbClr val="002060"/>
                </a:solidFill>
              </a:rPr>
              <a:t>medikolegal</a:t>
            </a:r>
            <a:r>
              <a:rPr lang="en-US" sz="1600" dirty="0">
                <a:solidFill>
                  <a:srgbClr val="002060"/>
                </a:solidFill>
              </a:rPr>
              <a:t>, </a:t>
            </a:r>
            <a:r>
              <a:rPr lang="en-US" sz="1600" dirty="0" err="1">
                <a:solidFill>
                  <a:srgbClr val="002060"/>
                </a:solidFill>
              </a:rPr>
              <a:t>etika</a:t>
            </a:r>
            <a:endParaRPr lang="en-US" sz="1600" dirty="0">
              <a:solidFill>
                <a:srgbClr val="002060"/>
              </a:solidFill>
            </a:endParaRPr>
          </a:p>
          <a:p>
            <a:pPr algn="just" eaLnBrk="1" hangingPunct="1">
              <a:spcBef>
                <a:spcPct val="50000"/>
              </a:spcBef>
            </a:pP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286116" y="1643050"/>
            <a:ext cx="2571768" cy="3339376"/>
          </a:xfrm>
          <a:prstGeom prst="rect">
            <a:avLst/>
          </a:prstGeom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dirty="0">
              <a:solidFill>
                <a:srgbClr val="002060"/>
              </a:solidFill>
            </a:endParaRPr>
          </a:p>
          <a:p>
            <a:pPr>
              <a:spcBef>
                <a:spcPct val="50000"/>
              </a:spcBef>
            </a:pPr>
            <a:r>
              <a:rPr lang="en-US" b="1" dirty="0" smtClean="0">
                <a:solidFill>
                  <a:srgbClr val="002060"/>
                </a:solidFill>
              </a:rPr>
              <a:t>DURANTE ANESTESI</a:t>
            </a:r>
            <a:endParaRPr lang="en-US" b="1" dirty="0">
              <a:solidFill>
                <a:srgbClr val="002060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sz="1600" dirty="0" err="1" smtClean="0">
                <a:solidFill>
                  <a:srgbClr val="002060"/>
                </a:solidFill>
              </a:rPr>
              <a:t>Pemantauan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en-US" sz="1600" dirty="0">
                <a:solidFill>
                  <a:srgbClr val="002060"/>
                </a:solidFill>
              </a:rPr>
              <a:t>dg. </a:t>
            </a:r>
            <a:r>
              <a:rPr lang="en-US" sz="1600" dirty="0" err="1">
                <a:solidFill>
                  <a:srgbClr val="002060"/>
                </a:solidFill>
              </a:rPr>
              <a:t>titik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berat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pada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penemuan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abnormalitas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pra-anestesia</a:t>
            </a:r>
            <a:r>
              <a:rPr lang="en-US" sz="1600" dirty="0">
                <a:solidFill>
                  <a:srgbClr val="002060"/>
                </a:solidFill>
              </a:rPr>
              <a:t> di  </a:t>
            </a:r>
            <a:r>
              <a:rPr lang="en-US" sz="1600" dirty="0" err="1">
                <a:solidFill>
                  <a:srgbClr val="002060"/>
                </a:solidFill>
              </a:rPr>
              <a:t>samping</a:t>
            </a:r>
            <a:r>
              <a:rPr lang="en-US" sz="1600" dirty="0">
                <a:solidFill>
                  <a:srgbClr val="002060"/>
                </a:solidFill>
              </a:rPr>
              <a:t>  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komplikasi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teknik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anestesia</a:t>
            </a:r>
            <a:r>
              <a:rPr lang="en-US" sz="1600" dirty="0">
                <a:solidFill>
                  <a:srgbClr val="002060"/>
                </a:solidFill>
              </a:rPr>
              <a:t>/ </a:t>
            </a:r>
            <a:r>
              <a:rPr lang="en-US" sz="1600" dirty="0" err="1">
                <a:solidFill>
                  <a:srgbClr val="002060"/>
                </a:solidFill>
              </a:rPr>
              <a:t>pembedahan</a:t>
            </a:r>
            <a:r>
              <a:rPr lang="en-US" sz="1600" dirty="0">
                <a:solidFill>
                  <a:srgbClr val="002060"/>
                </a:solidFill>
              </a:rPr>
              <a:t>, </a:t>
            </a:r>
            <a:r>
              <a:rPr lang="en-US" sz="1600" dirty="0" err="1">
                <a:solidFill>
                  <a:srgbClr val="002060"/>
                </a:solidFill>
              </a:rPr>
              <a:t>pencegahan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perburukan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>
                <a:solidFill>
                  <a:srgbClr val="002060"/>
                </a:solidFill>
              </a:rPr>
              <a:t>kelainan</a:t>
            </a:r>
            <a:r>
              <a:rPr lang="en-US" sz="1600" dirty="0">
                <a:solidFill>
                  <a:srgbClr val="002060"/>
                </a:solidFill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</a:rPr>
              <a:t>pra</a:t>
            </a:r>
            <a:r>
              <a:rPr lang="en-US" sz="1600" dirty="0" smtClean="0">
                <a:solidFill>
                  <a:srgbClr val="002060"/>
                </a:solidFill>
              </a:rPr>
              <a:t> </a:t>
            </a:r>
            <a:r>
              <a:rPr lang="en-US" sz="1600" dirty="0" err="1" smtClean="0">
                <a:solidFill>
                  <a:srgbClr val="002060"/>
                </a:solidFill>
              </a:rPr>
              <a:t>anestesia</a:t>
            </a:r>
            <a:endParaRPr lang="en-US" sz="1600" dirty="0">
              <a:solidFill>
                <a:srgbClr val="002060"/>
              </a:solidFill>
            </a:endParaRPr>
          </a:p>
          <a:p>
            <a:pPr algn="just" eaLnBrk="1" hangingPunct="1">
              <a:spcBef>
                <a:spcPct val="50000"/>
              </a:spcBef>
            </a:pP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158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785786" y="114298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142844" y="285728"/>
            <a:ext cx="3643338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FFFF00"/>
                </a:solidFill>
                <a:latin typeface="Copperplate Gothic Bold" pitchFamily="34" charset="0"/>
              </a:rPr>
              <a:t>OPERASI</a:t>
            </a:r>
            <a:endParaRPr lang="id-ID" sz="4000" dirty="0">
              <a:solidFill>
                <a:srgbClr val="FFFF00"/>
              </a:solidFill>
              <a:latin typeface="Copperplate Gothic Bold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373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4400" dirty="0" smtClean="0">
                <a:solidFill>
                  <a:srgbClr val="FFC000"/>
                </a:solidFill>
                <a:latin typeface="Copperplate Gothic Bold" pitchFamily="34" charset="0"/>
              </a:rPr>
              <a:t>Anamnesa</a:t>
            </a:r>
            <a:endParaRPr lang="id-ID" sz="4400" dirty="0">
              <a:solidFill>
                <a:srgbClr val="FFC000"/>
              </a:solidFill>
              <a:latin typeface="Copperplate Goth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d-ID" sz="2000" dirty="0"/>
              <a:t>M</a:t>
            </a:r>
            <a:r>
              <a:rPr lang="id-ID" sz="2000" dirty="0" smtClean="0">
                <a:effectLst/>
              </a:rPr>
              <a:t>eninjau gejala-gejala penyakit saat ini, alasan dilakukan tindakan pembedahan</a:t>
            </a:r>
          </a:p>
          <a:p>
            <a:r>
              <a:rPr lang="id-ID" sz="2000" dirty="0" smtClean="0">
                <a:effectLst/>
              </a:rPr>
              <a:t>Penyakit  penyerta yang dapat mempersulit tindakan anesthesi dan tindakan pembedahan</a:t>
            </a:r>
          </a:p>
          <a:p>
            <a:pPr lvl="0"/>
            <a:r>
              <a:rPr lang="id-ID" sz="2000" dirty="0" smtClean="0"/>
              <a:t>Obat-obat an yang di gunakan saat ini dan  dosis penggunaan.</a:t>
            </a:r>
          </a:p>
          <a:p>
            <a:pPr lvl="0"/>
            <a:r>
              <a:rPr lang="id-ID" sz="2000" dirty="0" smtClean="0"/>
              <a:t>Riwayat Alergi</a:t>
            </a:r>
          </a:p>
          <a:p>
            <a:pPr lvl="0"/>
            <a:r>
              <a:rPr lang="id-ID" sz="2000" dirty="0" smtClean="0"/>
              <a:t>Riwayat Tindakan Pembedahan</a:t>
            </a:r>
          </a:p>
          <a:p>
            <a:pPr lvl="0"/>
            <a:r>
              <a:rPr lang="id-ID" sz="2000" dirty="0" smtClean="0"/>
              <a:t>Riwayat Tindakan Anesthesi</a:t>
            </a:r>
          </a:p>
          <a:p>
            <a:pPr lvl="0"/>
            <a:r>
              <a:rPr lang="id-ID" sz="2000" dirty="0" smtClean="0"/>
              <a:t>Kebiasaan dan Gaya Hidup</a:t>
            </a:r>
          </a:p>
          <a:p>
            <a:pPr lvl="0"/>
            <a:endParaRPr lang="id-ID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852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P_SBUSC_PRT_Keyboard_Help">
  <a:themeElements>
    <a:clrScheme name="PPP_SBUSC_PRT_Keyboard_Help 15">
      <a:dk1>
        <a:srgbClr val="808080"/>
      </a:dk1>
      <a:lt1>
        <a:srgbClr val="FFFFFF"/>
      </a:lt1>
      <a:dk2>
        <a:srgbClr val="B2B2B2"/>
      </a:dk2>
      <a:lt2>
        <a:srgbClr val="FFCC00"/>
      </a:lt2>
      <a:accent1>
        <a:srgbClr val="BBE0E3"/>
      </a:accent1>
      <a:accent2>
        <a:srgbClr val="333399"/>
      </a:accent2>
      <a:accent3>
        <a:srgbClr val="D5D5D5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PP_SBUSC_PRT_Keyboard_Hel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PP_SBUSC_PRT_Keyboard_Hel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BUSC_PRT_Keyboard_Hel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BUSC_PRT_Keyboard_Hel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BUSC_PRT_Keyboard_Hel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BUSC_PRT_Keyboard_Hel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BUSC_PRT_Keyboard_Hel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BUSC_PRT_Keyboard_Hel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BUSC_PRT_Keyboard_Hel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BUSC_PRT_Keyboard_Hel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BUSC_PRT_Keyboard_Hel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BUSC_PRT_Keyboard_Hel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BUSC_PRT_Keyboard_Hel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BUSC_PRT_Keyboard_Help 13">
        <a:dk1>
          <a:srgbClr val="000000"/>
        </a:dk1>
        <a:lt1>
          <a:srgbClr val="B2B2B2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D5D5D5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BUSC_PRT_Keyboard_Help 14">
        <a:dk1>
          <a:srgbClr val="808080"/>
        </a:dk1>
        <a:lt1>
          <a:srgbClr val="FFFFFF"/>
        </a:lt1>
        <a:dk2>
          <a:srgbClr val="B2B2B2"/>
        </a:dk2>
        <a:lt2>
          <a:srgbClr val="CCECFF"/>
        </a:lt2>
        <a:accent1>
          <a:srgbClr val="BBE0E3"/>
        </a:accent1>
        <a:accent2>
          <a:srgbClr val="333399"/>
        </a:accent2>
        <a:accent3>
          <a:srgbClr val="D5D5D5"/>
        </a:accent3>
        <a:accent4>
          <a:srgbClr val="DADAD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BUSC_PRT_Keyboard_Help 15">
        <a:dk1>
          <a:srgbClr val="808080"/>
        </a:dk1>
        <a:lt1>
          <a:srgbClr val="FFFFFF"/>
        </a:lt1>
        <a:dk2>
          <a:srgbClr val="B2B2B2"/>
        </a:dk2>
        <a:lt2>
          <a:srgbClr val="FFCC00"/>
        </a:lt2>
        <a:accent1>
          <a:srgbClr val="BBE0E3"/>
        </a:accent1>
        <a:accent2>
          <a:srgbClr val="333399"/>
        </a:accent2>
        <a:accent3>
          <a:srgbClr val="D5D5D5"/>
        </a:accent3>
        <a:accent4>
          <a:srgbClr val="DADAD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surgery</Template>
  <TotalTime>3714</TotalTime>
  <Words>1882</Words>
  <Application>Microsoft Office PowerPoint</Application>
  <PresentationFormat>On-screen Show (4:3)</PresentationFormat>
  <Paragraphs>299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PPP_SBUSC_PRT_Keyboard_Help</vt:lpstr>
      <vt:lpstr>Anesthesia  Perioperative</vt:lpstr>
      <vt:lpstr>Slide 2</vt:lpstr>
      <vt:lpstr>Slide 3</vt:lpstr>
      <vt:lpstr>Slide 4</vt:lpstr>
      <vt:lpstr>Slide 5</vt:lpstr>
      <vt:lpstr>Tujuan</vt:lpstr>
      <vt:lpstr>Slide 7</vt:lpstr>
      <vt:lpstr>Slide 8</vt:lpstr>
      <vt:lpstr>Anamnesa</vt:lpstr>
      <vt:lpstr>Pemeriksaan Fisik</vt:lpstr>
      <vt:lpstr>Slide 11</vt:lpstr>
      <vt:lpstr>Mallampati Score</vt:lpstr>
      <vt:lpstr>Slide 13</vt:lpstr>
      <vt:lpstr>Slide 14</vt:lpstr>
      <vt:lpstr>Slide 15</vt:lpstr>
      <vt:lpstr>Kelainan Kardiovaskular</vt:lpstr>
      <vt:lpstr>Slide 17</vt:lpstr>
      <vt:lpstr>Penyakit Sistem Respirasi</vt:lpstr>
      <vt:lpstr>Disfungsi Renal</vt:lpstr>
      <vt:lpstr>Gangguan Fungsi Hepar</vt:lpstr>
      <vt:lpstr>Kelainan Sistem Saraf</vt:lpstr>
      <vt:lpstr>Pasien Geriatri</vt:lpstr>
      <vt:lpstr>Slide 23</vt:lpstr>
      <vt:lpstr>Slide 24</vt:lpstr>
      <vt:lpstr>Pasien Pediatrik</vt:lpstr>
      <vt:lpstr>Anesthesia Assessment</vt:lpstr>
      <vt:lpstr>Status ASA (from information in American society of Anesthesiologist: Anesthesiology 2al statumation S4;111, 1962) New classification of physical Status Anesthesiology 24;111, 1962) </vt:lpstr>
      <vt:lpstr>Persiapan anestesia di ruang operasi</vt:lpstr>
      <vt:lpstr>Slide 29</vt:lpstr>
      <vt:lpstr>Slide 30</vt:lpstr>
      <vt:lpstr>Pasca-anestesia</vt:lpstr>
      <vt:lpstr>Slide 32</vt:lpstr>
      <vt:lpstr>Slide 33</vt:lpstr>
      <vt:lpstr>Penyebab hipoksia pasca-anestesia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 Operatif Visit</dc:title>
  <dc:creator>dr.duffy</dc:creator>
  <cp:lastModifiedBy>yupono</cp:lastModifiedBy>
  <cp:revision>88</cp:revision>
  <dcterms:created xsi:type="dcterms:W3CDTF">2011-07-12T18:43:34Z</dcterms:created>
  <dcterms:modified xsi:type="dcterms:W3CDTF">2013-10-02T01:14:06Z</dcterms:modified>
</cp:coreProperties>
</file>